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2.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9" d="100"/>
          <a:sy n="79" d="100"/>
        </p:scale>
        <p:origin x="-163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notesMaster" Target="notesMasters/notesMaster1.xml"/><Relationship Id="rId98" Type="http://schemas.openxmlformats.org/officeDocument/2006/relationships/printerSettings" Target="printerSettings/printerSettings1.bin"/><Relationship Id="rId9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viewProps" Target="view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127BEB-7834-4526-ABFF-1234482F990E}" type="doc">
      <dgm:prSet loTypeId="urn:microsoft.com/office/officeart/2005/8/layout/pyramid2" loCatId="pyramid" qsTypeId="urn:microsoft.com/office/officeart/2005/8/quickstyle/simple4" qsCatId="simple" csTypeId="urn:microsoft.com/office/officeart/2005/8/colors/accent1_2" csCatId="accent1" phldr="1"/>
      <dgm:spPr/>
    </dgm:pt>
    <dgm:pt modelId="{934EC0A3-41BE-404C-BC47-6441737BD7DF}">
      <dgm:prSet phldrT="[Text]" custT="1"/>
      <dgm:spPr/>
      <dgm:t>
        <a:bodyPr/>
        <a:lstStyle/>
        <a:p>
          <a:r>
            <a:rPr lang="en-US" sz="2000" b="1" dirty="0" smtClean="0"/>
            <a:t>Synthesis &amp; Evaluation</a:t>
          </a:r>
          <a:endParaRPr lang="en-US" sz="2000" b="1" dirty="0"/>
        </a:p>
      </dgm:t>
    </dgm:pt>
    <dgm:pt modelId="{4AFE05BB-02A7-4AB4-84A9-0A12BB4E7A3B}" type="parTrans" cxnId="{C08FE94D-DB30-4B76-88A1-17693308ED55}">
      <dgm:prSet/>
      <dgm:spPr/>
      <dgm:t>
        <a:bodyPr/>
        <a:lstStyle/>
        <a:p>
          <a:endParaRPr lang="en-US" b="1"/>
        </a:p>
      </dgm:t>
    </dgm:pt>
    <dgm:pt modelId="{6F2F3808-690B-4F5D-B323-88F6FE9E4558}" type="sibTrans" cxnId="{C08FE94D-DB30-4B76-88A1-17693308ED55}">
      <dgm:prSet/>
      <dgm:spPr/>
      <dgm:t>
        <a:bodyPr/>
        <a:lstStyle/>
        <a:p>
          <a:endParaRPr lang="en-US" b="1"/>
        </a:p>
      </dgm:t>
    </dgm:pt>
    <dgm:pt modelId="{6721ECAD-36C6-4B4E-874E-E5D73DDA382E}">
      <dgm:prSet phldrT="[Text]" custT="1"/>
      <dgm:spPr/>
      <dgm:t>
        <a:bodyPr/>
        <a:lstStyle/>
        <a:p>
          <a:r>
            <a:rPr lang="en-US" sz="2000" b="1" dirty="0" smtClean="0"/>
            <a:t>Analysis</a:t>
          </a:r>
        </a:p>
      </dgm:t>
    </dgm:pt>
    <dgm:pt modelId="{EAC294A8-904A-4D2A-BDC0-2998E7EB3E44}" type="parTrans" cxnId="{35AB6BBE-DE64-42CB-8275-D428CF1E0E13}">
      <dgm:prSet/>
      <dgm:spPr/>
      <dgm:t>
        <a:bodyPr/>
        <a:lstStyle/>
        <a:p>
          <a:endParaRPr lang="en-US" b="1"/>
        </a:p>
      </dgm:t>
    </dgm:pt>
    <dgm:pt modelId="{D985E904-6C34-4050-8F0C-660986AD1833}" type="sibTrans" cxnId="{35AB6BBE-DE64-42CB-8275-D428CF1E0E13}">
      <dgm:prSet/>
      <dgm:spPr/>
      <dgm:t>
        <a:bodyPr/>
        <a:lstStyle/>
        <a:p>
          <a:endParaRPr lang="en-US" b="1"/>
        </a:p>
      </dgm:t>
    </dgm:pt>
    <dgm:pt modelId="{C9BDFC19-0E89-43B5-B56B-3F42D008D345}">
      <dgm:prSet phldrT="[Text]" custT="1"/>
      <dgm:spPr/>
      <dgm:t>
        <a:bodyPr/>
        <a:lstStyle/>
        <a:p>
          <a:r>
            <a:rPr lang="en-US" sz="2000" b="1" dirty="0" smtClean="0"/>
            <a:t>Knowledge</a:t>
          </a:r>
        </a:p>
      </dgm:t>
    </dgm:pt>
    <dgm:pt modelId="{539D1954-F328-4F0A-AD8B-794AADCC15A5}" type="parTrans" cxnId="{20FE5FDC-BE9A-44B3-B642-AB0E42D4A202}">
      <dgm:prSet/>
      <dgm:spPr/>
      <dgm:t>
        <a:bodyPr/>
        <a:lstStyle/>
        <a:p>
          <a:endParaRPr lang="en-US" b="1"/>
        </a:p>
      </dgm:t>
    </dgm:pt>
    <dgm:pt modelId="{FA3FA985-B9C0-4DB1-9EA1-4647127E3792}" type="sibTrans" cxnId="{20FE5FDC-BE9A-44B3-B642-AB0E42D4A202}">
      <dgm:prSet/>
      <dgm:spPr/>
      <dgm:t>
        <a:bodyPr/>
        <a:lstStyle/>
        <a:p>
          <a:endParaRPr lang="en-US" b="1"/>
        </a:p>
      </dgm:t>
    </dgm:pt>
    <dgm:pt modelId="{B057BF13-AB85-4F13-832C-39D1A1C382FF}">
      <dgm:prSet phldrT="[Text]" custT="1"/>
      <dgm:spPr/>
      <dgm:t>
        <a:bodyPr/>
        <a:lstStyle/>
        <a:p>
          <a:r>
            <a:rPr lang="en-US" sz="2000" b="1" dirty="0" smtClean="0"/>
            <a:t>Application</a:t>
          </a:r>
        </a:p>
      </dgm:t>
    </dgm:pt>
    <dgm:pt modelId="{8E1203A4-A2BD-4FFD-9604-D07CBEA46676}" type="parTrans" cxnId="{114CD145-FC06-40DC-93F1-3421542B772D}">
      <dgm:prSet/>
      <dgm:spPr/>
      <dgm:t>
        <a:bodyPr/>
        <a:lstStyle/>
        <a:p>
          <a:endParaRPr lang="en-US" b="1"/>
        </a:p>
      </dgm:t>
    </dgm:pt>
    <dgm:pt modelId="{41E5578F-7794-4A19-932F-D30F8A2646EA}" type="sibTrans" cxnId="{114CD145-FC06-40DC-93F1-3421542B772D}">
      <dgm:prSet/>
      <dgm:spPr/>
      <dgm:t>
        <a:bodyPr/>
        <a:lstStyle/>
        <a:p>
          <a:endParaRPr lang="en-US" b="1"/>
        </a:p>
      </dgm:t>
    </dgm:pt>
    <dgm:pt modelId="{020BB4EE-BCA6-4326-8D45-DF16A57F52BC}">
      <dgm:prSet phldrT="[Text]" custT="1"/>
      <dgm:spPr/>
      <dgm:t>
        <a:bodyPr/>
        <a:lstStyle/>
        <a:p>
          <a:r>
            <a:rPr lang="en-US" sz="2000" b="1" dirty="0" smtClean="0"/>
            <a:t>Comprehension</a:t>
          </a:r>
        </a:p>
      </dgm:t>
    </dgm:pt>
    <dgm:pt modelId="{AD6758E7-F1DF-4966-967D-89E7B35D3988}" type="parTrans" cxnId="{275215E7-CD77-4BD9-8CE0-CD29D3526687}">
      <dgm:prSet/>
      <dgm:spPr/>
      <dgm:t>
        <a:bodyPr/>
        <a:lstStyle/>
        <a:p>
          <a:endParaRPr lang="en-US" b="1"/>
        </a:p>
      </dgm:t>
    </dgm:pt>
    <dgm:pt modelId="{B8EF2E52-BFC3-49C6-B79E-C1D17EE49A8D}" type="sibTrans" cxnId="{275215E7-CD77-4BD9-8CE0-CD29D3526687}">
      <dgm:prSet/>
      <dgm:spPr/>
      <dgm:t>
        <a:bodyPr/>
        <a:lstStyle/>
        <a:p>
          <a:endParaRPr lang="en-US" b="1"/>
        </a:p>
      </dgm:t>
    </dgm:pt>
    <dgm:pt modelId="{01687371-C879-434B-BFE3-C7BF79D278D4}" type="pres">
      <dgm:prSet presAssocID="{B0127BEB-7834-4526-ABFF-1234482F990E}" presName="compositeShape" presStyleCnt="0">
        <dgm:presLayoutVars>
          <dgm:dir/>
          <dgm:resizeHandles/>
        </dgm:presLayoutVars>
      </dgm:prSet>
      <dgm:spPr/>
    </dgm:pt>
    <dgm:pt modelId="{48515EC6-01AD-4BA4-BCEA-26169C34BCE7}" type="pres">
      <dgm:prSet presAssocID="{B0127BEB-7834-4526-ABFF-1234482F990E}" presName="pyramid" presStyleLbl="node1" presStyleIdx="0" presStyleCnt="1" custAng="10800000">
        <dgm:style>
          <a:lnRef idx="0">
            <a:schemeClr val="accent1"/>
          </a:lnRef>
          <a:fillRef idx="3">
            <a:schemeClr val="accent1"/>
          </a:fillRef>
          <a:effectRef idx="3">
            <a:schemeClr val="accent1"/>
          </a:effectRef>
          <a:fontRef idx="minor">
            <a:schemeClr val="lt1"/>
          </a:fontRef>
        </dgm:style>
      </dgm:prSet>
      <dgm:spPr/>
    </dgm:pt>
    <dgm:pt modelId="{F2E9C4A7-2322-4389-8B4B-B22B601B46A2}" type="pres">
      <dgm:prSet presAssocID="{B0127BEB-7834-4526-ABFF-1234482F990E}" presName="theList" presStyleCnt="0"/>
      <dgm:spPr/>
    </dgm:pt>
    <dgm:pt modelId="{BBBE0967-B9CE-497E-A0DB-B4953F8BEEFE}" type="pres">
      <dgm:prSet presAssocID="{934EC0A3-41BE-404C-BC47-6441737BD7DF}" presName="aNode" presStyleLbl="fgAcc1" presStyleIdx="0" presStyleCnt="5" custScaleX="105796" custScaleY="519291" custLinFactY="-169332" custLinFactNeighborY="-200000">
        <dgm:presLayoutVars>
          <dgm:bulletEnabled val="1"/>
        </dgm:presLayoutVars>
      </dgm:prSet>
      <dgm:spPr/>
      <dgm:t>
        <a:bodyPr/>
        <a:lstStyle/>
        <a:p>
          <a:endParaRPr lang="en-US"/>
        </a:p>
      </dgm:t>
    </dgm:pt>
    <dgm:pt modelId="{46382293-6DCE-404E-8CEE-FDB076A9987C}" type="pres">
      <dgm:prSet presAssocID="{934EC0A3-41BE-404C-BC47-6441737BD7DF}" presName="aSpace" presStyleCnt="0"/>
      <dgm:spPr/>
    </dgm:pt>
    <dgm:pt modelId="{95203C87-6C78-4945-8228-B41386099569}" type="pres">
      <dgm:prSet presAssocID="{6721ECAD-36C6-4B4E-874E-E5D73DDA382E}" presName="aNode" presStyleLbl="fgAcc1" presStyleIdx="1" presStyleCnt="5" custScaleX="105796" custScaleY="519291" custLinFactY="-75993" custLinFactNeighborY="-100000">
        <dgm:presLayoutVars>
          <dgm:bulletEnabled val="1"/>
        </dgm:presLayoutVars>
      </dgm:prSet>
      <dgm:spPr/>
      <dgm:t>
        <a:bodyPr/>
        <a:lstStyle/>
        <a:p>
          <a:endParaRPr lang="en-US"/>
        </a:p>
      </dgm:t>
    </dgm:pt>
    <dgm:pt modelId="{24744B63-9795-4AF4-B1D2-717A09E82616}" type="pres">
      <dgm:prSet presAssocID="{6721ECAD-36C6-4B4E-874E-E5D73DDA382E}" presName="aSpace" presStyleCnt="0"/>
      <dgm:spPr/>
    </dgm:pt>
    <dgm:pt modelId="{9D2AECBC-CDBF-4660-9EA4-D4222A821203}" type="pres">
      <dgm:prSet presAssocID="{B057BF13-AB85-4F13-832C-39D1A1C382FF}" presName="aNode" presStyleLbl="fgAcc1" presStyleIdx="2" presStyleCnt="5" custScaleX="105796" custScaleY="519291" custLinFactY="16006" custLinFactNeighborY="100000">
        <dgm:presLayoutVars>
          <dgm:bulletEnabled val="1"/>
        </dgm:presLayoutVars>
      </dgm:prSet>
      <dgm:spPr/>
      <dgm:t>
        <a:bodyPr/>
        <a:lstStyle/>
        <a:p>
          <a:endParaRPr lang="en-US"/>
        </a:p>
      </dgm:t>
    </dgm:pt>
    <dgm:pt modelId="{A23D181C-9CAC-4B5D-8117-4DBC25E1BBFC}" type="pres">
      <dgm:prSet presAssocID="{B057BF13-AB85-4F13-832C-39D1A1C382FF}" presName="aSpace" presStyleCnt="0"/>
      <dgm:spPr/>
    </dgm:pt>
    <dgm:pt modelId="{2DAC1A1E-FA0F-4DDD-905E-580ED49AE1B0}" type="pres">
      <dgm:prSet presAssocID="{020BB4EE-BCA6-4326-8D45-DF16A57F52BC}" presName="aNode" presStyleLbl="fgAcc1" presStyleIdx="3" presStyleCnt="5" custScaleX="105796" custScaleY="519291" custLinFactY="100000" custLinFactNeighborY="121977">
        <dgm:presLayoutVars>
          <dgm:bulletEnabled val="1"/>
        </dgm:presLayoutVars>
      </dgm:prSet>
      <dgm:spPr/>
      <dgm:t>
        <a:bodyPr/>
        <a:lstStyle/>
        <a:p>
          <a:endParaRPr lang="en-US"/>
        </a:p>
      </dgm:t>
    </dgm:pt>
    <dgm:pt modelId="{9CEBD1CC-CB8E-4966-BB0E-DE2CD6E23421}" type="pres">
      <dgm:prSet presAssocID="{020BB4EE-BCA6-4326-8D45-DF16A57F52BC}" presName="aSpace" presStyleCnt="0"/>
      <dgm:spPr/>
    </dgm:pt>
    <dgm:pt modelId="{AF49035A-E5DA-4F0F-835B-09319E5F8F05}" type="pres">
      <dgm:prSet presAssocID="{C9BDFC19-0E89-43B5-B56B-3F42D008D345}" presName="aNode" presStyleLbl="fgAcc1" presStyleIdx="4" presStyleCnt="5" custScaleX="105796" custScaleY="519291" custLinFactY="181833" custLinFactNeighborY="200000">
        <dgm:presLayoutVars>
          <dgm:bulletEnabled val="1"/>
        </dgm:presLayoutVars>
      </dgm:prSet>
      <dgm:spPr/>
      <dgm:t>
        <a:bodyPr/>
        <a:lstStyle/>
        <a:p>
          <a:endParaRPr lang="en-US"/>
        </a:p>
      </dgm:t>
    </dgm:pt>
    <dgm:pt modelId="{E1AAEBA5-9A89-4257-BC4E-346C78E3A070}" type="pres">
      <dgm:prSet presAssocID="{C9BDFC19-0E89-43B5-B56B-3F42D008D345}" presName="aSpace" presStyleCnt="0"/>
      <dgm:spPr/>
    </dgm:pt>
  </dgm:ptLst>
  <dgm:cxnLst>
    <dgm:cxn modelId="{4FCAD981-FCAF-294E-8533-38740124CE2D}" type="presOf" srcId="{B0127BEB-7834-4526-ABFF-1234482F990E}" destId="{01687371-C879-434B-BFE3-C7BF79D278D4}" srcOrd="0" destOrd="0" presId="urn:microsoft.com/office/officeart/2005/8/layout/pyramid2"/>
    <dgm:cxn modelId="{F89199F9-9330-9941-9B57-EB66C77CFF10}" type="presOf" srcId="{C9BDFC19-0E89-43B5-B56B-3F42D008D345}" destId="{AF49035A-E5DA-4F0F-835B-09319E5F8F05}" srcOrd="0" destOrd="0" presId="urn:microsoft.com/office/officeart/2005/8/layout/pyramid2"/>
    <dgm:cxn modelId="{8DD0FD20-67EA-AC46-A19F-0C4889387D5D}" type="presOf" srcId="{6721ECAD-36C6-4B4E-874E-E5D73DDA382E}" destId="{95203C87-6C78-4945-8228-B41386099569}" srcOrd="0" destOrd="0" presId="urn:microsoft.com/office/officeart/2005/8/layout/pyramid2"/>
    <dgm:cxn modelId="{66A867BE-CD5C-2B41-AAE0-383EA2F5734D}" type="presOf" srcId="{B057BF13-AB85-4F13-832C-39D1A1C382FF}" destId="{9D2AECBC-CDBF-4660-9EA4-D4222A821203}" srcOrd="0" destOrd="0" presId="urn:microsoft.com/office/officeart/2005/8/layout/pyramid2"/>
    <dgm:cxn modelId="{20FE5FDC-BE9A-44B3-B642-AB0E42D4A202}" srcId="{B0127BEB-7834-4526-ABFF-1234482F990E}" destId="{C9BDFC19-0E89-43B5-B56B-3F42D008D345}" srcOrd="4" destOrd="0" parTransId="{539D1954-F328-4F0A-AD8B-794AADCC15A5}" sibTransId="{FA3FA985-B9C0-4DB1-9EA1-4647127E3792}"/>
    <dgm:cxn modelId="{35AB6BBE-DE64-42CB-8275-D428CF1E0E13}" srcId="{B0127BEB-7834-4526-ABFF-1234482F990E}" destId="{6721ECAD-36C6-4B4E-874E-E5D73DDA382E}" srcOrd="1" destOrd="0" parTransId="{EAC294A8-904A-4D2A-BDC0-2998E7EB3E44}" sibTransId="{D985E904-6C34-4050-8F0C-660986AD1833}"/>
    <dgm:cxn modelId="{C08FE94D-DB30-4B76-88A1-17693308ED55}" srcId="{B0127BEB-7834-4526-ABFF-1234482F990E}" destId="{934EC0A3-41BE-404C-BC47-6441737BD7DF}" srcOrd="0" destOrd="0" parTransId="{4AFE05BB-02A7-4AB4-84A9-0A12BB4E7A3B}" sibTransId="{6F2F3808-690B-4F5D-B323-88F6FE9E4558}"/>
    <dgm:cxn modelId="{275215E7-CD77-4BD9-8CE0-CD29D3526687}" srcId="{B0127BEB-7834-4526-ABFF-1234482F990E}" destId="{020BB4EE-BCA6-4326-8D45-DF16A57F52BC}" srcOrd="3" destOrd="0" parTransId="{AD6758E7-F1DF-4966-967D-89E7B35D3988}" sibTransId="{B8EF2E52-BFC3-49C6-B79E-C1D17EE49A8D}"/>
    <dgm:cxn modelId="{114CD145-FC06-40DC-93F1-3421542B772D}" srcId="{B0127BEB-7834-4526-ABFF-1234482F990E}" destId="{B057BF13-AB85-4F13-832C-39D1A1C382FF}" srcOrd="2" destOrd="0" parTransId="{8E1203A4-A2BD-4FFD-9604-D07CBEA46676}" sibTransId="{41E5578F-7794-4A19-932F-D30F8A2646EA}"/>
    <dgm:cxn modelId="{D9270E63-EDF5-E049-8D98-D17D2A0A7AEF}" type="presOf" srcId="{934EC0A3-41BE-404C-BC47-6441737BD7DF}" destId="{BBBE0967-B9CE-497E-A0DB-B4953F8BEEFE}" srcOrd="0" destOrd="0" presId="urn:microsoft.com/office/officeart/2005/8/layout/pyramid2"/>
    <dgm:cxn modelId="{1BB68737-7CF6-7147-9BB9-86B816B9A787}" type="presOf" srcId="{020BB4EE-BCA6-4326-8D45-DF16A57F52BC}" destId="{2DAC1A1E-FA0F-4DDD-905E-580ED49AE1B0}" srcOrd="0" destOrd="0" presId="urn:microsoft.com/office/officeart/2005/8/layout/pyramid2"/>
    <dgm:cxn modelId="{12CE0716-C010-3D43-9231-EADBC768E28A}" type="presParOf" srcId="{01687371-C879-434B-BFE3-C7BF79D278D4}" destId="{48515EC6-01AD-4BA4-BCEA-26169C34BCE7}" srcOrd="0" destOrd="0" presId="urn:microsoft.com/office/officeart/2005/8/layout/pyramid2"/>
    <dgm:cxn modelId="{23ABCE89-2D26-A64C-8CD9-EB9BEBF7AADC}" type="presParOf" srcId="{01687371-C879-434B-BFE3-C7BF79D278D4}" destId="{F2E9C4A7-2322-4389-8B4B-B22B601B46A2}" srcOrd="1" destOrd="0" presId="urn:microsoft.com/office/officeart/2005/8/layout/pyramid2"/>
    <dgm:cxn modelId="{F2C8B6B8-1DA5-0448-AD44-498FAE7DD5D5}" type="presParOf" srcId="{F2E9C4A7-2322-4389-8B4B-B22B601B46A2}" destId="{BBBE0967-B9CE-497E-A0DB-B4953F8BEEFE}" srcOrd="0" destOrd="0" presId="urn:microsoft.com/office/officeart/2005/8/layout/pyramid2"/>
    <dgm:cxn modelId="{A7E0905F-1E3D-B64F-BE57-110E92B6B43B}" type="presParOf" srcId="{F2E9C4A7-2322-4389-8B4B-B22B601B46A2}" destId="{46382293-6DCE-404E-8CEE-FDB076A9987C}" srcOrd="1" destOrd="0" presId="urn:microsoft.com/office/officeart/2005/8/layout/pyramid2"/>
    <dgm:cxn modelId="{D1F3E1EC-BFD5-FE4B-8F94-4C567419B3B3}" type="presParOf" srcId="{F2E9C4A7-2322-4389-8B4B-B22B601B46A2}" destId="{95203C87-6C78-4945-8228-B41386099569}" srcOrd="2" destOrd="0" presId="urn:microsoft.com/office/officeart/2005/8/layout/pyramid2"/>
    <dgm:cxn modelId="{2E3EF6A1-E8EB-314A-8394-A7E17100AF1C}" type="presParOf" srcId="{F2E9C4A7-2322-4389-8B4B-B22B601B46A2}" destId="{24744B63-9795-4AF4-B1D2-717A09E82616}" srcOrd="3" destOrd="0" presId="urn:microsoft.com/office/officeart/2005/8/layout/pyramid2"/>
    <dgm:cxn modelId="{5A229068-A96E-B14C-8F28-72E19427B10D}" type="presParOf" srcId="{F2E9C4A7-2322-4389-8B4B-B22B601B46A2}" destId="{9D2AECBC-CDBF-4660-9EA4-D4222A821203}" srcOrd="4" destOrd="0" presId="urn:microsoft.com/office/officeart/2005/8/layout/pyramid2"/>
    <dgm:cxn modelId="{113E137C-57E0-BA44-9194-4BC9D7F02619}" type="presParOf" srcId="{F2E9C4A7-2322-4389-8B4B-B22B601B46A2}" destId="{A23D181C-9CAC-4B5D-8117-4DBC25E1BBFC}" srcOrd="5" destOrd="0" presId="urn:microsoft.com/office/officeart/2005/8/layout/pyramid2"/>
    <dgm:cxn modelId="{90D405E7-78BC-3C4F-9B30-40E744D45068}" type="presParOf" srcId="{F2E9C4A7-2322-4389-8B4B-B22B601B46A2}" destId="{2DAC1A1E-FA0F-4DDD-905E-580ED49AE1B0}" srcOrd="6" destOrd="0" presId="urn:microsoft.com/office/officeart/2005/8/layout/pyramid2"/>
    <dgm:cxn modelId="{D92406F1-9CA3-D64E-B31A-410147D60D7F}" type="presParOf" srcId="{F2E9C4A7-2322-4389-8B4B-B22B601B46A2}" destId="{9CEBD1CC-CB8E-4966-BB0E-DE2CD6E23421}" srcOrd="7" destOrd="0" presId="urn:microsoft.com/office/officeart/2005/8/layout/pyramid2"/>
    <dgm:cxn modelId="{63277801-1F39-164D-A33A-C159317E0995}" type="presParOf" srcId="{F2E9C4A7-2322-4389-8B4B-B22B601B46A2}" destId="{AF49035A-E5DA-4F0F-835B-09319E5F8F05}" srcOrd="8" destOrd="0" presId="urn:microsoft.com/office/officeart/2005/8/layout/pyramid2"/>
    <dgm:cxn modelId="{5584CE5E-CA37-BD4B-8AB2-CE08942710CE}" type="presParOf" srcId="{F2E9C4A7-2322-4389-8B4B-B22B601B46A2}" destId="{E1AAEBA5-9A89-4257-BC4E-346C78E3A070}"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98720D-5FE6-2542-B425-95DF2CB407B0}" type="doc">
      <dgm:prSet loTypeId="urn:microsoft.com/office/officeart/2005/8/layout/cycle7" loCatId="" qsTypeId="urn:microsoft.com/office/officeart/2005/8/quickstyle/simple1" qsCatId="simple" csTypeId="urn:microsoft.com/office/officeart/2005/8/colors/accent1_2" csCatId="accent1" phldr="1"/>
      <dgm:spPr/>
    </dgm:pt>
    <dgm:pt modelId="{FEC1717F-10A3-8740-860D-359E102165F9}">
      <dgm:prSet phldrT="[Text]" custT="1"/>
      <dgm:spPr/>
      <dgm:t>
        <a:bodyPr/>
        <a:lstStyle/>
        <a:p>
          <a:r>
            <a:rPr lang="en-US" sz="3200" b="0" i="0" dirty="0" smtClean="0">
              <a:latin typeface="+mn-lt"/>
              <a:cs typeface="Helvetica"/>
            </a:rPr>
            <a:t>Classroom practices</a:t>
          </a:r>
          <a:endParaRPr lang="en-US" sz="3200" b="0" i="0" dirty="0">
            <a:latin typeface="+mn-lt"/>
            <a:cs typeface="Helvetica"/>
          </a:endParaRPr>
        </a:p>
      </dgm:t>
    </dgm:pt>
    <dgm:pt modelId="{1F306B3D-8E11-FA49-A9F4-7BF07F6CBE0E}" type="parTrans" cxnId="{3855923C-B06E-1640-8292-E9FA34DDCD56}">
      <dgm:prSet/>
      <dgm:spPr/>
      <dgm:t>
        <a:bodyPr/>
        <a:lstStyle/>
        <a:p>
          <a:endParaRPr lang="en-US" sz="2000">
            <a:latin typeface="+mn-lt"/>
            <a:cs typeface="Helvetica"/>
          </a:endParaRPr>
        </a:p>
      </dgm:t>
    </dgm:pt>
    <dgm:pt modelId="{E80721D6-800A-9642-8BD6-0C69FC99F7BF}" type="sibTrans" cxnId="{3855923C-B06E-1640-8292-E9FA34DDCD56}">
      <dgm:prSet custT="1"/>
      <dgm:spPr/>
      <dgm:t>
        <a:bodyPr/>
        <a:lstStyle/>
        <a:p>
          <a:endParaRPr lang="en-US" sz="2000">
            <a:latin typeface="+mn-lt"/>
            <a:cs typeface="Helvetica"/>
          </a:endParaRPr>
        </a:p>
      </dgm:t>
    </dgm:pt>
    <dgm:pt modelId="{C2D72CB7-532E-414C-B88C-F2E37A60DF1B}">
      <dgm:prSet phldrT="[Text]" custT="1"/>
      <dgm:spPr/>
      <dgm:t>
        <a:bodyPr/>
        <a:lstStyle/>
        <a:p>
          <a:r>
            <a:rPr lang="en-US" sz="3200" b="0" i="0" dirty="0" smtClean="0">
              <a:latin typeface="+mn-lt"/>
              <a:cs typeface="Helvetica"/>
            </a:rPr>
            <a:t>Assessment practices</a:t>
          </a:r>
          <a:endParaRPr lang="en-US" sz="3200" b="0" i="0" dirty="0">
            <a:latin typeface="+mn-lt"/>
            <a:cs typeface="Helvetica"/>
          </a:endParaRPr>
        </a:p>
      </dgm:t>
    </dgm:pt>
    <dgm:pt modelId="{5D1BCCB7-1DE6-AE40-9676-BA3C6E98E6C1}" type="parTrans" cxnId="{F1A52186-0B50-954F-BADF-8F6164468961}">
      <dgm:prSet/>
      <dgm:spPr/>
      <dgm:t>
        <a:bodyPr/>
        <a:lstStyle/>
        <a:p>
          <a:endParaRPr lang="en-US" sz="2000">
            <a:latin typeface="+mn-lt"/>
            <a:cs typeface="Helvetica"/>
          </a:endParaRPr>
        </a:p>
      </dgm:t>
    </dgm:pt>
    <dgm:pt modelId="{33B692F0-F8FF-C246-9049-8F8906794B0D}" type="sibTrans" cxnId="{F1A52186-0B50-954F-BADF-8F6164468961}">
      <dgm:prSet custT="1"/>
      <dgm:spPr/>
      <dgm:t>
        <a:bodyPr/>
        <a:lstStyle/>
        <a:p>
          <a:endParaRPr lang="en-US" sz="2000">
            <a:latin typeface="+mn-lt"/>
            <a:cs typeface="Helvetica"/>
          </a:endParaRPr>
        </a:p>
      </dgm:t>
    </dgm:pt>
    <dgm:pt modelId="{224BB9E3-C7FA-4044-AACF-1F300604E406}">
      <dgm:prSet custT="1"/>
      <dgm:spPr/>
      <dgm:t>
        <a:bodyPr/>
        <a:lstStyle/>
        <a:p>
          <a:r>
            <a:rPr lang="en-US" sz="3200" b="0" i="0" dirty="0" smtClean="0">
              <a:latin typeface="+mn-lt"/>
              <a:cs typeface="Helvetica"/>
            </a:rPr>
            <a:t>Faculty disciplinary discussions</a:t>
          </a:r>
        </a:p>
      </dgm:t>
    </dgm:pt>
    <dgm:pt modelId="{3F4013BF-0B13-934D-AF3F-6F2D35BEA46E}" type="parTrans" cxnId="{986EA507-4364-5047-A228-A6B3A76E1F2E}">
      <dgm:prSet/>
      <dgm:spPr/>
      <dgm:t>
        <a:bodyPr/>
        <a:lstStyle/>
        <a:p>
          <a:endParaRPr lang="en-US" sz="2000">
            <a:latin typeface="+mn-lt"/>
            <a:cs typeface="Helvetica"/>
          </a:endParaRPr>
        </a:p>
      </dgm:t>
    </dgm:pt>
    <dgm:pt modelId="{BA6310EF-7E64-FB45-A97E-9A0D8039A0C2}" type="sibTrans" cxnId="{986EA507-4364-5047-A228-A6B3A76E1F2E}">
      <dgm:prSet custT="1"/>
      <dgm:spPr/>
      <dgm:t>
        <a:bodyPr/>
        <a:lstStyle/>
        <a:p>
          <a:endParaRPr lang="en-US" sz="2000">
            <a:latin typeface="+mn-lt"/>
            <a:cs typeface="Helvetica"/>
          </a:endParaRPr>
        </a:p>
      </dgm:t>
    </dgm:pt>
    <dgm:pt modelId="{C775CFD6-F99C-2841-8303-F3C9C325776F}" type="pres">
      <dgm:prSet presAssocID="{F398720D-5FE6-2542-B425-95DF2CB407B0}" presName="Name0" presStyleCnt="0">
        <dgm:presLayoutVars>
          <dgm:dir/>
          <dgm:resizeHandles val="exact"/>
        </dgm:presLayoutVars>
      </dgm:prSet>
      <dgm:spPr/>
    </dgm:pt>
    <dgm:pt modelId="{FE857F5B-0A2E-5243-8C95-742FEAAEB560}" type="pres">
      <dgm:prSet presAssocID="{224BB9E3-C7FA-4044-AACF-1F300604E406}" presName="node" presStyleLbl="node1" presStyleIdx="0" presStyleCnt="3" custScaleX="158878" custScaleY="180658" custRadScaleRad="102982" custRadScaleInc="9275">
        <dgm:presLayoutVars>
          <dgm:bulletEnabled val="1"/>
        </dgm:presLayoutVars>
      </dgm:prSet>
      <dgm:spPr/>
      <dgm:t>
        <a:bodyPr/>
        <a:lstStyle/>
        <a:p>
          <a:endParaRPr lang="en-US"/>
        </a:p>
      </dgm:t>
    </dgm:pt>
    <dgm:pt modelId="{0B5F6B24-401D-8744-AF87-1C4CDA77CF75}" type="pres">
      <dgm:prSet presAssocID="{BA6310EF-7E64-FB45-A97E-9A0D8039A0C2}" presName="sibTrans" presStyleLbl="sibTrans2D1" presStyleIdx="0" presStyleCnt="3"/>
      <dgm:spPr/>
      <dgm:t>
        <a:bodyPr/>
        <a:lstStyle/>
        <a:p>
          <a:endParaRPr lang="en-US"/>
        </a:p>
      </dgm:t>
    </dgm:pt>
    <dgm:pt modelId="{C7F550CF-B404-4E48-B665-7444A9DCA6F8}" type="pres">
      <dgm:prSet presAssocID="{BA6310EF-7E64-FB45-A97E-9A0D8039A0C2}" presName="connectorText" presStyleLbl="sibTrans2D1" presStyleIdx="0" presStyleCnt="3"/>
      <dgm:spPr/>
      <dgm:t>
        <a:bodyPr/>
        <a:lstStyle/>
        <a:p>
          <a:endParaRPr lang="en-US"/>
        </a:p>
      </dgm:t>
    </dgm:pt>
    <dgm:pt modelId="{0B2B4099-E223-874A-A225-09324A922B4C}" type="pres">
      <dgm:prSet presAssocID="{FEC1717F-10A3-8740-860D-359E102165F9}" presName="node" presStyleLbl="node1" presStyleIdx="1" presStyleCnt="3" custScaleX="130782" custScaleY="147270" custRadScaleRad="147460" custRadScaleInc="-28252">
        <dgm:presLayoutVars>
          <dgm:bulletEnabled val="1"/>
        </dgm:presLayoutVars>
      </dgm:prSet>
      <dgm:spPr/>
      <dgm:t>
        <a:bodyPr/>
        <a:lstStyle/>
        <a:p>
          <a:endParaRPr lang="en-US"/>
        </a:p>
      </dgm:t>
    </dgm:pt>
    <dgm:pt modelId="{47F30DE6-6028-3F48-9B83-8C481FD38915}" type="pres">
      <dgm:prSet presAssocID="{E80721D6-800A-9642-8BD6-0C69FC99F7BF}" presName="sibTrans" presStyleLbl="sibTrans2D1" presStyleIdx="1" presStyleCnt="3" custLinFactNeighborX="-6944" custLinFactNeighborY="-15736"/>
      <dgm:spPr/>
      <dgm:t>
        <a:bodyPr/>
        <a:lstStyle/>
        <a:p>
          <a:endParaRPr lang="en-US"/>
        </a:p>
      </dgm:t>
    </dgm:pt>
    <dgm:pt modelId="{C0BFFB5B-BF9C-164A-A586-010CB0A363CC}" type="pres">
      <dgm:prSet presAssocID="{E80721D6-800A-9642-8BD6-0C69FC99F7BF}" presName="connectorText" presStyleLbl="sibTrans2D1" presStyleIdx="1" presStyleCnt="3"/>
      <dgm:spPr/>
      <dgm:t>
        <a:bodyPr/>
        <a:lstStyle/>
        <a:p>
          <a:endParaRPr lang="en-US"/>
        </a:p>
      </dgm:t>
    </dgm:pt>
    <dgm:pt modelId="{D77EF1A6-FFB4-AE41-9EB6-6529E8B7A5C9}" type="pres">
      <dgm:prSet presAssocID="{C2D72CB7-532E-414C-B88C-F2E37A60DF1B}" presName="node" presStyleLbl="node1" presStyleIdx="2" presStyleCnt="3" custScaleX="128360" custScaleY="143850" custRadScaleRad="108974" custRadScaleInc="20535">
        <dgm:presLayoutVars>
          <dgm:bulletEnabled val="1"/>
        </dgm:presLayoutVars>
      </dgm:prSet>
      <dgm:spPr/>
      <dgm:t>
        <a:bodyPr/>
        <a:lstStyle/>
        <a:p>
          <a:endParaRPr lang="en-US"/>
        </a:p>
      </dgm:t>
    </dgm:pt>
    <dgm:pt modelId="{154D0EDB-A981-364C-B66F-158BB65A865F}" type="pres">
      <dgm:prSet presAssocID="{33B692F0-F8FF-C246-9049-8F8906794B0D}" presName="sibTrans" presStyleLbl="sibTrans2D1" presStyleIdx="2" presStyleCnt="3"/>
      <dgm:spPr/>
      <dgm:t>
        <a:bodyPr/>
        <a:lstStyle/>
        <a:p>
          <a:endParaRPr lang="en-US"/>
        </a:p>
      </dgm:t>
    </dgm:pt>
    <dgm:pt modelId="{C749C77F-84A2-A041-8628-4E855BCF14A7}" type="pres">
      <dgm:prSet presAssocID="{33B692F0-F8FF-C246-9049-8F8906794B0D}" presName="connectorText" presStyleLbl="sibTrans2D1" presStyleIdx="2" presStyleCnt="3"/>
      <dgm:spPr/>
      <dgm:t>
        <a:bodyPr/>
        <a:lstStyle/>
        <a:p>
          <a:endParaRPr lang="en-US"/>
        </a:p>
      </dgm:t>
    </dgm:pt>
  </dgm:ptLst>
  <dgm:cxnLst>
    <dgm:cxn modelId="{F1A52186-0B50-954F-BADF-8F6164468961}" srcId="{F398720D-5FE6-2542-B425-95DF2CB407B0}" destId="{C2D72CB7-532E-414C-B88C-F2E37A60DF1B}" srcOrd="2" destOrd="0" parTransId="{5D1BCCB7-1DE6-AE40-9676-BA3C6E98E6C1}" sibTransId="{33B692F0-F8FF-C246-9049-8F8906794B0D}"/>
    <dgm:cxn modelId="{3855923C-B06E-1640-8292-E9FA34DDCD56}" srcId="{F398720D-5FE6-2542-B425-95DF2CB407B0}" destId="{FEC1717F-10A3-8740-860D-359E102165F9}" srcOrd="1" destOrd="0" parTransId="{1F306B3D-8E11-FA49-A9F4-7BF07F6CBE0E}" sibTransId="{E80721D6-800A-9642-8BD6-0C69FC99F7BF}"/>
    <dgm:cxn modelId="{5F1E517A-8A40-0A4E-B810-1A6208307BA1}" type="presOf" srcId="{E80721D6-800A-9642-8BD6-0C69FC99F7BF}" destId="{C0BFFB5B-BF9C-164A-A586-010CB0A363CC}" srcOrd="1" destOrd="0" presId="urn:microsoft.com/office/officeart/2005/8/layout/cycle7"/>
    <dgm:cxn modelId="{77A81926-4373-E947-A9CD-92B372BC7ED5}" type="presOf" srcId="{33B692F0-F8FF-C246-9049-8F8906794B0D}" destId="{154D0EDB-A981-364C-B66F-158BB65A865F}" srcOrd="0" destOrd="0" presId="urn:microsoft.com/office/officeart/2005/8/layout/cycle7"/>
    <dgm:cxn modelId="{BBCD2679-A74E-4B49-9052-1854872B9125}" type="presOf" srcId="{C2D72CB7-532E-414C-B88C-F2E37A60DF1B}" destId="{D77EF1A6-FFB4-AE41-9EB6-6529E8B7A5C9}" srcOrd="0" destOrd="0" presId="urn:microsoft.com/office/officeart/2005/8/layout/cycle7"/>
    <dgm:cxn modelId="{8301AA97-4800-4046-82B0-3DCA43D81E0A}" type="presOf" srcId="{F398720D-5FE6-2542-B425-95DF2CB407B0}" destId="{C775CFD6-F99C-2841-8303-F3C9C325776F}" srcOrd="0" destOrd="0" presId="urn:microsoft.com/office/officeart/2005/8/layout/cycle7"/>
    <dgm:cxn modelId="{986EA507-4364-5047-A228-A6B3A76E1F2E}" srcId="{F398720D-5FE6-2542-B425-95DF2CB407B0}" destId="{224BB9E3-C7FA-4044-AACF-1F300604E406}" srcOrd="0" destOrd="0" parTransId="{3F4013BF-0B13-934D-AF3F-6F2D35BEA46E}" sibTransId="{BA6310EF-7E64-FB45-A97E-9A0D8039A0C2}"/>
    <dgm:cxn modelId="{1957BCD0-4A5C-714A-A038-45FBDFB61E2D}" type="presOf" srcId="{FEC1717F-10A3-8740-860D-359E102165F9}" destId="{0B2B4099-E223-874A-A225-09324A922B4C}" srcOrd="0" destOrd="0" presId="urn:microsoft.com/office/officeart/2005/8/layout/cycle7"/>
    <dgm:cxn modelId="{E5D4F628-3286-E347-ABA9-ABA018742940}" type="presOf" srcId="{E80721D6-800A-9642-8BD6-0C69FC99F7BF}" destId="{47F30DE6-6028-3F48-9B83-8C481FD38915}" srcOrd="0" destOrd="0" presId="urn:microsoft.com/office/officeart/2005/8/layout/cycle7"/>
    <dgm:cxn modelId="{8B222C69-35DD-1446-B17D-368335059604}" type="presOf" srcId="{224BB9E3-C7FA-4044-AACF-1F300604E406}" destId="{FE857F5B-0A2E-5243-8C95-742FEAAEB560}" srcOrd="0" destOrd="0" presId="urn:microsoft.com/office/officeart/2005/8/layout/cycle7"/>
    <dgm:cxn modelId="{1045285F-92B6-A84C-B5C1-926EE6BECA13}" type="presOf" srcId="{33B692F0-F8FF-C246-9049-8F8906794B0D}" destId="{C749C77F-84A2-A041-8628-4E855BCF14A7}" srcOrd="1" destOrd="0" presId="urn:microsoft.com/office/officeart/2005/8/layout/cycle7"/>
    <dgm:cxn modelId="{36ECB20D-F0B7-E940-B451-1036EAB80E8E}" type="presOf" srcId="{BA6310EF-7E64-FB45-A97E-9A0D8039A0C2}" destId="{C7F550CF-B404-4E48-B665-7444A9DCA6F8}" srcOrd="1" destOrd="0" presId="urn:microsoft.com/office/officeart/2005/8/layout/cycle7"/>
    <dgm:cxn modelId="{2BD12AC0-D06F-7342-BA48-AA2B5632A6DA}" type="presOf" srcId="{BA6310EF-7E64-FB45-A97E-9A0D8039A0C2}" destId="{0B5F6B24-401D-8744-AF87-1C4CDA77CF75}" srcOrd="0" destOrd="0" presId="urn:microsoft.com/office/officeart/2005/8/layout/cycle7"/>
    <dgm:cxn modelId="{44892D3F-1382-6943-8D79-8D93D1E92A2A}" type="presParOf" srcId="{C775CFD6-F99C-2841-8303-F3C9C325776F}" destId="{FE857F5B-0A2E-5243-8C95-742FEAAEB560}" srcOrd="0" destOrd="0" presId="urn:microsoft.com/office/officeart/2005/8/layout/cycle7"/>
    <dgm:cxn modelId="{03C1FD03-A4BC-AD45-ABD1-036FB2D6A687}" type="presParOf" srcId="{C775CFD6-F99C-2841-8303-F3C9C325776F}" destId="{0B5F6B24-401D-8744-AF87-1C4CDA77CF75}" srcOrd="1" destOrd="0" presId="urn:microsoft.com/office/officeart/2005/8/layout/cycle7"/>
    <dgm:cxn modelId="{F233A2EA-7150-5841-8BBB-3635755FC996}" type="presParOf" srcId="{0B5F6B24-401D-8744-AF87-1C4CDA77CF75}" destId="{C7F550CF-B404-4E48-B665-7444A9DCA6F8}" srcOrd="0" destOrd="0" presId="urn:microsoft.com/office/officeart/2005/8/layout/cycle7"/>
    <dgm:cxn modelId="{8FA60090-4E93-AA4C-ADAD-EEA45AD5B565}" type="presParOf" srcId="{C775CFD6-F99C-2841-8303-F3C9C325776F}" destId="{0B2B4099-E223-874A-A225-09324A922B4C}" srcOrd="2" destOrd="0" presId="urn:microsoft.com/office/officeart/2005/8/layout/cycle7"/>
    <dgm:cxn modelId="{79330938-EE3B-2F4B-96BF-8977F9BEAD07}" type="presParOf" srcId="{C775CFD6-F99C-2841-8303-F3C9C325776F}" destId="{47F30DE6-6028-3F48-9B83-8C481FD38915}" srcOrd="3" destOrd="0" presId="urn:microsoft.com/office/officeart/2005/8/layout/cycle7"/>
    <dgm:cxn modelId="{CFD4CF12-17D9-0946-927F-CC41ECC083C8}" type="presParOf" srcId="{47F30DE6-6028-3F48-9B83-8C481FD38915}" destId="{C0BFFB5B-BF9C-164A-A586-010CB0A363CC}" srcOrd="0" destOrd="0" presId="urn:microsoft.com/office/officeart/2005/8/layout/cycle7"/>
    <dgm:cxn modelId="{CC2A8626-ECE7-3B4C-B318-AE5F3043D824}" type="presParOf" srcId="{C775CFD6-F99C-2841-8303-F3C9C325776F}" destId="{D77EF1A6-FFB4-AE41-9EB6-6529E8B7A5C9}" srcOrd="4" destOrd="0" presId="urn:microsoft.com/office/officeart/2005/8/layout/cycle7"/>
    <dgm:cxn modelId="{D2EB208C-95EF-5A40-9C1D-C11EF6F4E3E0}" type="presParOf" srcId="{C775CFD6-F99C-2841-8303-F3C9C325776F}" destId="{154D0EDB-A981-364C-B66F-158BB65A865F}" srcOrd="5" destOrd="0" presId="urn:microsoft.com/office/officeart/2005/8/layout/cycle7"/>
    <dgm:cxn modelId="{BD83496D-A6D5-2C42-8CFA-2947E032D80B}" type="presParOf" srcId="{154D0EDB-A981-364C-B66F-158BB65A865F}" destId="{C749C77F-84A2-A041-8628-4E855BCF14A7}"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127BEB-7834-4526-ABFF-1234482F990E}" type="doc">
      <dgm:prSet loTypeId="urn:microsoft.com/office/officeart/2005/8/layout/pyramid2" loCatId="pyramid" qsTypeId="urn:microsoft.com/office/officeart/2005/8/quickstyle/simple4" qsCatId="simple" csTypeId="urn:microsoft.com/office/officeart/2005/8/colors/accent1_2" csCatId="accent1" phldr="1"/>
      <dgm:spPr/>
    </dgm:pt>
    <dgm:pt modelId="{934EC0A3-41BE-404C-BC47-6441737BD7DF}">
      <dgm:prSet phldrT="[Text]" custT="1"/>
      <dgm:spPr/>
      <dgm:t>
        <a:bodyPr/>
        <a:lstStyle/>
        <a:p>
          <a:r>
            <a:rPr lang="en-US" sz="2000" b="1" dirty="0" smtClean="0"/>
            <a:t>Synthesis &amp; Evaluation</a:t>
          </a:r>
          <a:endParaRPr lang="en-US" sz="2000" b="1" dirty="0"/>
        </a:p>
      </dgm:t>
    </dgm:pt>
    <dgm:pt modelId="{4AFE05BB-02A7-4AB4-84A9-0A12BB4E7A3B}" type="parTrans" cxnId="{C08FE94D-DB30-4B76-88A1-17693308ED55}">
      <dgm:prSet/>
      <dgm:spPr/>
      <dgm:t>
        <a:bodyPr/>
        <a:lstStyle/>
        <a:p>
          <a:endParaRPr lang="en-US" b="1"/>
        </a:p>
      </dgm:t>
    </dgm:pt>
    <dgm:pt modelId="{6F2F3808-690B-4F5D-B323-88F6FE9E4558}" type="sibTrans" cxnId="{C08FE94D-DB30-4B76-88A1-17693308ED55}">
      <dgm:prSet/>
      <dgm:spPr/>
      <dgm:t>
        <a:bodyPr/>
        <a:lstStyle/>
        <a:p>
          <a:endParaRPr lang="en-US" b="1"/>
        </a:p>
      </dgm:t>
    </dgm:pt>
    <dgm:pt modelId="{6721ECAD-36C6-4B4E-874E-E5D73DDA382E}">
      <dgm:prSet phldrT="[Text]" custT="1"/>
      <dgm:spPr/>
      <dgm:t>
        <a:bodyPr/>
        <a:lstStyle/>
        <a:p>
          <a:r>
            <a:rPr lang="en-US" sz="2000" b="1" dirty="0" smtClean="0"/>
            <a:t>Analysis</a:t>
          </a:r>
        </a:p>
      </dgm:t>
    </dgm:pt>
    <dgm:pt modelId="{EAC294A8-904A-4D2A-BDC0-2998E7EB3E44}" type="parTrans" cxnId="{35AB6BBE-DE64-42CB-8275-D428CF1E0E13}">
      <dgm:prSet/>
      <dgm:spPr/>
      <dgm:t>
        <a:bodyPr/>
        <a:lstStyle/>
        <a:p>
          <a:endParaRPr lang="en-US" b="1"/>
        </a:p>
      </dgm:t>
    </dgm:pt>
    <dgm:pt modelId="{D985E904-6C34-4050-8F0C-660986AD1833}" type="sibTrans" cxnId="{35AB6BBE-DE64-42CB-8275-D428CF1E0E13}">
      <dgm:prSet/>
      <dgm:spPr/>
      <dgm:t>
        <a:bodyPr/>
        <a:lstStyle/>
        <a:p>
          <a:endParaRPr lang="en-US" b="1"/>
        </a:p>
      </dgm:t>
    </dgm:pt>
    <dgm:pt modelId="{C9BDFC19-0E89-43B5-B56B-3F42D008D345}">
      <dgm:prSet phldrT="[Text]" custT="1"/>
      <dgm:spPr/>
      <dgm:t>
        <a:bodyPr/>
        <a:lstStyle/>
        <a:p>
          <a:r>
            <a:rPr lang="en-US" sz="2000" b="1" dirty="0" smtClean="0"/>
            <a:t>Knowledge</a:t>
          </a:r>
        </a:p>
      </dgm:t>
    </dgm:pt>
    <dgm:pt modelId="{539D1954-F328-4F0A-AD8B-794AADCC15A5}" type="parTrans" cxnId="{20FE5FDC-BE9A-44B3-B642-AB0E42D4A202}">
      <dgm:prSet/>
      <dgm:spPr/>
      <dgm:t>
        <a:bodyPr/>
        <a:lstStyle/>
        <a:p>
          <a:endParaRPr lang="en-US" b="1"/>
        </a:p>
      </dgm:t>
    </dgm:pt>
    <dgm:pt modelId="{FA3FA985-B9C0-4DB1-9EA1-4647127E3792}" type="sibTrans" cxnId="{20FE5FDC-BE9A-44B3-B642-AB0E42D4A202}">
      <dgm:prSet/>
      <dgm:spPr/>
      <dgm:t>
        <a:bodyPr/>
        <a:lstStyle/>
        <a:p>
          <a:endParaRPr lang="en-US" b="1"/>
        </a:p>
      </dgm:t>
    </dgm:pt>
    <dgm:pt modelId="{B057BF13-AB85-4F13-832C-39D1A1C382FF}">
      <dgm:prSet phldrT="[Text]" custT="1"/>
      <dgm:spPr/>
      <dgm:t>
        <a:bodyPr/>
        <a:lstStyle/>
        <a:p>
          <a:r>
            <a:rPr lang="en-US" sz="2000" b="1" dirty="0" smtClean="0"/>
            <a:t>Application</a:t>
          </a:r>
        </a:p>
      </dgm:t>
    </dgm:pt>
    <dgm:pt modelId="{8E1203A4-A2BD-4FFD-9604-D07CBEA46676}" type="parTrans" cxnId="{114CD145-FC06-40DC-93F1-3421542B772D}">
      <dgm:prSet/>
      <dgm:spPr/>
      <dgm:t>
        <a:bodyPr/>
        <a:lstStyle/>
        <a:p>
          <a:endParaRPr lang="en-US" b="1"/>
        </a:p>
      </dgm:t>
    </dgm:pt>
    <dgm:pt modelId="{41E5578F-7794-4A19-932F-D30F8A2646EA}" type="sibTrans" cxnId="{114CD145-FC06-40DC-93F1-3421542B772D}">
      <dgm:prSet/>
      <dgm:spPr/>
      <dgm:t>
        <a:bodyPr/>
        <a:lstStyle/>
        <a:p>
          <a:endParaRPr lang="en-US" b="1"/>
        </a:p>
      </dgm:t>
    </dgm:pt>
    <dgm:pt modelId="{020BB4EE-BCA6-4326-8D45-DF16A57F52BC}">
      <dgm:prSet phldrT="[Text]" custT="1"/>
      <dgm:spPr/>
      <dgm:t>
        <a:bodyPr/>
        <a:lstStyle/>
        <a:p>
          <a:r>
            <a:rPr lang="en-US" sz="2000" b="1" dirty="0" smtClean="0"/>
            <a:t>Comprehension</a:t>
          </a:r>
        </a:p>
      </dgm:t>
    </dgm:pt>
    <dgm:pt modelId="{AD6758E7-F1DF-4966-967D-89E7B35D3988}" type="parTrans" cxnId="{275215E7-CD77-4BD9-8CE0-CD29D3526687}">
      <dgm:prSet/>
      <dgm:spPr/>
      <dgm:t>
        <a:bodyPr/>
        <a:lstStyle/>
        <a:p>
          <a:endParaRPr lang="en-US" b="1"/>
        </a:p>
      </dgm:t>
    </dgm:pt>
    <dgm:pt modelId="{B8EF2E52-BFC3-49C6-B79E-C1D17EE49A8D}" type="sibTrans" cxnId="{275215E7-CD77-4BD9-8CE0-CD29D3526687}">
      <dgm:prSet/>
      <dgm:spPr/>
      <dgm:t>
        <a:bodyPr/>
        <a:lstStyle/>
        <a:p>
          <a:endParaRPr lang="en-US" b="1"/>
        </a:p>
      </dgm:t>
    </dgm:pt>
    <dgm:pt modelId="{01687371-C879-434B-BFE3-C7BF79D278D4}" type="pres">
      <dgm:prSet presAssocID="{B0127BEB-7834-4526-ABFF-1234482F990E}" presName="compositeShape" presStyleCnt="0">
        <dgm:presLayoutVars>
          <dgm:dir/>
          <dgm:resizeHandles/>
        </dgm:presLayoutVars>
      </dgm:prSet>
      <dgm:spPr/>
    </dgm:pt>
    <dgm:pt modelId="{48515EC6-01AD-4BA4-BCEA-26169C34BCE7}" type="pres">
      <dgm:prSet presAssocID="{B0127BEB-7834-4526-ABFF-1234482F990E}" presName="pyramid" presStyleLbl="node1" presStyleIdx="0" presStyleCnt="1" custAng="10800000">
        <dgm:style>
          <a:lnRef idx="0">
            <a:schemeClr val="accent1"/>
          </a:lnRef>
          <a:fillRef idx="3">
            <a:schemeClr val="accent1"/>
          </a:fillRef>
          <a:effectRef idx="3">
            <a:schemeClr val="accent1"/>
          </a:effectRef>
          <a:fontRef idx="minor">
            <a:schemeClr val="lt1"/>
          </a:fontRef>
        </dgm:style>
      </dgm:prSet>
      <dgm:spPr/>
    </dgm:pt>
    <dgm:pt modelId="{F2E9C4A7-2322-4389-8B4B-B22B601B46A2}" type="pres">
      <dgm:prSet presAssocID="{B0127BEB-7834-4526-ABFF-1234482F990E}" presName="theList" presStyleCnt="0"/>
      <dgm:spPr/>
    </dgm:pt>
    <dgm:pt modelId="{BBBE0967-B9CE-497E-A0DB-B4953F8BEEFE}" type="pres">
      <dgm:prSet presAssocID="{934EC0A3-41BE-404C-BC47-6441737BD7DF}" presName="aNode" presStyleLbl="fgAcc1" presStyleIdx="0" presStyleCnt="5" custScaleX="105796" custScaleY="519291" custLinFactY="-169332" custLinFactNeighborY="-200000">
        <dgm:presLayoutVars>
          <dgm:bulletEnabled val="1"/>
        </dgm:presLayoutVars>
      </dgm:prSet>
      <dgm:spPr/>
      <dgm:t>
        <a:bodyPr/>
        <a:lstStyle/>
        <a:p>
          <a:endParaRPr lang="en-US"/>
        </a:p>
      </dgm:t>
    </dgm:pt>
    <dgm:pt modelId="{46382293-6DCE-404E-8CEE-FDB076A9987C}" type="pres">
      <dgm:prSet presAssocID="{934EC0A3-41BE-404C-BC47-6441737BD7DF}" presName="aSpace" presStyleCnt="0"/>
      <dgm:spPr/>
    </dgm:pt>
    <dgm:pt modelId="{95203C87-6C78-4945-8228-B41386099569}" type="pres">
      <dgm:prSet presAssocID="{6721ECAD-36C6-4B4E-874E-E5D73DDA382E}" presName="aNode" presStyleLbl="fgAcc1" presStyleIdx="1" presStyleCnt="5" custScaleX="105796" custScaleY="519291" custLinFactY="-75993" custLinFactNeighborY="-100000">
        <dgm:presLayoutVars>
          <dgm:bulletEnabled val="1"/>
        </dgm:presLayoutVars>
      </dgm:prSet>
      <dgm:spPr/>
      <dgm:t>
        <a:bodyPr/>
        <a:lstStyle/>
        <a:p>
          <a:endParaRPr lang="en-US"/>
        </a:p>
      </dgm:t>
    </dgm:pt>
    <dgm:pt modelId="{24744B63-9795-4AF4-B1D2-717A09E82616}" type="pres">
      <dgm:prSet presAssocID="{6721ECAD-36C6-4B4E-874E-E5D73DDA382E}" presName="aSpace" presStyleCnt="0"/>
      <dgm:spPr/>
    </dgm:pt>
    <dgm:pt modelId="{9D2AECBC-CDBF-4660-9EA4-D4222A821203}" type="pres">
      <dgm:prSet presAssocID="{B057BF13-AB85-4F13-832C-39D1A1C382FF}" presName="aNode" presStyleLbl="fgAcc1" presStyleIdx="2" presStyleCnt="5" custScaleX="105796" custScaleY="519291" custLinFactY="16006" custLinFactNeighborY="100000">
        <dgm:presLayoutVars>
          <dgm:bulletEnabled val="1"/>
        </dgm:presLayoutVars>
      </dgm:prSet>
      <dgm:spPr/>
      <dgm:t>
        <a:bodyPr/>
        <a:lstStyle/>
        <a:p>
          <a:endParaRPr lang="en-US"/>
        </a:p>
      </dgm:t>
    </dgm:pt>
    <dgm:pt modelId="{A23D181C-9CAC-4B5D-8117-4DBC25E1BBFC}" type="pres">
      <dgm:prSet presAssocID="{B057BF13-AB85-4F13-832C-39D1A1C382FF}" presName="aSpace" presStyleCnt="0"/>
      <dgm:spPr/>
    </dgm:pt>
    <dgm:pt modelId="{2DAC1A1E-FA0F-4DDD-905E-580ED49AE1B0}" type="pres">
      <dgm:prSet presAssocID="{020BB4EE-BCA6-4326-8D45-DF16A57F52BC}" presName="aNode" presStyleLbl="fgAcc1" presStyleIdx="3" presStyleCnt="5" custScaleX="105796" custScaleY="519291" custLinFactY="100000" custLinFactNeighborY="121977">
        <dgm:presLayoutVars>
          <dgm:bulletEnabled val="1"/>
        </dgm:presLayoutVars>
      </dgm:prSet>
      <dgm:spPr/>
      <dgm:t>
        <a:bodyPr/>
        <a:lstStyle/>
        <a:p>
          <a:endParaRPr lang="en-US"/>
        </a:p>
      </dgm:t>
    </dgm:pt>
    <dgm:pt modelId="{9CEBD1CC-CB8E-4966-BB0E-DE2CD6E23421}" type="pres">
      <dgm:prSet presAssocID="{020BB4EE-BCA6-4326-8D45-DF16A57F52BC}" presName="aSpace" presStyleCnt="0"/>
      <dgm:spPr/>
    </dgm:pt>
    <dgm:pt modelId="{AF49035A-E5DA-4F0F-835B-09319E5F8F05}" type="pres">
      <dgm:prSet presAssocID="{C9BDFC19-0E89-43B5-B56B-3F42D008D345}" presName="aNode" presStyleLbl="fgAcc1" presStyleIdx="4" presStyleCnt="5" custScaleX="105796" custScaleY="519291" custLinFactY="181833" custLinFactNeighborY="200000">
        <dgm:presLayoutVars>
          <dgm:bulletEnabled val="1"/>
        </dgm:presLayoutVars>
      </dgm:prSet>
      <dgm:spPr/>
      <dgm:t>
        <a:bodyPr/>
        <a:lstStyle/>
        <a:p>
          <a:endParaRPr lang="en-US"/>
        </a:p>
      </dgm:t>
    </dgm:pt>
    <dgm:pt modelId="{E1AAEBA5-9A89-4257-BC4E-346C78E3A070}" type="pres">
      <dgm:prSet presAssocID="{C9BDFC19-0E89-43B5-B56B-3F42D008D345}" presName="aSpace" presStyleCnt="0"/>
      <dgm:spPr/>
    </dgm:pt>
  </dgm:ptLst>
  <dgm:cxnLst>
    <dgm:cxn modelId="{1051D075-B639-F742-BD90-12F6D14661E5}" type="presOf" srcId="{B057BF13-AB85-4F13-832C-39D1A1C382FF}" destId="{9D2AECBC-CDBF-4660-9EA4-D4222A821203}" srcOrd="0" destOrd="0" presId="urn:microsoft.com/office/officeart/2005/8/layout/pyramid2"/>
    <dgm:cxn modelId="{35AB6BBE-DE64-42CB-8275-D428CF1E0E13}" srcId="{B0127BEB-7834-4526-ABFF-1234482F990E}" destId="{6721ECAD-36C6-4B4E-874E-E5D73DDA382E}" srcOrd="1" destOrd="0" parTransId="{EAC294A8-904A-4D2A-BDC0-2998E7EB3E44}" sibTransId="{D985E904-6C34-4050-8F0C-660986AD1833}"/>
    <dgm:cxn modelId="{37FA1FE9-D1AB-7B4A-88E7-A706EBE5A6C5}" type="presOf" srcId="{B0127BEB-7834-4526-ABFF-1234482F990E}" destId="{01687371-C879-434B-BFE3-C7BF79D278D4}" srcOrd="0" destOrd="0" presId="urn:microsoft.com/office/officeart/2005/8/layout/pyramid2"/>
    <dgm:cxn modelId="{C08FE94D-DB30-4B76-88A1-17693308ED55}" srcId="{B0127BEB-7834-4526-ABFF-1234482F990E}" destId="{934EC0A3-41BE-404C-BC47-6441737BD7DF}" srcOrd="0" destOrd="0" parTransId="{4AFE05BB-02A7-4AB4-84A9-0A12BB4E7A3B}" sibTransId="{6F2F3808-690B-4F5D-B323-88F6FE9E4558}"/>
    <dgm:cxn modelId="{39181209-A0CB-0A43-BB4A-84B43A8CC2B6}" type="presOf" srcId="{C9BDFC19-0E89-43B5-B56B-3F42D008D345}" destId="{AF49035A-E5DA-4F0F-835B-09319E5F8F05}" srcOrd="0" destOrd="0" presId="urn:microsoft.com/office/officeart/2005/8/layout/pyramid2"/>
    <dgm:cxn modelId="{20FE5FDC-BE9A-44B3-B642-AB0E42D4A202}" srcId="{B0127BEB-7834-4526-ABFF-1234482F990E}" destId="{C9BDFC19-0E89-43B5-B56B-3F42D008D345}" srcOrd="4" destOrd="0" parTransId="{539D1954-F328-4F0A-AD8B-794AADCC15A5}" sibTransId="{FA3FA985-B9C0-4DB1-9EA1-4647127E3792}"/>
    <dgm:cxn modelId="{E5DD0A2C-F818-4E42-85E1-65E27772E71B}" type="presOf" srcId="{6721ECAD-36C6-4B4E-874E-E5D73DDA382E}" destId="{95203C87-6C78-4945-8228-B41386099569}" srcOrd="0" destOrd="0" presId="urn:microsoft.com/office/officeart/2005/8/layout/pyramid2"/>
    <dgm:cxn modelId="{114CD145-FC06-40DC-93F1-3421542B772D}" srcId="{B0127BEB-7834-4526-ABFF-1234482F990E}" destId="{B057BF13-AB85-4F13-832C-39D1A1C382FF}" srcOrd="2" destOrd="0" parTransId="{8E1203A4-A2BD-4FFD-9604-D07CBEA46676}" sibTransId="{41E5578F-7794-4A19-932F-D30F8A2646EA}"/>
    <dgm:cxn modelId="{114DE2BC-528F-DF44-8F25-230EA344F575}" type="presOf" srcId="{934EC0A3-41BE-404C-BC47-6441737BD7DF}" destId="{BBBE0967-B9CE-497E-A0DB-B4953F8BEEFE}" srcOrd="0" destOrd="0" presId="urn:microsoft.com/office/officeart/2005/8/layout/pyramid2"/>
    <dgm:cxn modelId="{275215E7-CD77-4BD9-8CE0-CD29D3526687}" srcId="{B0127BEB-7834-4526-ABFF-1234482F990E}" destId="{020BB4EE-BCA6-4326-8D45-DF16A57F52BC}" srcOrd="3" destOrd="0" parTransId="{AD6758E7-F1DF-4966-967D-89E7B35D3988}" sibTransId="{B8EF2E52-BFC3-49C6-B79E-C1D17EE49A8D}"/>
    <dgm:cxn modelId="{7540F7A5-BF09-1A41-A5E6-AB4ED1410F82}" type="presOf" srcId="{020BB4EE-BCA6-4326-8D45-DF16A57F52BC}" destId="{2DAC1A1E-FA0F-4DDD-905E-580ED49AE1B0}" srcOrd="0" destOrd="0" presId="urn:microsoft.com/office/officeart/2005/8/layout/pyramid2"/>
    <dgm:cxn modelId="{83FE2F08-7D8A-B54A-AAB3-40A3541550C6}" type="presParOf" srcId="{01687371-C879-434B-BFE3-C7BF79D278D4}" destId="{48515EC6-01AD-4BA4-BCEA-26169C34BCE7}" srcOrd="0" destOrd="0" presId="urn:microsoft.com/office/officeart/2005/8/layout/pyramid2"/>
    <dgm:cxn modelId="{79F9CC65-BA86-E040-A803-B9A47265C29A}" type="presParOf" srcId="{01687371-C879-434B-BFE3-C7BF79D278D4}" destId="{F2E9C4A7-2322-4389-8B4B-B22B601B46A2}" srcOrd="1" destOrd="0" presId="urn:microsoft.com/office/officeart/2005/8/layout/pyramid2"/>
    <dgm:cxn modelId="{0A375EC1-0EE7-7C49-A7C9-F79D7039ADC5}" type="presParOf" srcId="{F2E9C4A7-2322-4389-8B4B-B22B601B46A2}" destId="{BBBE0967-B9CE-497E-A0DB-B4953F8BEEFE}" srcOrd="0" destOrd="0" presId="urn:microsoft.com/office/officeart/2005/8/layout/pyramid2"/>
    <dgm:cxn modelId="{76DC05D5-90DE-3D46-B60F-F03D7935F595}" type="presParOf" srcId="{F2E9C4A7-2322-4389-8B4B-B22B601B46A2}" destId="{46382293-6DCE-404E-8CEE-FDB076A9987C}" srcOrd="1" destOrd="0" presId="urn:microsoft.com/office/officeart/2005/8/layout/pyramid2"/>
    <dgm:cxn modelId="{C972EF98-6996-3740-828C-D70A7EFC94D1}" type="presParOf" srcId="{F2E9C4A7-2322-4389-8B4B-B22B601B46A2}" destId="{95203C87-6C78-4945-8228-B41386099569}" srcOrd="2" destOrd="0" presId="urn:microsoft.com/office/officeart/2005/8/layout/pyramid2"/>
    <dgm:cxn modelId="{07A41FBF-D8DD-C44D-8015-B85409759217}" type="presParOf" srcId="{F2E9C4A7-2322-4389-8B4B-B22B601B46A2}" destId="{24744B63-9795-4AF4-B1D2-717A09E82616}" srcOrd="3" destOrd="0" presId="urn:microsoft.com/office/officeart/2005/8/layout/pyramid2"/>
    <dgm:cxn modelId="{5DC2CA79-C0CC-8B4E-9C09-AFAC45F83486}" type="presParOf" srcId="{F2E9C4A7-2322-4389-8B4B-B22B601B46A2}" destId="{9D2AECBC-CDBF-4660-9EA4-D4222A821203}" srcOrd="4" destOrd="0" presId="urn:microsoft.com/office/officeart/2005/8/layout/pyramid2"/>
    <dgm:cxn modelId="{4BA5FC4B-7A26-7E4D-94D0-4B493AC09502}" type="presParOf" srcId="{F2E9C4A7-2322-4389-8B4B-B22B601B46A2}" destId="{A23D181C-9CAC-4B5D-8117-4DBC25E1BBFC}" srcOrd="5" destOrd="0" presId="urn:microsoft.com/office/officeart/2005/8/layout/pyramid2"/>
    <dgm:cxn modelId="{CF136C5D-6E62-FB44-A3F9-737D1950F44A}" type="presParOf" srcId="{F2E9C4A7-2322-4389-8B4B-B22B601B46A2}" destId="{2DAC1A1E-FA0F-4DDD-905E-580ED49AE1B0}" srcOrd="6" destOrd="0" presId="urn:microsoft.com/office/officeart/2005/8/layout/pyramid2"/>
    <dgm:cxn modelId="{E976507A-D0D1-9E45-A5AD-0CA9B6A82572}" type="presParOf" srcId="{F2E9C4A7-2322-4389-8B4B-B22B601B46A2}" destId="{9CEBD1CC-CB8E-4966-BB0E-DE2CD6E23421}" srcOrd="7" destOrd="0" presId="urn:microsoft.com/office/officeart/2005/8/layout/pyramid2"/>
    <dgm:cxn modelId="{656C1FBB-32F2-094B-8435-396C9BFFBBF4}" type="presParOf" srcId="{F2E9C4A7-2322-4389-8B4B-B22B601B46A2}" destId="{AF49035A-E5DA-4F0F-835B-09319E5F8F05}" srcOrd="8" destOrd="0" presId="urn:microsoft.com/office/officeart/2005/8/layout/pyramid2"/>
    <dgm:cxn modelId="{D0E39686-5896-C34F-BE66-D24F84EA3438}" type="presParOf" srcId="{F2E9C4A7-2322-4389-8B4B-B22B601B46A2}" destId="{E1AAEBA5-9A89-4257-BC4E-346C78E3A070}"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15EC6-01AD-4BA4-BCEA-26169C34BCE7}">
      <dsp:nvSpPr>
        <dsp:cNvPr id="0" name=""/>
        <dsp:cNvSpPr/>
      </dsp:nvSpPr>
      <dsp:spPr>
        <a:xfrm rot="10800000">
          <a:off x="148430" y="0"/>
          <a:ext cx="3657600" cy="3657600"/>
        </a:xfrm>
        <a:prstGeom prst="triangle">
          <a:avLst/>
        </a:prstGeom>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sp>
    <dsp:sp modelId="{BBBE0967-B9CE-497E-A0DB-B4953F8BEEFE}">
      <dsp:nvSpPr>
        <dsp:cNvPr id="0" name=""/>
        <dsp:cNvSpPr/>
      </dsp:nvSpPr>
      <dsp:spPr>
        <a:xfrm>
          <a:off x="1908332" y="152400"/>
          <a:ext cx="2515236" cy="571291"/>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Synthesis &amp; Evaluation</a:t>
          </a:r>
          <a:endParaRPr lang="en-US" sz="2000" b="1" kern="1200" dirty="0"/>
        </a:p>
      </dsp:txBody>
      <dsp:txXfrm>
        <a:off x="1936220" y="180288"/>
        <a:ext cx="2459460" cy="515515"/>
      </dsp:txXfrm>
    </dsp:sp>
    <dsp:sp modelId="{95203C87-6C78-4945-8228-B41386099569}">
      <dsp:nvSpPr>
        <dsp:cNvPr id="0" name=""/>
        <dsp:cNvSpPr/>
      </dsp:nvSpPr>
      <dsp:spPr>
        <a:xfrm>
          <a:off x="1908332" y="853880"/>
          <a:ext cx="2515236" cy="571291"/>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Analysis</a:t>
          </a:r>
        </a:p>
      </dsp:txBody>
      <dsp:txXfrm>
        <a:off x="1936220" y="881768"/>
        <a:ext cx="2459460" cy="515515"/>
      </dsp:txXfrm>
    </dsp:sp>
    <dsp:sp modelId="{9D2AECBC-CDBF-4660-9EA4-D4222A821203}">
      <dsp:nvSpPr>
        <dsp:cNvPr id="0" name=""/>
        <dsp:cNvSpPr/>
      </dsp:nvSpPr>
      <dsp:spPr>
        <a:xfrm>
          <a:off x="1908332" y="1567638"/>
          <a:ext cx="2515236" cy="571291"/>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Application</a:t>
          </a:r>
        </a:p>
      </dsp:txBody>
      <dsp:txXfrm>
        <a:off x="1936220" y="1595526"/>
        <a:ext cx="2459460" cy="515515"/>
      </dsp:txXfrm>
    </dsp:sp>
    <dsp:sp modelId="{2DAC1A1E-FA0F-4DDD-905E-580ED49AE1B0}">
      <dsp:nvSpPr>
        <dsp:cNvPr id="0" name=""/>
        <dsp:cNvSpPr/>
      </dsp:nvSpPr>
      <dsp:spPr>
        <a:xfrm>
          <a:off x="1908332" y="2248109"/>
          <a:ext cx="2515236" cy="571291"/>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Comprehension</a:t>
          </a:r>
        </a:p>
      </dsp:txBody>
      <dsp:txXfrm>
        <a:off x="1936220" y="2275997"/>
        <a:ext cx="2459460" cy="515515"/>
      </dsp:txXfrm>
    </dsp:sp>
    <dsp:sp modelId="{AF49035A-E5DA-4F0F-835B-09319E5F8F05}">
      <dsp:nvSpPr>
        <dsp:cNvPr id="0" name=""/>
        <dsp:cNvSpPr/>
      </dsp:nvSpPr>
      <dsp:spPr>
        <a:xfrm>
          <a:off x="1908332" y="2933909"/>
          <a:ext cx="2515236" cy="571291"/>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Knowledge</a:t>
          </a:r>
        </a:p>
      </dsp:txBody>
      <dsp:txXfrm>
        <a:off x="1936220" y="2961797"/>
        <a:ext cx="2459460" cy="5155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57F5B-0A2E-5243-8C95-742FEAAEB560}">
      <dsp:nvSpPr>
        <dsp:cNvPr id="0" name=""/>
        <dsp:cNvSpPr/>
      </dsp:nvSpPr>
      <dsp:spPr>
        <a:xfrm>
          <a:off x="2629886" y="-335433"/>
          <a:ext cx="3345367" cy="19019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i="0" kern="1200" dirty="0" smtClean="0">
              <a:latin typeface="+mn-lt"/>
              <a:cs typeface="Helvetica"/>
            </a:rPr>
            <a:t>Faculty disciplinary discussions</a:t>
          </a:r>
        </a:p>
      </dsp:txBody>
      <dsp:txXfrm>
        <a:off x="2685593" y="-279726"/>
        <a:ext cx="3233953" cy="1790571"/>
      </dsp:txXfrm>
    </dsp:sp>
    <dsp:sp modelId="{0B5F6B24-401D-8744-AF87-1C4CDA77CF75}">
      <dsp:nvSpPr>
        <dsp:cNvPr id="0" name=""/>
        <dsp:cNvSpPr/>
      </dsp:nvSpPr>
      <dsp:spPr>
        <a:xfrm rot="2783009">
          <a:off x="5153944" y="1857380"/>
          <a:ext cx="1014861" cy="36848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latin typeface="+mn-lt"/>
            <a:cs typeface="Helvetica"/>
          </a:endParaRPr>
        </a:p>
      </dsp:txBody>
      <dsp:txXfrm>
        <a:off x="5264489" y="1931077"/>
        <a:ext cx="793771" cy="221089"/>
      </dsp:txXfrm>
    </dsp:sp>
    <dsp:sp modelId="{0B2B4099-E223-874A-A225-09324A922B4C}">
      <dsp:nvSpPr>
        <dsp:cNvPr id="0" name=""/>
        <dsp:cNvSpPr/>
      </dsp:nvSpPr>
      <dsp:spPr>
        <a:xfrm>
          <a:off x="5475827" y="2516692"/>
          <a:ext cx="2753772" cy="15504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i="0" kern="1200" dirty="0" smtClean="0">
              <a:latin typeface="+mn-lt"/>
              <a:cs typeface="Helvetica"/>
            </a:rPr>
            <a:t>Classroom practices</a:t>
          </a:r>
          <a:endParaRPr lang="en-US" sz="3200" b="0" i="0" kern="1200" dirty="0">
            <a:latin typeface="+mn-lt"/>
            <a:cs typeface="Helvetica"/>
          </a:endParaRPr>
        </a:p>
      </dsp:txBody>
      <dsp:txXfrm>
        <a:off x="5521239" y="2562104"/>
        <a:ext cx="2662948" cy="1459649"/>
      </dsp:txXfrm>
    </dsp:sp>
    <dsp:sp modelId="{47F30DE6-6028-3F48-9B83-8C481FD38915}">
      <dsp:nvSpPr>
        <dsp:cNvPr id="0" name=""/>
        <dsp:cNvSpPr/>
      </dsp:nvSpPr>
      <dsp:spPr>
        <a:xfrm rot="10802855">
          <a:off x="3844366" y="3047684"/>
          <a:ext cx="1014861" cy="36848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latin typeface="+mn-lt"/>
            <a:cs typeface="Helvetica"/>
          </a:endParaRPr>
        </a:p>
      </dsp:txBody>
      <dsp:txXfrm rot="10800000">
        <a:off x="3954911" y="3121381"/>
        <a:ext cx="793771" cy="221089"/>
      </dsp:txXfrm>
    </dsp:sp>
    <dsp:sp modelId="{D77EF1A6-FFB4-AE41-9EB6-6529E8B7A5C9}">
      <dsp:nvSpPr>
        <dsp:cNvPr id="0" name=""/>
        <dsp:cNvSpPr/>
      </dsp:nvSpPr>
      <dsp:spPr>
        <a:xfrm>
          <a:off x="665937" y="2530679"/>
          <a:ext cx="2702774" cy="15144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i="0" kern="1200" dirty="0" smtClean="0">
              <a:latin typeface="+mn-lt"/>
              <a:cs typeface="Helvetica"/>
            </a:rPr>
            <a:t>Assessment practices</a:t>
          </a:r>
          <a:endParaRPr lang="en-US" sz="3200" b="0" i="0" kern="1200" dirty="0">
            <a:latin typeface="+mn-lt"/>
            <a:cs typeface="Helvetica"/>
          </a:endParaRPr>
        </a:p>
      </dsp:txBody>
      <dsp:txXfrm>
        <a:off x="710294" y="2575036"/>
        <a:ext cx="2614060" cy="1425753"/>
      </dsp:txXfrm>
    </dsp:sp>
    <dsp:sp modelId="{154D0EDB-A981-364C-B66F-158BB65A865F}">
      <dsp:nvSpPr>
        <dsp:cNvPr id="0" name=""/>
        <dsp:cNvSpPr/>
      </dsp:nvSpPr>
      <dsp:spPr>
        <a:xfrm rot="18632111">
          <a:off x="2569670" y="1864374"/>
          <a:ext cx="1014861" cy="36848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latin typeface="+mn-lt"/>
            <a:cs typeface="Helvetica"/>
          </a:endParaRPr>
        </a:p>
      </dsp:txBody>
      <dsp:txXfrm>
        <a:off x="2680215" y="1938071"/>
        <a:ext cx="793771" cy="2210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15EC6-01AD-4BA4-BCEA-26169C34BCE7}">
      <dsp:nvSpPr>
        <dsp:cNvPr id="0" name=""/>
        <dsp:cNvSpPr/>
      </dsp:nvSpPr>
      <dsp:spPr>
        <a:xfrm rot="10800000">
          <a:off x="148430" y="0"/>
          <a:ext cx="3657600" cy="3657600"/>
        </a:xfrm>
        <a:prstGeom prst="triangle">
          <a:avLst/>
        </a:prstGeom>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sp>
    <dsp:sp modelId="{BBBE0967-B9CE-497E-A0DB-B4953F8BEEFE}">
      <dsp:nvSpPr>
        <dsp:cNvPr id="0" name=""/>
        <dsp:cNvSpPr/>
      </dsp:nvSpPr>
      <dsp:spPr>
        <a:xfrm>
          <a:off x="1908332" y="152400"/>
          <a:ext cx="2515236" cy="571291"/>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Synthesis &amp; Evaluation</a:t>
          </a:r>
          <a:endParaRPr lang="en-US" sz="2000" b="1" kern="1200" dirty="0"/>
        </a:p>
      </dsp:txBody>
      <dsp:txXfrm>
        <a:off x="1936220" y="180288"/>
        <a:ext cx="2459460" cy="515515"/>
      </dsp:txXfrm>
    </dsp:sp>
    <dsp:sp modelId="{95203C87-6C78-4945-8228-B41386099569}">
      <dsp:nvSpPr>
        <dsp:cNvPr id="0" name=""/>
        <dsp:cNvSpPr/>
      </dsp:nvSpPr>
      <dsp:spPr>
        <a:xfrm>
          <a:off x="1908332" y="853880"/>
          <a:ext cx="2515236" cy="571291"/>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Analysis</a:t>
          </a:r>
        </a:p>
      </dsp:txBody>
      <dsp:txXfrm>
        <a:off x="1936220" y="881768"/>
        <a:ext cx="2459460" cy="515515"/>
      </dsp:txXfrm>
    </dsp:sp>
    <dsp:sp modelId="{9D2AECBC-CDBF-4660-9EA4-D4222A821203}">
      <dsp:nvSpPr>
        <dsp:cNvPr id="0" name=""/>
        <dsp:cNvSpPr/>
      </dsp:nvSpPr>
      <dsp:spPr>
        <a:xfrm>
          <a:off x="1908332" y="1567638"/>
          <a:ext cx="2515236" cy="571291"/>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Application</a:t>
          </a:r>
        </a:p>
      </dsp:txBody>
      <dsp:txXfrm>
        <a:off x="1936220" y="1595526"/>
        <a:ext cx="2459460" cy="515515"/>
      </dsp:txXfrm>
    </dsp:sp>
    <dsp:sp modelId="{2DAC1A1E-FA0F-4DDD-905E-580ED49AE1B0}">
      <dsp:nvSpPr>
        <dsp:cNvPr id="0" name=""/>
        <dsp:cNvSpPr/>
      </dsp:nvSpPr>
      <dsp:spPr>
        <a:xfrm>
          <a:off x="1908332" y="2248109"/>
          <a:ext cx="2515236" cy="571291"/>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Comprehension</a:t>
          </a:r>
        </a:p>
      </dsp:txBody>
      <dsp:txXfrm>
        <a:off x="1936220" y="2275997"/>
        <a:ext cx="2459460" cy="515515"/>
      </dsp:txXfrm>
    </dsp:sp>
    <dsp:sp modelId="{AF49035A-E5DA-4F0F-835B-09319E5F8F05}">
      <dsp:nvSpPr>
        <dsp:cNvPr id="0" name=""/>
        <dsp:cNvSpPr/>
      </dsp:nvSpPr>
      <dsp:spPr>
        <a:xfrm>
          <a:off x="1908332" y="2933909"/>
          <a:ext cx="2515236" cy="571291"/>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Knowledge</a:t>
          </a:r>
        </a:p>
      </dsp:txBody>
      <dsp:txXfrm>
        <a:off x="1936220" y="2961797"/>
        <a:ext cx="2459460" cy="515515"/>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7B8BBD-9FFE-0F44-9094-B2B92D2F0B1D}" type="datetimeFigureOut">
              <a:rPr lang="en-US" smtClean="0"/>
              <a:t>10/7/17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FE8B69-2F63-7E4F-8935-1E71B0706085}" type="slidenum">
              <a:rPr lang="en-US" smtClean="0"/>
              <a:t>‹#›</a:t>
            </a:fld>
            <a:endParaRPr lang="en-US"/>
          </a:p>
        </p:txBody>
      </p:sp>
    </p:spTree>
    <p:extLst>
      <p:ext uri="{BB962C8B-B14F-4D97-AF65-F5344CB8AC3E}">
        <p14:creationId xmlns:p14="http://schemas.microsoft.com/office/powerpoint/2010/main" val="13135500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Futura" charset="0"/>
                <a:ea typeface="ＭＳ Ｐゴシック" charset="0"/>
                <a:cs typeface="ＭＳ Ｐゴシック" charset="0"/>
              </a:defRPr>
            </a:lvl1pPr>
            <a:lvl2pPr marL="742950" indent="-285750" eaLnBrk="0" hangingPunct="0">
              <a:defRPr sz="2400" b="1">
                <a:solidFill>
                  <a:schemeClr val="tx1"/>
                </a:solidFill>
                <a:latin typeface="Futura" charset="0"/>
                <a:ea typeface="ＭＳ Ｐゴシック" charset="0"/>
              </a:defRPr>
            </a:lvl2pPr>
            <a:lvl3pPr marL="1143000" indent="-228600" eaLnBrk="0" hangingPunct="0">
              <a:defRPr sz="2400" b="1">
                <a:solidFill>
                  <a:schemeClr val="tx1"/>
                </a:solidFill>
                <a:latin typeface="Futura" charset="0"/>
                <a:ea typeface="ＭＳ Ｐゴシック" charset="0"/>
              </a:defRPr>
            </a:lvl3pPr>
            <a:lvl4pPr marL="1600200" indent="-228600" eaLnBrk="0" hangingPunct="0">
              <a:defRPr sz="2400" b="1">
                <a:solidFill>
                  <a:schemeClr val="tx1"/>
                </a:solidFill>
                <a:latin typeface="Futura" charset="0"/>
                <a:ea typeface="ＭＳ Ｐゴシック" charset="0"/>
              </a:defRPr>
            </a:lvl4pPr>
            <a:lvl5pPr marL="2057400" indent="-228600" eaLnBrk="0" hangingPunct="0">
              <a:defRPr sz="2400" b="1">
                <a:solidFill>
                  <a:schemeClr val="tx1"/>
                </a:solidFill>
                <a:latin typeface="Futura" charset="0"/>
                <a:ea typeface="ＭＳ Ｐゴシック" charset="0"/>
              </a:defRPr>
            </a:lvl5pPr>
            <a:lvl6pPr marL="2514600" indent="-228600" eaLnBrk="0" fontAlgn="base" hangingPunct="0">
              <a:spcBef>
                <a:spcPct val="0"/>
              </a:spcBef>
              <a:spcAft>
                <a:spcPct val="0"/>
              </a:spcAft>
              <a:defRPr sz="2400" b="1">
                <a:solidFill>
                  <a:schemeClr val="tx1"/>
                </a:solidFill>
                <a:latin typeface="Futura" charset="0"/>
                <a:ea typeface="ＭＳ Ｐゴシック" charset="0"/>
              </a:defRPr>
            </a:lvl6pPr>
            <a:lvl7pPr marL="2971800" indent="-228600" eaLnBrk="0" fontAlgn="base" hangingPunct="0">
              <a:spcBef>
                <a:spcPct val="0"/>
              </a:spcBef>
              <a:spcAft>
                <a:spcPct val="0"/>
              </a:spcAft>
              <a:defRPr sz="2400" b="1">
                <a:solidFill>
                  <a:schemeClr val="tx1"/>
                </a:solidFill>
                <a:latin typeface="Futura" charset="0"/>
                <a:ea typeface="ＭＳ Ｐゴシック" charset="0"/>
              </a:defRPr>
            </a:lvl7pPr>
            <a:lvl8pPr marL="3429000" indent="-228600" eaLnBrk="0" fontAlgn="base" hangingPunct="0">
              <a:spcBef>
                <a:spcPct val="0"/>
              </a:spcBef>
              <a:spcAft>
                <a:spcPct val="0"/>
              </a:spcAft>
              <a:defRPr sz="2400" b="1">
                <a:solidFill>
                  <a:schemeClr val="tx1"/>
                </a:solidFill>
                <a:latin typeface="Futura" charset="0"/>
                <a:ea typeface="ＭＳ Ｐゴシック" charset="0"/>
              </a:defRPr>
            </a:lvl8pPr>
            <a:lvl9pPr marL="3886200" indent="-228600" eaLnBrk="0" fontAlgn="base" hangingPunct="0">
              <a:spcBef>
                <a:spcPct val="0"/>
              </a:spcBef>
              <a:spcAft>
                <a:spcPct val="0"/>
              </a:spcAft>
              <a:defRPr sz="2400" b="1">
                <a:solidFill>
                  <a:schemeClr val="tx1"/>
                </a:solidFill>
                <a:latin typeface="Futura" charset="0"/>
                <a:ea typeface="ＭＳ Ｐゴシック" charset="0"/>
              </a:defRPr>
            </a:lvl9pPr>
          </a:lstStyle>
          <a:p>
            <a:fld id="{E99BD3EE-BC61-EF44-BFFD-616D5EC733EC}" type="slidenum">
              <a:rPr lang="en-US" sz="1200" b="0">
                <a:latin typeface="Arial" charset="0"/>
              </a:rPr>
              <a:pPr/>
              <a:t>1</a:t>
            </a:fld>
            <a:endParaRPr lang="en-US" sz="1200" b="0">
              <a:latin typeface="Arial"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Need:</a:t>
            </a:r>
          </a:p>
          <a:p>
            <a:pPr eaLnBrk="1" hangingPunct="1"/>
            <a:endParaRPr lang="en-US" dirty="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1 Constructive / Destructive Behaviors Handouts</a:t>
            </a:r>
          </a:p>
          <a:p>
            <a:pPr eaLnBrk="1" hangingPunct="1"/>
            <a:r>
              <a:rPr lang="en-US" dirty="0" smtClean="0">
                <a:latin typeface="Arial" charset="0"/>
                <a:ea typeface="ＭＳ Ｐゴシック" charset="0"/>
                <a:cs typeface="ＭＳ Ｐゴシック" charset="0"/>
              </a:rPr>
              <a:t>2. Large </a:t>
            </a:r>
            <a:r>
              <a:rPr lang="en-US" dirty="0" err="1" smtClean="0">
                <a:latin typeface="Arial" charset="0"/>
                <a:ea typeface="ＭＳ Ｐゴシック" charset="0"/>
                <a:cs typeface="ＭＳ Ｐゴシック" charset="0"/>
              </a:rPr>
              <a:t>postits</a:t>
            </a:r>
            <a:endParaRPr lang="en-US" dirty="0" smtClean="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3. Small </a:t>
            </a:r>
            <a:r>
              <a:rPr lang="en-US" dirty="0" err="1" smtClean="0">
                <a:latin typeface="Arial" charset="0"/>
                <a:ea typeface="ＭＳ Ｐゴシック" charset="0"/>
                <a:cs typeface="ＭＳ Ｐゴシック" charset="0"/>
              </a:rPr>
              <a:t>postits</a:t>
            </a:r>
            <a:endParaRPr lang="en-US" dirty="0" smtClean="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4. </a:t>
            </a:r>
            <a:r>
              <a:rPr lang="en-US" smtClean="0">
                <a:latin typeface="Arial" charset="0"/>
                <a:ea typeface="ＭＳ Ｐゴシック" charset="0"/>
                <a:cs typeface="ＭＳ Ｐゴシック" charset="0"/>
              </a:rPr>
              <a:t>Folders.</a:t>
            </a:r>
            <a:endParaRPr lang="en-US" dirty="0" smtClean="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579899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charset="0"/>
                <a:ea typeface="ＭＳ Ｐゴシック" charset="0"/>
                <a:cs typeface="ＭＳ Ｐゴシック" charset="0"/>
              </a:defRPr>
            </a:lvl1pPr>
            <a:lvl2pPr marL="37931725" indent="-37474525">
              <a:defRPr sz="3200">
                <a:solidFill>
                  <a:schemeClr val="tx1"/>
                </a:solidFill>
                <a:latin typeface="Times" charset="0"/>
                <a:ea typeface="ＭＳ Ｐゴシック" charset="0"/>
              </a:defRPr>
            </a:lvl2pPr>
            <a:lvl3pPr>
              <a:defRPr sz="3200">
                <a:solidFill>
                  <a:schemeClr val="tx1"/>
                </a:solidFill>
                <a:latin typeface="Times" charset="0"/>
                <a:ea typeface="ＭＳ Ｐゴシック" charset="0"/>
              </a:defRPr>
            </a:lvl3pPr>
            <a:lvl4pPr>
              <a:defRPr sz="3200">
                <a:solidFill>
                  <a:schemeClr val="tx1"/>
                </a:solidFill>
                <a:latin typeface="Times" charset="0"/>
                <a:ea typeface="ＭＳ Ｐゴシック" charset="0"/>
              </a:defRPr>
            </a:lvl4pPr>
            <a:lvl5pPr>
              <a:defRPr sz="3200">
                <a:solidFill>
                  <a:schemeClr val="tx1"/>
                </a:solidFill>
                <a:latin typeface="Times" charset="0"/>
                <a:ea typeface="ＭＳ Ｐゴシック" charset="0"/>
              </a:defRPr>
            </a:lvl5pPr>
            <a:lvl6pPr marL="457200" eaLnBrk="0" fontAlgn="base" hangingPunct="0">
              <a:spcBef>
                <a:spcPct val="0"/>
              </a:spcBef>
              <a:spcAft>
                <a:spcPct val="0"/>
              </a:spcAft>
              <a:defRPr sz="3200">
                <a:solidFill>
                  <a:schemeClr val="tx1"/>
                </a:solidFill>
                <a:latin typeface="Times" charset="0"/>
                <a:ea typeface="ＭＳ Ｐゴシック" charset="0"/>
              </a:defRPr>
            </a:lvl6pPr>
            <a:lvl7pPr marL="914400" eaLnBrk="0" fontAlgn="base" hangingPunct="0">
              <a:spcBef>
                <a:spcPct val="0"/>
              </a:spcBef>
              <a:spcAft>
                <a:spcPct val="0"/>
              </a:spcAft>
              <a:defRPr sz="3200">
                <a:solidFill>
                  <a:schemeClr val="tx1"/>
                </a:solidFill>
                <a:latin typeface="Times" charset="0"/>
                <a:ea typeface="ＭＳ Ｐゴシック" charset="0"/>
              </a:defRPr>
            </a:lvl7pPr>
            <a:lvl8pPr marL="1371600" eaLnBrk="0" fontAlgn="base" hangingPunct="0">
              <a:spcBef>
                <a:spcPct val="0"/>
              </a:spcBef>
              <a:spcAft>
                <a:spcPct val="0"/>
              </a:spcAft>
              <a:defRPr sz="3200">
                <a:solidFill>
                  <a:schemeClr val="tx1"/>
                </a:solidFill>
                <a:latin typeface="Times" charset="0"/>
                <a:ea typeface="ＭＳ Ｐゴシック" charset="0"/>
              </a:defRPr>
            </a:lvl8pPr>
            <a:lvl9pPr marL="1828800" eaLnBrk="0" fontAlgn="base" hangingPunct="0">
              <a:spcBef>
                <a:spcPct val="0"/>
              </a:spcBef>
              <a:spcAft>
                <a:spcPct val="0"/>
              </a:spcAft>
              <a:defRPr sz="3200">
                <a:solidFill>
                  <a:schemeClr val="tx1"/>
                </a:solidFill>
                <a:latin typeface="Times" charset="0"/>
                <a:ea typeface="ＭＳ Ｐゴシック" charset="0"/>
              </a:defRPr>
            </a:lvl9pPr>
          </a:lstStyle>
          <a:p>
            <a:fld id="{34F4E82C-1D13-AF4F-B177-58867F2F663D}" type="slidenum">
              <a:rPr lang="sv-SE" sz="1200"/>
              <a:pPr/>
              <a:t>24</a:t>
            </a:fld>
            <a:endParaRPr lang="sv-SE" sz="1200"/>
          </a:p>
        </p:txBody>
      </p:sp>
      <p:sp>
        <p:nvSpPr>
          <p:cNvPr id="34819" name="Slide Image Placeholder 1"/>
          <p:cNvSpPr>
            <a:spLocks noGrp="1" noRot="1" noChangeAspect="1"/>
          </p:cNvSpPr>
          <p:nvPr>
            <p:ph type="sldImg"/>
          </p:nvPr>
        </p:nvSpPr>
        <p:spPr>
          <a:solidFill>
            <a:srgbClr val="FFFFFF"/>
          </a:solidFill>
          <a:ln/>
        </p:spPr>
      </p:sp>
      <p:sp>
        <p:nvSpPr>
          <p:cNvPr id="34820" name="Notes Placeholder 2"/>
          <p:cNvSpPr>
            <a:spLocks noGrp="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Times" charset="0"/>
              <a:ea typeface="ＭＳ Ｐゴシック" charset="0"/>
              <a:cs typeface="ＭＳ Ｐゴシック" charset="0"/>
            </a:endParaRPr>
          </a:p>
        </p:txBody>
      </p:sp>
      <p:sp>
        <p:nvSpPr>
          <p:cNvPr id="3482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tx1"/>
                </a:solidFill>
                <a:latin typeface="Times" charset="0"/>
                <a:ea typeface="ＭＳ Ｐゴシック" charset="0"/>
                <a:cs typeface="ＭＳ Ｐゴシック" charset="0"/>
              </a:defRPr>
            </a:lvl1pPr>
            <a:lvl2pPr marL="37931725" indent="-37474525">
              <a:defRPr sz="3200">
                <a:solidFill>
                  <a:schemeClr val="tx1"/>
                </a:solidFill>
                <a:latin typeface="Times" charset="0"/>
                <a:ea typeface="ＭＳ Ｐゴシック" charset="0"/>
              </a:defRPr>
            </a:lvl2pPr>
            <a:lvl3pPr>
              <a:defRPr sz="3200">
                <a:solidFill>
                  <a:schemeClr val="tx1"/>
                </a:solidFill>
                <a:latin typeface="Times" charset="0"/>
                <a:ea typeface="ＭＳ Ｐゴシック" charset="0"/>
              </a:defRPr>
            </a:lvl3pPr>
            <a:lvl4pPr>
              <a:defRPr sz="3200">
                <a:solidFill>
                  <a:schemeClr val="tx1"/>
                </a:solidFill>
                <a:latin typeface="Times" charset="0"/>
                <a:ea typeface="ＭＳ Ｐゴシック" charset="0"/>
              </a:defRPr>
            </a:lvl4pPr>
            <a:lvl5pPr>
              <a:defRPr sz="3200">
                <a:solidFill>
                  <a:schemeClr val="tx1"/>
                </a:solidFill>
                <a:latin typeface="Times" charset="0"/>
                <a:ea typeface="ＭＳ Ｐゴシック" charset="0"/>
              </a:defRPr>
            </a:lvl5pPr>
            <a:lvl6pPr marL="457200" eaLnBrk="0" fontAlgn="base" hangingPunct="0">
              <a:spcBef>
                <a:spcPct val="0"/>
              </a:spcBef>
              <a:spcAft>
                <a:spcPct val="0"/>
              </a:spcAft>
              <a:defRPr sz="3200">
                <a:solidFill>
                  <a:schemeClr val="tx1"/>
                </a:solidFill>
                <a:latin typeface="Times" charset="0"/>
                <a:ea typeface="ＭＳ Ｐゴシック" charset="0"/>
              </a:defRPr>
            </a:lvl6pPr>
            <a:lvl7pPr marL="914400" eaLnBrk="0" fontAlgn="base" hangingPunct="0">
              <a:spcBef>
                <a:spcPct val="0"/>
              </a:spcBef>
              <a:spcAft>
                <a:spcPct val="0"/>
              </a:spcAft>
              <a:defRPr sz="3200">
                <a:solidFill>
                  <a:schemeClr val="tx1"/>
                </a:solidFill>
                <a:latin typeface="Times" charset="0"/>
                <a:ea typeface="ＭＳ Ｐゴシック" charset="0"/>
              </a:defRPr>
            </a:lvl7pPr>
            <a:lvl8pPr marL="1371600" eaLnBrk="0" fontAlgn="base" hangingPunct="0">
              <a:spcBef>
                <a:spcPct val="0"/>
              </a:spcBef>
              <a:spcAft>
                <a:spcPct val="0"/>
              </a:spcAft>
              <a:defRPr sz="3200">
                <a:solidFill>
                  <a:schemeClr val="tx1"/>
                </a:solidFill>
                <a:latin typeface="Times" charset="0"/>
                <a:ea typeface="ＭＳ Ｐゴシック" charset="0"/>
              </a:defRPr>
            </a:lvl8pPr>
            <a:lvl9pPr marL="1828800" eaLnBrk="0" fontAlgn="base" hangingPunct="0">
              <a:spcBef>
                <a:spcPct val="0"/>
              </a:spcBef>
              <a:spcAft>
                <a:spcPct val="0"/>
              </a:spcAft>
              <a:defRPr sz="3200">
                <a:solidFill>
                  <a:schemeClr val="tx1"/>
                </a:solidFill>
                <a:latin typeface="Times" charset="0"/>
                <a:ea typeface="ＭＳ Ｐゴシック" charset="0"/>
              </a:defRPr>
            </a:lvl9pPr>
          </a:lstStyle>
          <a:p>
            <a:pPr algn="r" eaLnBrk="1" hangingPunct="1"/>
            <a:fld id="{6FD23E77-5C17-4D4C-B660-9324F183C037}" type="slidenum">
              <a:rPr lang="en-US" sz="1200">
                <a:latin typeface="Calibri" charset="0"/>
              </a:rPr>
              <a:pPr algn="r" eaLnBrk="1" hangingPunct="1"/>
              <a:t>24</a:t>
            </a:fld>
            <a:endParaRPr lang="en-US" sz="1200">
              <a:latin typeface="Calibri" charset="0"/>
            </a:endParaRPr>
          </a:p>
        </p:txBody>
      </p:sp>
    </p:spTree>
    <p:extLst>
      <p:ext uri="{BB962C8B-B14F-4D97-AF65-F5344CB8AC3E}">
        <p14:creationId xmlns:p14="http://schemas.microsoft.com/office/powerpoint/2010/main" val="94519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583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Diversity -- ideas, background, knowledge, personalities, culture -- makes each student unique (Handelsman et al 2007)…Therefore, every teaching situation is unique -- every student is unique…Sooo when we ask research questions about students in a classroom….we are dealing with a very complex system.</a:t>
            </a:r>
          </a:p>
        </p:txBody>
      </p:sp>
    </p:spTree>
    <p:extLst>
      <p:ext uri="{BB962C8B-B14F-4D97-AF65-F5344CB8AC3E}">
        <p14:creationId xmlns:p14="http://schemas.microsoft.com/office/powerpoint/2010/main" val="966999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Transmission  model</a:t>
            </a:r>
          </a:p>
        </p:txBody>
      </p:sp>
    </p:spTree>
    <p:extLst>
      <p:ext uri="{BB962C8B-B14F-4D97-AF65-F5344CB8AC3E}">
        <p14:creationId xmlns:p14="http://schemas.microsoft.com/office/powerpoint/2010/main" val="484295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ln/>
        </p:spPr>
      </p:sp>
      <p:sp>
        <p:nvSpPr>
          <p:cNvPr id="634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588123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C5A024-C571-C042-8896-6A2196834A64}" type="slidenum">
              <a:rPr lang="en-US" smtClean="0"/>
              <a:pPr/>
              <a:t>44</a:t>
            </a:fld>
            <a:endParaRPr lang="en-US"/>
          </a:p>
        </p:txBody>
      </p:sp>
    </p:spTree>
    <p:extLst>
      <p:ext uri="{BB962C8B-B14F-4D97-AF65-F5344CB8AC3E}">
        <p14:creationId xmlns:p14="http://schemas.microsoft.com/office/powerpoint/2010/main" val="1500492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BC5A024-C571-C042-8896-6A2196834A64}" type="slidenum">
              <a:rPr lang="en-US" smtClean="0"/>
              <a:pPr/>
              <a:t>45</a:t>
            </a:fld>
            <a:endParaRPr lang="en-US"/>
          </a:p>
        </p:txBody>
      </p:sp>
    </p:spTree>
    <p:extLst>
      <p:ext uri="{BB962C8B-B14F-4D97-AF65-F5344CB8AC3E}">
        <p14:creationId xmlns:p14="http://schemas.microsoft.com/office/powerpoint/2010/main" val="1615501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learning we want for them is fundamentally more complex. We want them to see relationships, big ideas, and foundational principles.</a:t>
            </a:r>
          </a:p>
          <a:p>
            <a:endParaRPr lang="en-US" baseline="0" dirty="0" smtClean="0"/>
          </a:p>
          <a:p>
            <a:r>
              <a:rPr lang="en-US" baseline="0" dirty="0" smtClean="0"/>
              <a:t>Focus is on connections among concepts and processes that occur over multiple scales of space and time.</a:t>
            </a:r>
            <a:endParaRPr lang="en-US" dirty="0"/>
          </a:p>
        </p:txBody>
      </p:sp>
      <p:sp>
        <p:nvSpPr>
          <p:cNvPr id="4" name="Slide Number Placeholder 3"/>
          <p:cNvSpPr>
            <a:spLocks noGrp="1"/>
          </p:cNvSpPr>
          <p:nvPr>
            <p:ph type="sldNum" sz="quarter" idx="10"/>
          </p:nvPr>
        </p:nvSpPr>
        <p:spPr/>
        <p:txBody>
          <a:bodyPr/>
          <a:lstStyle/>
          <a:p>
            <a:fld id="{1BC5A024-C571-C042-8896-6A2196834A64}" type="slidenum">
              <a:rPr lang="en-US" smtClean="0"/>
              <a:pPr/>
              <a:t>46</a:t>
            </a:fld>
            <a:endParaRPr lang="en-US"/>
          </a:p>
        </p:txBody>
      </p:sp>
    </p:spTree>
    <p:extLst>
      <p:ext uri="{BB962C8B-B14F-4D97-AF65-F5344CB8AC3E}">
        <p14:creationId xmlns:p14="http://schemas.microsoft.com/office/powerpoint/2010/main" val="1524746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a:t>
            </a:r>
            <a:r>
              <a:rPr lang="en-US" baseline="0" dirty="0" smtClean="0"/>
              <a:t> also beginning to accumulate some evidence about the importance of scientific practices on learning, and this complements some of the work that Sue Ellen is doing about how to teach these practices and what the effects of practices are on student learning.</a:t>
            </a:r>
            <a:endParaRPr lang="en-US" dirty="0"/>
          </a:p>
        </p:txBody>
      </p:sp>
      <p:sp>
        <p:nvSpPr>
          <p:cNvPr id="4" name="Slide Number Placeholder 3"/>
          <p:cNvSpPr>
            <a:spLocks noGrp="1"/>
          </p:cNvSpPr>
          <p:nvPr>
            <p:ph type="sldNum" sz="quarter" idx="10"/>
          </p:nvPr>
        </p:nvSpPr>
        <p:spPr/>
        <p:txBody>
          <a:bodyPr/>
          <a:lstStyle/>
          <a:p>
            <a:fld id="{056C0211-3555-CE47-84BB-0087F6EC9FBA}" type="slidenum">
              <a:rPr lang="en-US" smtClean="0"/>
              <a:t>47</a:t>
            </a:fld>
            <a:endParaRPr lang="en-US"/>
          </a:p>
        </p:txBody>
      </p:sp>
    </p:spTree>
    <p:extLst>
      <p:ext uri="{BB962C8B-B14F-4D97-AF65-F5344CB8AC3E}">
        <p14:creationId xmlns:p14="http://schemas.microsoft.com/office/powerpoint/2010/main" val="72467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Futura" charset="0"/>
                <a:ea typeface="ＭＳ Ｐゴシック" charset="0"/>
                <a:cs typeface="ＭＳ Ｐゴシック" charset="0"/>
              </a:defRPr>
            </a:lvl1pPr>
            <a:lvl2pPr marL="742950" indent="-285750" eaLnBrk="0" hangingPunct="0">
              <a:defRPr sz="2400" b="1">
                <a:solidFill>
                  <a:schemeClr val="tx1"/>
                </a:solidFill>
                <a:latin typeface="Futura" charset="0"/>
                <a:ea typeface="ＭＳ Ｐゴシック" charset="0"/>
              </a:defRPr>
            </a:lvl2pPr>
            <a:lvl3pPr marL="1143000" indent="-228600" eaLnBrk="0" hangingPunct="0">
              <a:defRPr sz="2400" b="1">
                <a:solidFill>
                  <a:schemeClr val="tx1"/>
                </a:solidFill>
                <a:latin typeface="Futura" charset="0"/>
                <a:ea typeface="ＭＳ Ｐゴシック" charset="0"/>
              </a:defRPr>
            </a:lvl3pPr>
            <a:lvl4pPr marL="1600200" indent="-228600" eaLnBrk="0" hangingPunct="0">
              <a:defRPr sz="2400" b="1">
                <a:solidFill>
                  <a:schemeClr val="tx1"/>
                </a:solidFill>
                <a:latin typeface="Futura" charset="0"/>
                <a:ea typeface="ＭＳ Ｐゴシック" charset="0"/>
              </a:defRPr>
            </a:lvl4pPr>
            <a:lvl5pPr marL="2057400" indent="-228600" eaLnBrk="0" hangingPunct="0">
              <a:defRPr sz="2400" b="1">
                <a:solidFill>
                  <a:schemeClr val="tx1"/>
                </a:solidFill>
                <a:latin typeface="Futura" charset="0"/>
                <a:ea typeface="ＭＳ Ｐゴシック" charset="0"/>
              </a:defRPr>
            </a:lvl5pPr>
            <a:lvl6pPr marL="2514600" indent="-228600" eaLnBrk="0" fontAlgn="base" hangingPunct="0">
              <a:spcBef>
                <a:spcPct val="0"/>
              </a:spcBef>
              <a:spcAft>
                <a:spcPct val="0"/>
              </a:spcAft>
              <a:defRPr sz="2400" b="1">
                <a:solidFill>
                  <a:schemeClr val="tx1"/>
                </a:solidFill>
                <a:latin typeface="Futura" charset="0"/>
                <a:ea typeface="ＭＳ Ｐゴシック" charset="0"/>
              </a:defRPr>
            </a:lvl6pPr>
            <a:lvl7pPr marL="2971800" indent="-228600" eaLnBrk="0" fontAlgn="base" hangingPunct="0">
              <a:spcBef>
                <a:spcPct val="0"/>
              </a:spcBef>
              <a:spcAft>
                <a:spcPct val="0"/>
              </a:spcAft>
              <a:defRPr sz="2400" b="1">
                <a:solidFill>
                  <a:schemeClr val="tx1"/>
                </a:solidFill>
                <a:latin typeface="Futura" charset="0"/>
                <a:ea typeface="ＭＳ Ｐゴシック" charset="0"/>
              </a:defRPr>
            </a:lvl7pPr>
            <a:lvl8pPr marL="3429000" indent="-228600" eaLnBrk="0" fontAlgn="base" hangingPunct="0">
              <a:spcBef>
                <a:spcPct val="0"/>
              </a:spcBef>
              <a:spcAft>
                <a:spcPct val="0"/>
              </a:spcAft>
              <a:defRPr sz="2400" b="1">
                <a:solidFill>
                  <a:schemeClr val="tx1"/>
                </a:solidFill>
                <a:latin typeface="Futura" charset="0"/>
                <a:ea typeface="ＭＳ Ｐゴシック" charset="0"/>
              </a:defRPr>
            </a:lvl8pPr>
            <a:lvl9pPr marL="3886200" indent="-228600" eaLnBrk="0" fontAlgn="base" hangingPunct="0">
              <a:spcBef>
                <a:spcPct val="0"/>
              </a:spcBef>
              <a:spcAft>
                <a:spcPct val="0"/>
              </a:spcAft>
              <a:defRPr sz="2400" b="1">
                <a:solidFill>
                  <a:schemeClr val="tx1"/>
                </a:solidFill>
                <a:latin typeface="Futura" charset="0"/>
                <a:ea typeface="ＭＳ Ｐゴシック" charset="0"/>
              </a:defRPr>
            </a:lvl9pPr>
          </a:lstStyle>
          <a:p>
            <a:fld id="{AD5AA010-36CA-B14D-8B3E-6162A4724008}" type="slidenum">
              <a:rPr lang="sv-SE" sz="1200" b="0">
                <a:latin typeface="Times" charset="0"/>
              </a:rPr>
              <a:pPr/>
              <a:t>48</a:t>
            </a:fld>
            <a:endParaRPr lang="sv-SE" sz="1200" b="0">
              <a:latin typeface="Times" charset="0"/>
            </a:endParaRPr>
          </a:p>
        </p:txBody>
      </p:sp>
      <p:sp>
        <p:nvSpPr>
          <p:cNvPr id="60418" name="Slide Image Placeholder 1"/>
          <p:cNvSpPr>
            <a:spLocks noGrp="1" noRot="1" noChangeAspect="1"/>
          </p:cNvSpPr>
          <p:nvPr>
            <p:ph type="sldImg"/>
          </p:nvPr>
        </p:nvSpPr>
        <p:spPr>
          <a:solidFill>
            <a:srgbClr val="FFFFFF"/>
          </a:solidFill>
          <a:ln/>
        </p:spPr>
      </p:sp>
      <p:sp>
        <p:nvSpPr>
          <p:cNvPr id="60419" name="Notes Placeholder 2"/>
          <p:cNvSpPr>
            <a:spLocks noGrp="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Times" charset="0"/>
              <a:ea typeface="ＭＳ Ｐゴシック" charset="0"/>
              <a:cs typeface="ＭＳ Ｐゴシック" charset="0"/>
            </a:endParaRPr>
          </a:p>
        </p:txBody>
      </p:sp>
      <p:sp>
        <p:nvSpPr>
          <p:cNvPr id="6042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Futura" charset="0"/>
                <a:ea typeface="ＭＳ Ｐゴシック" charset="0"/>
                <a:cs typeface="ＭＳ Ｐゴシック" charset="0"/>
              </a:defRPr>
            </a:lvl1pPr>
            <a:lvl2pPr marL="742950" indent="-285750" eaLnBrk="0" hangingPunct="0">
              <a:defRPr sz="2400" b="1">
                <a:solidFill>
                  <a:schemeClr val="tx1"/>
                </a:solidFill>
                <a:latin typeface="Futura" charset="0"/>
                <a:ea typeface="ＭＳ Ｐゴシック" charset="0"/>
              </a:defRPr>
            </a:lvl2pPr>
            <a:lvl3pPr marL="1143000" indent="-228600" eaLnBrk="0" hangingPunct="0">
              <a:defRPr sz="2400" b="1">
                <a:solidFill>
                  <a:schemeClr val="tx1"/>
                </a:solidFill>
                <a:latin typeface="Futura" charset="0"/>
                <a:ea typeface="ＭＳ Ｐゴシック" charset="0"/>
              </a:defRPr>
            </a:lvl3pPr>
            <a:lvl4pPr marL="1600200" indent="-228600" eaLnBrk="0" hangingPunct="0">
              <a:defRPr sz="2400" b="1">
                <a:solidFill>
                  <a:schemeClr val="tx1"/>
                </a:solidFill>
                <a:latin typeface="Futura" charset="0"/>
                <a:ea typeface="ＭＳ Ｐゴシック" charset="0"/>
              </a:defRPr>
            </a:lvl4pPr>
            <a:lvl5pPr marL="2057400" indent="-228600" eaLnBrk="0" hangingPunct="0">
              <a:defRPr sz="2400" b="1">
                <a:solidFill>
                  <a:schemeClr val="tx1"/>
                </a:solidFill>
                <a:latin typeface="Futura" charset="0"/>
                <a:ea typeface="ＭＳ Ｐゴシック" charset="0"/>
              </a:defRPr>
            </a:lvl5pPr>
            <a:lvl6pPr marL="2514600" indent="-228600" eaLnBrk="0" fontAlgn="base" hangingPunct="0">
              <a:spcBef>
                <a:spcPct val="0"/>
              </a:spcBef>
              <a:spcAft>
                <a:spcPct val="0"/>
              </a:spcAft>
              <a:defRPr sz="2400" b="1">
                <a:solidFill>
                  <a:schemeClr val="tx1"/>
                </a:solidFill>
                <a:latin typeface="Futura" charset="0"/>
                <a:ea typeface="ＭＳ Ｐゴシック" charset="0"/>
              </a:defRPr>
            </a:lvl6pPr>
            <a:lvl7pPr marL="2971800" indent="-228600" eaLnBrk="0" fontAlgn="base" hangingPunct="0">
              <a:spcBef>
                <a:spcPct val="0"/>
              </a:spcBef>
              <a:spcAft>
                <a:spcPct val="0"/>
              </a:spcAft>
              <a:defRPr sz="2400" b="1">
                <a:solidFill>
                  <a:schemeClr val="tx1"/>
                </a:solidFill>
                <a:latin typeface="Futura" charset="0"/>
                <a:ea typeface="ＭＳ Ｐゴシック" charset="0"/>
              </a:defRPr>
            </a:lvl7pPr>
            <a:lvl8pPr marL="3429000" indent="-228600" eaLnBrk="0" fontAlgn="base" hangingPunct="0">
              <a:spcBef>
                <a:spcPct val="0"/>
              </a:spcBef>
              <a:spcAft>
                <a:spcPct val="0"/>
              </a:spcAft>
              <a:defRPr sz="2400" b="1">
                <a:solidFill>
                  <a:schemeClr val="tx1"/>
                </a:solidFill>
                <a:latin typeface="Futura" charset="0"/>
                <a:ea typeface="ＭＳ Ｐゴシック" charset="0"/>
              </a:defRPr>
            </a:lvl8pPr>
            <a:lvl9pPr marL="3886200" indent="-228600" eaLnBrk="0" fontAlgn="base" hangingPunct="0">
              <a:spcBef>
                <a:spcPct val="0"/>
              </a:spcBef>
              <a:spcAft>
                <a:spcPct val="0"/>
              </a:spcAft>
              <a:defRPr sz="2400" b="1">
                <a:solidFill>
                  <a:schemeClr val="tx1"/>
                </a:solidFill>
                <a:latin typeface="Futura" charset="0"/>
                <a:ea typeface="ＭＳ Ｐゴシック" charset="0"/>
              </a:defRPr>
            </a:lvl9pPr>
          </a:lstStyle>
          <a:p>
            <a:pPr algn="r" eaLnBrk="1" hangingPunct="1"/>
            <a:fld id="{308C93ED-43D1-0145-8D8E-8792AB2B57FE}" type="slidenum">
              <a:rPr lang="en-US" sz="1200">
                <a:latin typeface="Calibri" charset="0"/>
              </a:rPr>
              <a:pPr algn="r" eaLnBrk="1" hangingPunct="1"/>
              <a:t>48</a:t>
            </a:fld>
            <a:endParaRPr lang="en-US" sz="1200">
              <a:latin typeface="Calibri" charset="0"/>
            </a:endParaRPr>
          </a:p>
        </p:txBody>
      </p:sp>
    </p:spTree>
    <p:extLst>
      <p:ext uri="{BB962C8B-B14F-4D97-AF65-F5344CB8AC3E}">
        <p14:creationId xmlns:p14="http://schemas.microsoft.com/office/powerpoint/2010/main" val="303690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charset="0"/>
                <a:ea typeface="ＭＳ Ｐゴシック" charset="0"/>
                <a:cs typeface="ＭＳ Ｐゴシック" charset="0"/>
              </a:defRPr>
            </a:lvl1pPr>
            <a:lvl2pPr marL="37931725" indent="-37474525">
              <a:defRPr sz="3200">
                <a:solidFill>
                  <a:schemeClr val="tx1"/>
                </a:solidFill>
                <a:latin typeface="Times" charset="0"/>
                <a:ea typeface="ＭＳ Ｐゴシック" charset="0"/>
              </a:defRPr>
            </a:lvl2pPr>
            <a:lvl3pPr>
              <a:defRPr sz="3200">
                <a:solidFill>
                  <a:schemeClr val="tx1"/>
                </a:solidFill>
                <a:latin typeface="Times" charset="0"/>
                <a:ea typeface="ＭＳ Ｐゴシック" charset="0"/>
              </a:defRPr>
            </a:lvl3pPr>
            <a:lvl4pPr>
              <a:defRPr sz="3200">
                <a:solidFill>
                  <a:schemeClr val="tx1"/>
                </a:solidFill>
                <a:latin typeface="Times" charset="0"/>
                <a:ea typeface="ＭＳ Ｐゴシック" charset="0"/>
              </a:defRPr>
            </a:lvl4pPr>
            <a:lvl5pPr>
              <a:defRPr sz="3200">
                <a:solidFill>
                  <a:schemeClr val="tx1"/>
                </a:solidFill>
                <a:latin typeface="Times" charset="0"/>
                <a:ea typeface="ＭＳ Ｐゴシック" charset="0"/>
              </a:defRPr>
            </a:lvl5pPr>
            <a:lvl6pPr marL="457200" eaLnBrk="0" fontAlgn="base" hangingPunct="0">
              <a:spcBef>
                <a:spcPct val="0"/>
              </a:spcBef>
              <a:spcAft>
                <a:spcPct val="0"/>
              </a:spcAft>
              <a:defRPr sz="3200">
                <a:solidFill>
                  <a:schemeClr val="tx1"/>
                </a:solidFill>
                <a:latin typeface="Times" charset="0"/>
                <a:ea typeface="ＭＳ Ｐゴシック" charset="0"/>
              </a:defRPr>
            </a:lvl6pPr>
            <a:lvl7pPr marL="914400" eaLnBrk="0" fontAlgn="base" hangingPunct="0">
              <a:spcBef>
                <a:spcPct val="0"/>
              </a:spcBef>
              <a:spcAft>
                <a:spcPct val="0"/>
              </a:spcAft>
              <a:defRPr sz="3200">
                <a:solidFill>
                  <a:schemeClr val="tx1"/>
                </a:solidFill>
                <a:latin typeface="Times" charset="0"/>
                <a:ea typeface="ＭＳ Ｐゴシック" charset="0"/>
              </a:defRPr>
            </a:lvl7pPr>
            <a:lvl8pPr marL="1371600" eaLnBrk="0" fontAlgn="base" hangingPunct="0">
              <a:spcBef>
                <a:spcPct val="0"/>
              </a:spcBef>
              <a:spcAft>
                <a:spcPct val="0"/>
              </a:spcAft>
              <a:defRPr sz="3200">
                <a:solidFill>
                  <a:schemeClr val="tx1"/>
                </a:solidFill>
                <a:latin typeface="Times" charset="0"/>
                <a:ea typeface="ＭＳ Ｐゴシック" charset="0"/>
              </a:defRPr>
            </a:lvl8pPr>
            <a:lvl9pPr marL="1828800" eaLnBrk="0" fontAlgn="base" hangingPunct="0">
              <a:spcBef>
                <a:spcPct val="0"/>
              </a:spcBef>
              <a:spcAft>
                <a:spcPct val="0"/>
              </a:spcAft>
              <a:defRPr sz="3200">
                <a:solidFill>
                  <a:schemeClr val="tx1"/>
                </a:solidFill>
                <a:latin typeface="Times" charset="0"/>
                <a:ea typeface="ＭＳ Ｐゴシック" charset="0"/>
              </a:defRPr>
            </a:lvl9pPr>
          </a:lstStyle>
          <a:p>
            <a:fld id="{34F4E82C-1D13-AF4F-B177-58867F2F663D}" type="slidenum">
              <a:rPr lang="sv-SE" sz="1200"/>
              <a:pPr/>
              <a:t>50</a:t>
            </a:fld>
            <a:endParaRPr lang="sv-SE" sz="1200"/>
          </a:p>
        </p:txBody>
      </p:sp>
      <p:sp>
        <p:nvSpPr>
          <p:cNvPr id="34819" name="Slide Image Placeholder 1"/>
          <p:cNvSpPr>
            <a:spLocks noGrp="1" noRot="1" noChangeAspect="1"/>
          </p:cNvSpPr>
          <p:nvPr>
            <p:ph type="sldImg"/>
          </p:nvPr>
        </p:nvSpPr>
        <p:spPr>
          <a:solidFill>
            <a:srgbClr val="FFFFFF"/>
          </a:solidFill>
          <a:ln/>
        </p:spPr>
      </p:sp>
      <p:sp>
        <p:nvSpPr>
          <p:cNvPr id="34820" name="Notes Placeholder 2"/>
          <p:cNvSpPr>
            <a:spLocks noGrp="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Times" charset="0"/>
              <a:ea typeface="ＭＳ Ｐゴシック" charset="0"/>
              <a:cs typeface="ＭＳ Ｐゴシック" charset="0"/>
            </a:endParaRPr>
          </a:p>
        </p:txBody>
      </p:sp>
      <p:sp>
        <p:nvSpPr>
          <p:cNvPr id="3482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tx1"/>
                </a:solidFill>
                <a:latin typeface="Times" charset="0"/>
                <a:ea typeface="ＭＳ Ｐゴシック" charset="0"/>
                <a:cs typeface="ＭＳ Ｐゴシック" charset="0"/>
              </a:defRPr>
            </a:lvl1pPr>
            <a:lvl2pPr marL="37931725" indent="-37474525">
              <a:defRPr sz="3200">
                <a:solidFill>
                  <a:schemeClr val="tx1"/>
                </a:solidFill>
                <a:latin typeface="Times" charset="0"/>
                <a:ea typeface="ＭＳ Ｐゴシック" charset="0"/>
              </a:defRPr>
            </a:lvl2pPr>
            <a:lvl3pPr>
              <a:defRPr sz="3200">
                <a:solidFill>
                  <a:schemeClr val="tx1"/>
                </a:solidFill>
                <a:latin typeface="Times" charset="0"/>
                <a:ea typeface="ＭＳ Ｐゴシック" charset="0"/>
              </a:defRPr>
            </a:lvl3pPr>
            <a:lvl4pPr>
              <a:defRPr sz="3200">
                <a:solidFill>
                  <a:schemeClr val="tx1"/>
                </a:solidFill>
                <a:latin typeface="Times" charset="0"/>
                <a:ea typeface="ＭＳ Ｐゴシック" charset="0"/>
              </a:defRPr>
            </a:lvl4pPr>
            <a:lvl5pPr>
              <a:defRPr sz="3200">
                <a:solidFill>
                  <a:schemeClr val="tx1"/>
                </a:solidFill>
                <a:latin typeface="Times" charset="0"/>
                <a:ea typeface="ＭＳ Ｐゴシック" charset="0"/>
              </a:defRPr>
            </a:lvl5pPr>
            <a:lvl6pPr marL="457200" eaLnBrk="0" fontAlgn="base" hangingPunct="0">
              <a:spcBef>
                <a:spcPct val="0"/>
              </a:spcBef>
              <a:spcAft>
                <a:spcPct val="0"/>
              </a:spcAft>
              <a:defRPr sz="3200">
                <a:solidFill>
                  <a:schemeClr val="tx1"/>
                </a:solidFill>
                <a:latin typeface="Times" charset="0"/>
                <a:ea typeface="ＭＳ Ｐゴシック" charset="0"/>
              </a:defRPr>
            </a:lvl6pPr>
            <a:lvl7pPr marL="914400" eaLnBrk="0" fontAlgn="base" hangingPunct="0">
              <a:spcBef>
                <a:spcPct val="0"/>
              </a:spcBef>
              <a:spcAft>
                <a:spcPct val="0"/>
              </a:spcAft>
              <a:defRPr sz="3200">
                <a:solidFill>
                  <a:schemeClr val="tx1"/>
                </a:solidFill>
                <a:latin typeface="Times" charset="0"/>
                <a:ea typeface="ＭＳ Ｐゴシック" charset="0"/>
              </a:defRPr>
            </a:lvl7pPr>
            <a:lvl8pPr marL="1371600" eaLnBrk="0" fontAlgn="base" hangingPunct="0">
              <a:spcBef>
                <a:spcPct val="0"/>
              </a:spcBef>
              <a:spcAft>
                <a:spcPct val="0"/>
              </a:spcAft>
              <a:defRPr sz="3200">
                <a:solidFill>
                  <a:schemeClr val="tx1"/>
                </a:solidFill>
                <a:latin typeface="Times" charset="0"/>
                <a:ea typeface="ＭＳ Ｐゴシック" charset="0"/>
              </a:defRPr>
            </a:lvl8pPr>
            <a:lvl9pPr marL="1828800" eaLnBrk="0" fontAlgn="base" hangingPunct="0">
              <a:spcBef>
                <a:spcPct val="0"/>
              </a:spcBef>
              <a:spcAft>
                <a:spcPct val="0"/>
              </a:spcAft>
              <a:defRPr sz="3200">
                <a:solidFill>
                  <a:schemeClr val="tx1"/>
                </a:solidFill>
                <a:latin typeface="Times" charset="0"/>
                <a:ea typeface="ＭＳ Ｐゴシック" charset="0"/>
              </a:defRPr>
            </a:lvl9pPr>
          </a:lstStyle>
          <a:p>
            <a:pPr algn="r" eaLnBrk="1" hangingPunct="1"/>
            <a:fld id="{6FD23E77-5C17-4D4C-B660-9324F183C037}" type="slidenum">
              <a:rPr lang="en-US" sz="1200">
                <a:latin typeface="Calibri" charset="0"/>
              </a:rPr>
              <a:pPr algn="r" eaLnBrk="1" hangingPunct="1"/>
              <a:t>50</a:t>
            </a:fld>
            <a:endParaRPr lang="en-US" sz="1200">
              <a:latin typeface="Calibri" charset="0"/>
            </a:endParaRPr>
          </a:p>
        </p:txBody>
      </p:sp>
    </p:spTree>
    <p:extLst>
      <p:ext uri="{BB962C8B-B14F-4D97-AF65-F5344CB8AC3E}">
        <p14:creationId xmlns:p14="http://schemas.microsoft.com/office/powerpoint/2010/main" val="347760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a:t>
            </a:r>
            <a:r>
              <a:rPr lang="en-US" baseline="0" dirty="0" smtClean="0"/>
              <a:t> types of data were collected to assess the effectiveness of the traditional model of PD.  </a:t>
            </a:r>
          </a:p>
          <a:p>
            <a:endParaRPr lang="en-US" baseline="0" dirty="0" smtClean="0"/>
          </a:p>
          <a:p>
            <a:r>
              <a:rPr lang="en-US" baseline="0" dirty="0" smtClean="0"/>
              <a:t>The first type was surveys which provided self-report data.  Typically these are given to participants at the end of a workshop.  Participants are asked about what they gained from the workshop, what was effective and what was not.  </a:t>
            </a:r>
          </a:p>
          <a:p>
            <a:endParaRPr lang="en-US" baseline="0" dirty="0" smtClean="0"/>
          </a:p>
          <a:p>
            <a:r>
              <a:rPr lang="en-US" baseline="0" dirty="0" smtClean="0"/>
              <a:t>The second type of data was quantitative data obtained from external reviews of videotapes of the actual teaching of participants.</a:t>
            </a:r>
          </a:p>
          <a:p>
            <a:endParaRPr lang="en-US" baseline="0" dirty="0" smtClean="0"/>
          </a:p>
          <a:p>
            <a:r>
              <a:rPr lang="en-US" baseline="0" dirty="0" smtClean="0"/>
              <a:t>Complete sets of surveys and videotapes were obtained from 37 FIRST faculty and a similar number of SI faculty.  These participants were the basis for evaluation of the PD model.</a:t>
            </a:r>
            <a:endParaRPr lang="en-US" dirty="0"/>
          </a:p>
        </p:txBody>
      </p:sp>
      <p:sp>
        <p:nvSpPr>
          <p:cNvPr id="4" name="Slide Number Placeholder 3"/>
          <p:cNvSpPr>
            <a:spLocks noGrp="1"/>
          </p:cNvSpPr>
          <p:nvPr>
            <p:ph type="sldNum" sz="quarter" idx="10"/>
          </p:nvPr>
        </p:nvSpPr>
        <p:spPr/>
        <p:txBody>
          <a:bodyPr/>
          <a:lstStyle/>
          <a:p>
            <a:fld id="{B9F00E41-D135-4F0B-9025-1A33CF0F7CEF}" type="slidenum">
              <a:rPr lang="en-US" smtClean="0"/>
              <a:t>3</a:t>
            </a:fld>
            <a:endParaRPr lang="en-US"/>
          </a:p>
        </p:txBody>
      </p:sp>
    </p:spTree>
    <p:extLst>
      <p:ext uri="{BB962C8B-B14F-4D97-AF65-F5344CB8AC3E}">
        <p14:creationId xmlns:p14="http://schemas.microsoft.com/office/powerpoint/2010/main" val="1770960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C9A2DD-0F99-2541-8CD7-370AE64785D5}" type="slidenum">
              <a:rPr lang="en-US"/>
              <a:pPr/>
              <a:t>51</a:t>
            </a:fld>
            <a:endParaRPr lang="en-US"/>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67675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Futura" charset="0"/>
                <a:ea typeface="ＭＳ Ｐゴシック" charset="0"/>
                <a:cs typeface="ＭＳ Ｐゴシック" charset="0"/>
              </a:defRPr>
            </a:lvl1pPr>
            <a:lvl2pPr marL="742950" indent="-285750" eaLnBrk="0" hangingPunct="0">
              <a:defRPr sz="2400" b="1">
                <a:solidFill>
                  <a:schemeClr val="tx1"/>
                </a:solidFill>
                <a:latin typeface="Futura" charset="0"/>
                <a:ea typeface="ＭＳ Ｐゴシック" charset="0"/>
              </a:defRPr>
            </a:lvl2pPr>
            <a:lvl3pPr marL="1143000" indent="-228600" eaLnBrk="0" hangingPunct="0">
              <a:defRPr sz="2400" b="1">
                <a:solidFill>
                  <a:schemeClr val="tx1"/>
                </a:solidFill>
                <a:latin typeface="Futura" charset="0"/>
                <a:ea typeface="ＭＳ Ｐゴシック" charset="0"/>
              </a:defRPr>
            </a:lvl3pPr>
            <a:lvl4pPr marL="1600200" indent="-228600" eaLnBrk="0" hangingPunct="0">
              <a:defRPr sz="2400" b="1">
                <a:solidFill>
                  <a:schemeClr val="tx1"/>
                </a:solidFill>
                <a:latin typeface="Futura" charset="0"/>
                <a:ea typeface="ＭＳ Ｐゴシック" charset="0"/>
              </a:defRPr>
            </a:lvl4pPr>
            <a:lvl5pPr marL="2057400" indent="-228600" eaLnBrk="0" hangingPunct="0">
              <a:defRPr sz="2400" b="1">
                <a:solidFill>
                  <a:schemeClr val="tx1"/>
                </a:solidFill>
                <a:latin typeface="Futura" charset="0"/>
                <a:ea typeface="ＭＳ Ｐゴシック" charset="0"/>
              </a:defRPr>
            </a:lvl5pPr>
            <a:lvl6pPr marL="2514600" indent="-228600" eaLnBrk="0" fontAlgn="base" hangingPunct="0">
              <a:spcBef>
                <a:spcPct val="0"/>
              </a:spcBef>
              <a:spcAft>
                <a:spcPct val="0"/>
              </a:spcAft>
              <a:defRPr sz="2400" b="1">
                <a:solidFill>
                  <a:schemeClr val="tx1"/>
                </a:solidFill>
                <a:latin typeface="Futura" charset="0"/>
                <a:ea typeface="ＭＳ Ｐゴシック" charset="0"/>
              </a:defRPr>
            </a:lvl6pPr>
            <a:lvl7pPr marL="2971800" indent="-228600" eaLnBrk="0" fontAlgn="base" hangingPunct="0">
              <a:spcBef>
                <a:spcPct val="0"/>
              </a:spcBef>
              <a:spcAft>
                <a:spcPct val="0"/>
              </a:spcAft>
              <a:defRPr sz="2400" b="1">
                <a:solidFill>
                  <a:schemeClr val="tx1"/>
                </a:solidFill>
                <a:latin typeface="Futura" charset="0"/>
                <a:ea typeface="ＭＳ Ｐゴシック" charset="0"/>
              </a:defRPr>
            </a:lvl7pPr>
            <a:lvl8pPr marL="3429000" indent="-228600" eaLnBrk="0" fontAlgn="base" hangingPunct="0">
              <a:spcBef>
                <a:spcPct val="0"/>
              </a:spcBef>
              <a:spcAft>
                <a:spcPct val="0"/>
              </a:spcAft>
              <a:defRPr sz="2400" b="1">
                <a:solidFill>
                  <a:schemeClr val="tx1"/>
                </a:solidFill>
                <a:latin typeface="Futura" charset="0"/>
                <a:ea typeface="ＭＳ Ｐゴシック" charset="0"/>
              </a:defRPr>
            </a:lvl8pPr>
            <a:lvl9pPr marL="3886200" indent="-228600" eaLnBrk="0" fontAlgn="base" hangingPunct="0">
              <a:spcBef>
                <a:spcPct val="0"/>
              </a:spcBef>
              <a:spcAft>
                <a:spcPct val="0"/>
              </a:spcAft>
              <a:defRPr sz="2400" b="1">
                <a:solidFill>
                  <a:schemeClr val="tx1"/>
                </a:solidFill>
                <a:latin typeface="Futura" charset="0"/>
                <a:ea typeface="ＭＳ Ｐゴシック" charset="0"/>
              </a:defRPr>
            </a:lvl9pPr>
          </a:lstStyle>
          <a:p>
            <a:fld id="{E99BD3EE-BC61-EF44-BFFD-616D5EC733EC}" type="slidenum">
              <a:rPr lang="en-US" sz="1200" b="0">
                <a:latin typeface="Arial" charset="0"/>
              </a:rPr>
              <a:pPr/>
              <a:t>58</a:t>
            </a:fld>
            <a:endParaRPr lang="en-US" sz="1200" b="0">
              <a:latin typeface="Arial"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Need:</a:t>
            </a:r>
          </a:p>
          <a:p>
            <a:pPr eaLnBrk="1" hangingPunct="1"/>
            <a:endParaRPr lang="en-US" dirty="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1 Constructive / Destructive Behaviors Handouts</a:t>
            </a:r>
          </a:p>
          <a:p>
            <a:pPr eaLnBrk="1" hangingPunct="1"/>
            <a:r>
              <a:rPr lang="en-US" dirty="0" smtClean="0">
                <a:latin typeface="Arial" charset="0"/>
                <a:ea typeface="ＭＳ Ｐゴシック" charset="0"/>
                <a:cs typeface="ＭＳ Ｐゴシック" charset="0"/>
              </a:rPr>
              <a:t>2. Large </a:t>
            </a:r>
            <a:r>
              <a:rPr lang="en-US" dirty="0" err="1" smtClean="0">
                <a:latin typeface="Arial" charset="0"/>
                <a:ea typeface="ＭＳ Ｐゴシック" charset="0"/>
                <a:cs typeface="ＭＳ Ｐゴシック" charset="0"/>
              </a:rPr>
              <a:t>postits</a:t>
            </a:r>
            <a:endParaRPr lang="en-US" dirty="0" smtClean="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3. Small </a:t>
            </a:r>
            <a:r>
              <a:rPr lang="en-US" dirty="0" err="1" smtClean="0">
                <a:latin typeface="Arial" charset="0"/>
                <a:ea typeface="ＭＳ Ｐゴシック" charset="0"/>
                <a:cs typeface="ＭＳ Ｐゴシック" charset="0"/>
              </a:rPr>
              <a:t>postits</a:t>
            </a:r>
            <a:endParaRPr lang="en-US" dirty="0" smtClean="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4. </a:t>
            </a:r>
            <a:r>
              <a:rPr lang="en-US" smtClean="0">
                <a:latin typeface="Arial" charset="0"/>
                <a:ea typeface="ＭＳ Ｐゴシック" charset="0"/>
                <a:cs typeface="ＭＳ Ｐゴシック" charset="0"/>
              </a:rPr>
              <a:t>Folders.</a:t>
            </a:r>
            <a:endParaRPr lang="en-US" dirty="0" smtClean="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050933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C9A2DD-0F99-2541-8CD7-370AE64785D5}" type="slidenum">
              <a:rPr lang="en-US"/>
              <a:pPr/>
              <a:t>59</a:t>
            </a:fld>
            <a:endParaRPr lang="en-US"/>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49708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So what are we doing in the field – that is, in the classroom?</a:t>
            </a:r>
            <a:r>
              <a:rPr lang="en-US" baseline="0" dirty="0" smtClean="0"/>
              <a:t> Are we meeting the national challenges, incorporating institutional learning goals? It seems that we’re not yet hitting the mark – lectures and…. And </a:t>
            </a:r>
          </a:p>
          <a:p>
            <a:pPr marL="228600" indent="-228600">
              <a:buAutoNum type="arabicPeriod"/>
            </a:pPr>
            <a:r>
              <a:rPr lang="en-US" dirty="0" smtClean="0"/>
              <a:t>Research shows that lectures and MC dominate in our classrooms. This leads to the claim that introductory biology overemphasizes</a:t>
            </a:r>
            <a:r>
              <a:rPr lang="en-US" baseline="0" dirty="0" smtClean="0"/>
              <a:t> facts and rote memorization. But what’s the evidence?</a:t>
            </a:r>
          </a:p>
          <a:p>
            <a:pPr marL="228600" indent="-228600">
              <a:buAutoNum type="arabicPeriod"/>
            </a:pPr>
            <a:r>
              <a:rPr lang="en-US" baseline="0" dirty="0" smtClean="0"/>
              <a:t>So we asked the question – what level of knowledge are we targeting in intro biology courses? Are we overemphasizing facts and rote memorization?</a:t>
            </a:r>
          </a:p>
        </p:txBody>
      </p:sp>
      <p:sp>
        <p:nvSpPr>
          <p:cNvPr id="4" name="Slide Number Placeholder 3"/>
          <p:cNvSpPr>
            <a:spLocks noGrp="1"/>
          </p:cNvSpPr>
          <p:nvPr>
            <p:ph type="sldNum" sz="quarter" idx="10"/>
          </p:nvPr>
        </p:nvSpPr>
        <p:spPr/>
        <p:txBody>
          <a:bodyPr/>
          <a:lstStyle/>
          <a:p>
            <a:fld id="{BF842458-0069-A443-AAD0-185ECBE37F6B}" type="slidenum">
              <a:rPr lang="en-US" smtClean="0"/>
              <a:pPr/>
              <a:t>62</a:t>
            </a:fld>
            <a:endParaRPr lang="en-US"/>
          </a:p>
        </p:txBody>
      </p:sp>
    </p:spTree>
    <p:extLst>
      <p:ext uri="{BB962C8B-B14F-4D97-AF65-F5344CB8AC3E}">
        <p14:creationId xmlns:p14="http://schemas.microsoft.com/office/powerpoint/2010/main" val="456046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 new picture</a:t>
            </a:r>
            <a:endParaRPr lang="en-US" dirty="0"/>
          </a:p>
        </p:txBody>
      </p:sp>
      <p:sp>
        <p:nvSpPr>
          <p:cNvPr id="4" name="Slide Number Placeholder 3"/>
          <p:cNvSpPr>
            <a:spLocks noGrp="1"/>
          </p:cNvSpPr>
          <p:nvPr>
            <p:ph type="sldNum" sz="quarter" idx="10"/>
          </p:nvPr>
        </p:nvSpPr>
        <p:spPr/>
        <p:txBody>
          <a:bodyPr/>
          <a:lstStyle/>
          <a:p>
            <a:fld id="{9B01ACA1-A7BE-B345-90A1-32913461CB5A}" type="slidenum">
              <a:rPr lang="en-US" smtClean="0"/>
              <a:t>66</a:t>
            </a:fld>
            <a:endParaRPr lang="en-US"/>
          </a:p>
        </p:txBody>
      </p:sp>
    </p:spTree>
    <p:extLst>
      <p:ext uri="{BB962C8B-B14F-4D97-AF65-F5344CB8AC3E}">
        <p14:creationId xmlns:p14="http://schemas.microsoft.com/office/powerpoint/2010/main" val="1023599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dirty="0"/>
          </a:p>
        </p:txBody>
      </p:sp>
      <p:sp>
        <p:nvSpPr>
          <p:cNvPr id="4" name="Slide Number Placeholder 3"/>
          <p:cNvSpPr>
            <a:spLocks noGrp="1"/>
          </p:cNvSpPr>
          <p:nvPr>
            <p:ph type="sldNum" sz="quarter" idx="10"/>
          </p:nvPr>
        </p:nvSpPr>
        <p:spPr/>
        <p:txBody>
          <a:bodyPr/>
          <a:lstStyle/>
          <a:p>
            <a:fld id="{BF842458-0069-A443-AAD0-185ECBE37F6B}" type="slidenum">
              <a:rPr lang="en-US" smtClean="0"/>
              <a:pPr/>
              <a:t>67</a:t>
            </a:fld>
            <a:endParaRPr lang="en-US"/>
          </a:p>
        </p:txBody>
      </p:sp>
    </p:spTree>
    <p:extLst>
      <p:ext uri="{BB962C8B-B14F-4D97-AF65-F5344CB8AC3E}">
        <p14:creationId xmlns:p14="http://schemas.microsoft.com/office/powerpoint/2010/main" val="449753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382D0-B3C5-BB42-94E2-31B9489E5A34}"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2139292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35609F3-1B98-D144-B171-3BE8A81E256C}" type="slidenum">
              <a:rPr lang="en-US"/>
              <a:pPr/>
              <a:t>71</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a:spcBef>
                <a:spcPct val="0"/>
              </a:spcBef>
            </a:pPr>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202109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C9A2DD-0F99-2541-8CD7-370AE64785D5}" type="slidenum">
              <a:rPr lang="en-US"/>
              <a:pPr/>
              <a:t>72</a:t>
            </a:fld>
            <a:endParaRPr lang="en-US"/>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95080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912169-F21D-9B48-BFAF-5AEAF8C435E2}" type="slidenum">
              <a:rPr lang="en-US">
                <a:ea typeface="ＭＳ Ｐゴシック" pitchFamily="-65" charset="-128"/>
                <a:cs typeface="ＭＳ Ｐゴシック" pitchFamily="-65" charset="-128"/>
              </a:rPr>
              <a:pPr fontAlgn="base">
                <a:spcBef>
                  <a:spcPct val="0"/>
                </a:spcBef>
                <a:spcAft>
                  <a:spcPct val="0"/>
                </a:spcAft>
              </a:pPr>
              <a:t>79</a:t>
            </a:fld>
            <a:endParaRPr lang="en-US">
              <a:ea typeface="ＭＳ Ｐゴシック" pitchFamily="-65" charset="-128"/>
              <a:cs typeface="ＭＳ Ｐゴシック" pitchFamily="-65" charset="-128"/>
            </a:endParaRPr>
          </a:p>
        </p:txBody>
      </p:sp>
      <p:sp>
        <p:nvSpPr>
          <p:cNvPr id="2560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60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794" tIns="44897" rIns="89794" bIns="44897" numCol="1" anchor="t" anchorCtr="0" compatLnSpc="1">
            <a:prstTxWarp prst="textNoShape">
              <a:avLst/>
            </a:prstTxWarp>
          </a:bodyPr>
          <a:lstStyle/>
          <a:p>
            <a:pPr>
              <a:spcBef>
                <a:spcPct val="0"/>
              </a:spcBef>
            </a:pPr>
            <a:endParaRPr lang="en-US" smtClean="0"/>
          </a:p>
          <a:p>
            <a:pPr>
              <a:spcBef>
                <a:spcPct val="0"/>
              </a:spcBef>
            </a:pPr>
            <a:endParaRPr lang="en-US" smtClean="0"/>
          </a:p>
          <a:p>
            <a:pPr>
              <a:spcBef>
                <a:spcPct val="0"/>
              </a:spcBef>
            </a:pPr>
            <a:endParaRPr lang="en-US" smtClean="0"/>
          </a:p>
        </p:txBody>
      </p:sp>
    </p:spTree>
    <p:extLst>
      <p:ext uri="{BB962C8B-B14F-4D97-AF65-F5344CB8AC3E}">
        <p14:creationId xmlns:p14="http://schemas.microsoft.com/office/powerpoint/2010/main" val="331397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60928F-A343-E246-A094-E14D7D543F3C}" type="slidenum">
              <a:rPr lang="en-US" smtClean="0"/>
              <a:t>4</a:t>
            </a:fld>
            <a:endParaRPr lang="en-US"/>
          </a:p>
        </p:txBody>
      </p:sp>
    </p:spTree>
    <p:extLst>
      <p:ext uri="{BB962C8B-B14F-4D97-AF65-F5344CB8AC3E}">
        <p14:creationId xmlns:p14="http://schemas.microsoft.com/office/powerpoint/2010/main" val="235480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9597D46-60B0-3D46-B4D3-2B9AFF26583C}" type="slidenum">
              <a:rPr lang="en-US">
                <a:ea typeface="ＭＳ Ｐゴシック" pitchFamily="-65" charset="-128"/>
                <a:cs typeface="ＭＳ Ｐゴシック" pitchFamily="-65" charset="-128"/>
              </a:rPr>
              <a:pPr fontAlgn="base">
                <a:spcBef>
                  <a:spcPct val="0"/>
                </a:spcBef>
                <a:spcAft>
                  <a:spcPct val="0"/>
                </a:spcAft>
              </a:pPr>
              <a:t>80</a:t>
            </a:fld>
            <a:endParaRPr lang="en-US">
              <a:ea typeface="ＭＳ Ｐゴシック" pitchFamily="-65" charset="-128"/>
              <a:cs typeface="ＭＳ Ｐゴシック" pitchFamily="-65" charset="-128"/>
            </a:endParaRPr>
          </a:p>
        </p:txBody>
      </p:sp>
      <p:sp>
        <p:nvSpPr>
          <p:cNvPr id="2969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970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794" tIns="44897" rIns="89794" bIns="44897"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86204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7AA3A313-AF1A-134D-ADA0-7D587F19ED9D}" type="slidenum">
              <a:rPr lang="en-US">
                <a:solidFill>
                  <a:prstClr val="black"/>
                </a:solidFill>
              </a:rPr>
              <a:pPr/>
              <a:t>81</a:t>
            </a:fld>
            <a:endParaRPr lang="en-US">
              <a:solidFill>
                <a:prstClr val="black"/>
              </a:solidFill>
            </a:endParaRPr>
          </a:p>
        </p:txBody>
      </p:sp>
      <p:sp>
        <p:nvSpPr>
          <p:cNvPr id="456706" name="Rectangle 2"/>
          <p:cNvSpPr>
            <a:spLocks noGrp="1" noRot="1" noChangeAspect="1" noChangeArrowheads="1" noTextEdit="1"/>
          </p:cNvSpPr>
          <p:nvPr>
            <p:ph type="sldImg"/>
          </p:nvPr>
        </p:nvSpPr>
        <p:spPr>
          <a:ln/>
        </p:spPr>
      </p:sp>
      <p:sp>
        <p:nvSpPr>
          <p:cNvPr id="456707" name="Rectangle 3"/>
          <p:cNvSpPr>
            <a:spLocks noGrp="1"/>
          </p:cNvSpPr>
          <p:nvPr>
            <p:ph type="body" idx="1"/>
          </p:nvPr>
        </p:nvSpPr>
        <p:spPr/>
        <p:txBody>
          <a:bodyPr/>
          <a:lstStyle/>
          <a:p>
            <a:endParaRPr lang="en-US"/>
          </a:p>
        </p:txBody>
      </p:sp>
    </p:spTree>
    <p:extLst>
      <p:ext uri="{BB962C8B-B14F-4D97-AF65-F5344CB8AC3E}">
        <p14:creationId xmlns:p14="http://schemas.microsoft.com/office/powerpoint/2010/main" val="67064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dirty="0"/>
          </a:p>
        </p:txBody>
      </p:sp>
      <p:sp>
        <p:nvSpPr>
          <p:cNvPr id="4" name="Slide Number Placeholder 3"/>
          <p:cNvSpPr>
            <a:spLocks noGrp="1"/>
          </p:cNvSpPr>
          <p:nvPr>
            <p:ph type="sldNum" sz="quarter" idx="10"/>
          </p:nvPr>
        </p:nvSpPr>
        <p:spPr/>
        <p:txBody>
          <a:bodyPr/>
          <a:lstStyle/>
          <a:p>
            <a:fld id="{BF842458-0069-A443-AAD0-185ECBE37F6B}" type="slidenum">
              <a:rPr lang="en-US" smtClean="0"/>
              <a:pPr/>
              <a:t>82</a:t>
            </a:fld>
            <a:endParaRPr lang="en-US"/>
          </a:p>
        </p:txBody>
      </p:sp>
    </p:spTree>
    <p:extLst>
      <p:ext uri="{BB962C8B-B14F-4D97-AF65-F5344CB8AC3E}">
        <p14:creationId xmlns:p14="http://schemas.microsoft.com/office/powerpoint/2010/main" val="1993106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one may ask</a:t>
            </a:r>
            <a:r>
              <a:rPr lang="en-US" baseline="0" dirty="0" smtClean="0"/>
              <a:t> themselves what is actually being assessed here. This is an example of a question that would not provide feedback to instructors on the students knowledge and is focused on more trivial information. </a:t>
            </a:r>
            <a:endParaRPr lang="en-US" dirty="0"/>
          </a:p>
        </p:txBody>
      </p:sp>
      <p:sp>
        <p:nvSpPr>
          <p:cNvPr id="4" name="Slide Number Placeholder 3"/>
          <p:cNvSpPr>
            <a:spLocks noGrp="1"/>
          </p:cNvSpPr>
          <p:nvPr>
            <p:ph type="sldNum" sz="quarter" idx="10"/>
          </p:nvPr>
        </p:nvSpPr>
        <p:spPr/>
        <p:txBody>
          <a:bodyPr/>
          <a:lstStyle/>
          <a:p>
            <a:fld id="{9B01ACA1-A7BE-B345-90A1-32913461CB5A}" type="slidenum">
              <a:rPr lang="en-US" smtClean="0"/>
              <a:t>83</a:t>
            </a:fld>
            <a:endParaRPr lang="en-US"/>
          </a:p>
        </p:txBody>
      </p:sp>
    </p:spTree>
    <p:extLst>
      <p:ext uri="{BB962C8B-B14F-4D97-AF65-F5344CB8AC3E}">
        <p14:creationId xmlns:p14="http://schemas.microsoft.com/office/powerpoint/2010/main" val="1144220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one may ask</a:t>
            </a:r>
            <a:r>
              <a:rPr lang="en-US" baseline="0" dirty="0" smtClean="0"/>
              <a:t> themselves what is actually being assessed here. This is an example of a question that would not provide feedback to instructors on the students knowledge and is focused on more trivial information. </a:t>
            </a:r>
            <a:endParaRPr lang="en-US" dirty="0"/>
          </a:p>
        </p:txBody>
      </p:sp>
      <p:sp>
        <p:nvSpPr>
          <p:cNvPr id="4" name="Slide Number Placeholder 3"/>
          <p:cNvSpPr>
            <a:spLocks noGrp="1"/>
          </p:cNvSpPr>
          <p:nvPr>
            <p:ph type="sldNum" sz="quarter" idx="10"/>
          </p:nvPr>
        </p:nvSpPr>
        <p:spPr/>
        <p:txBody>
          <a:bodyPr/>
          <a:lstStyle/>
          <a:p>
            <a:fld id="{9B01ACA1-A7BE-B345-90A1-32913461CB5A}" type="slidenum">
              <a:rPr lang="en-US" smtClean="0"/>
              <a:t>84</a:t>
            </a:fld>
            <a:endParaRPr lang="en-US"/>
          </a:p>
        </p:txBody>
      </p:sp>
    </p:spTree>
    <p:extLst>
      <p:ext uri="{BB962C8B-B14F-4D97-AF65-F5344CB8AC3E}">
        <p14:creationId xmlns:p14="http://schemas.microsoft.com/office/powerpoint/2010/main" val="1978607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a:ln/>
        </p:spPr>
      </p:sp>
      <p:sp>
        <p:nvSpPr>
          <p:cNvPr id="962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
        <p:nvSpPr>
          <p:cNvPr id="962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Futura" charset="0"/>
                <a:ea typeface="ＭＳ Ｐゴシック" charset="0"/>
                <a:cs typeface="ＭＳ Ｐゴシック" charset="0"/>
              </a:defRPr>
            </a:lvl1pPr>
            <a:lvl2pPr marL="742950" indent="-285750" eaLnBrk="0" hangingPunct="0">
              <a:defRPr sz="2400" b="1">
                <a:solidFill>
                  <a:schemeClr val="tx1"/>
                </a:solidFill>
                <a:latin typeface="Futura" charset="0"/>
                <a:ea typeface="ＭＳ Ｐゴシック" charset="0"/>
              </a:defRPr>
            </a:lvl2pPr>
            <a:lvl3pPr marL="1143000" indent="-228600" eaLnBrk="0" hangingPunct="0">
              <a:defRPr sz="2400" b="1">
                <a:solidFill>
                  <a:schemeClr val="tx1"/>
                </a:solidFill>
                <a:latin typeface="Futura" charset="0"/>
                <a:ea typeface="ＭＳ Ｐゴシック" charset="0"/>
              </a:defRPr>
            </a:lvl3pPr>
            <a:lvl4pPr marL="1600200" indent="-228600" eaLnBrk="0" hangingPunct="0">
              <a:defRPr sz="2400" b="1">
                <a:solidFill>
                  <a:schemeClr val="tx1"/>
                </a:solidFill>
                <a:latin typeface="Futura" charset="0"/>
                <a:ea typeface="ＭＳ Ｐゴシック" charset="0"/>
              </a:defRPr>
            </a:lvl4pPr>
            <a:lvl5pPr marL="2057400" indent="-228600" eaLnBrk="0" hangingPunct="0">
              <a:defRPr sz="2400" b="1">
                <a:solidFill>
                  <a:schemeClr val="tx1"/>
                </a:solidFill>
                <a:latin typeface="Futura" charset="0"/>
                <a:ea typeface="ＭＳ Ｐゴシック" charset="0"/>
              </a:defRPr>
            </a:lvl5pPr>
            <a:lvl6pPr marL="2514600" indent="-228600" eaLnBrk="0" fontAlgn="base" hangingPunct="0">
              <a:spcBef>
                <a:spcPct val="0"/>
              </a:spcBef>
              <a:spcAft>
                <a:spcPct val="0"/>
              </a:spcAft>
              <a:defRPr sz="2400" b="1">
                <a:solidFill>
                  <a:schemeClr val="tx1"/>
                </a:solidFill>
                <a:latin typeface="Futura" charset="0"/>
                <a:ea typeface="ＭＳ Ｐゴシック" charset="0"/>
              </a:defRPr>
            </a:lvl6pPr>
            <a:lvl7pPr marL="2971800" indent="-228600" eaLnBrk="0" fontAlgn="base" hangingPunct="0">
              <a:spcBef>
                <a:spcPct val="0"/>
              </a:spcBef>
              <a:spcAft>
                <a:spcPct val="0"/>
              </a:spcAft>
              <a:defRPr sz="2400" b="1">
                <a:solidFill>
                  <a:schemeClr val="tx1"/>
                </a:solidFill>
                <a:latin typeface="Futura" charset="0"/>
                <a:ea typeface="ＭＳ Ｐゴシック" charset="0"/>
              </a:defRPr>
            </a:lvl7pPr>
            <a:lvl8pPr marL="3429000" indent="-228600" eaLnBrk="0" fontAlgn="base" hangingPunct="0">
              <a:spcBef>
                <a:spcPct val="0"/>
              </a:spcBef>
              <a:spcAft>
                <a:spcPct val="0"/>
              </a:spcAft>
              <a:defRPr sz="2400" b="1">
                <a:solidFill>
                  <a:schemeClr val="tx1"/>
                </a:solidFill>
                <a:latin typeface="Futura" charset="0"/>
                <a:ea typeface="ＭＳ Ｐゴシック" charset="0"/>
              </a:defRPr>
            </a:lvl8pPr>
            <a:lvl9pPr marL="3886200" indent="-228600" eaLnBrk="0" fontAlgn="base" hangingPunct="0">
              <a:spcBef>
                <a:spcPct val="0"/>
              </a:spcBef>
              <a:spcAft>
                <a:spcPct val="0"/>
              </a:spcAft>
              <a:defRPr sz="2400" b="1">
                <a:solidFill>
                  <a:schemeClr val="tx1"/>
                </a:solidFill>
                <a:latin typeface="Futura" charset="0"/>
                <a:ea typeface="ＭＳ Ｐゴシック" charset="0"/>
              </a:defRPr>
            </a:lvl9pPr>
          </a:lstStyle>
          <a:p>
            <a:fld id="{3C4BC33F-E805-E946-A787-F70396E2EE56}" type="slidenum">
              <a:rPr lang="en-US" sz="1200" b="0">
                <a:latin typeface="Times" charset="0"/>
              </a:rPr>
              <a:pPr/>
              <a:t>87</a:t>
            </a:fld>
            <a:endParaRPr lang="en-US" sz="1200" b="0">
              <a:latin typeface="Times" charset="0"/>
            </a:endParaRPr>
          </a:p>
        </p:txBody>
      </p:sp>
    </p:spTree>
    <p:extLst>
      <p:ext uri="{BB962C8B-B14F-4D97-AF65-F5344CB8AC3E}">
        <p14:creationId xmlns:p14="http://schemas.microsoft.com/office/powerpoint/2010/main" val="16071157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EE5554-49DF-3C40-9BA6-61C8612CC41E}" type="slidenum">
              <a:rPr lang="en-US"/>
              <a:pPr/>
              <a:t>90</a:t>
            </a:fld>
            <a:endParaRPr lang="en-US"/>
          </a:p>
        </p:txBody>
      </p:sp>
      <p:sp>
        <p:nvSpPr>
          <p:cNvPr id="7475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4755" name="Rectangle 1027"/>
          <p:cNvSpPr>
            <a:spLocks noGrp="1" noChangeArrowheads="1"/>
          </p:cNvSpPr>
          <p:nvPr>
            <p:ph type="body" idx="1"/>
          </p:nvPr>
        </p:nvSpPr>
        <p:spPr/>
        <p:txBody>
          <a:bodyPr/>
          <a:lstStyle/>
          <a:p>
            <a:r>
              <a:rPr lang="en-US" dirty="0"/>
              <a:t>In a 2 allele </a:t>
            </a:r>
            <a:r>
              <a:rPr lang="en-US" dirty="0" smtClean="0"/>
              <a:t>system- with haploid</a:t>
            </a:r>
            <a:r>
              <a:rPr lang="en-US" baseline="0" dirty="0" smtClean="0"/>
              <a:t> and diploid phases to the life cycle</a:t>
            </a:r>
            <a:r>
              <a:rPr lang="en-US" dirty="0" smtClean="0"/>
              <a:t>!</a:t>
            </a:r>
          </a:p>
          <a:p>
            <a:r>
              <a:rPr lang="en-US" dirty="0" smtClean="0"/>
              <a:t>Given all of the words…label</a:t>
            </a:r>
            <a:r>
              <a:rPr lang="en-US" baseline="0" dirty="0" smtClean="0"/>
              <a:t> boxes</a:t>
            </a:r>
          </a:p>
          <a:p>
            <a:r>
              <a:rPr lang="en-US" baseline="0" dirty="0" smtClean="0"/>
              <a:t>Where is mitosis occurring? Meiosis? Fertilization?</a:t>
            </a:r>
            <a:endParaRPr lang="en-US" dirty="0"/>
          </a:p>
        </p:txBody>
      </p:sp>
    </p:spTree>
    <p:extLst>
      <p:ext uri="{BB962C8B-B14F-4D97-AF65-F5344CB8AC3E}">
        <p14:creationId xmlns:p14="http://schemas.microsoft.com/office/powerpoint/2010/main" val="68284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Cow eats hay; cow produces milk</a:t>
            </a:r>
          </a:p>
        </p:txBody>
      </p:sp>
      <p:sp>
        <p:nvSpPr>
          <p:cNvPr id="404" name="Shape 4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9240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a:t>Explain what the +s and -s are; e.g., seabirds might increase the production of yarrow b/c of poop</a:t>
            </a:r>
          </a:p>
          <a:p>
            <a:pPr lvl="0" rtl="0">
              <a:spcBef>
                <a:spcPts val="0"/>
              </a:spcBef>
              <a:buNone/>
            </a:pPr>
            <a:r>
              <a:rPr lang="en-US"/>
              <a:t>Could change each of the positives or negatives to a word</a:t>
            </a:r>
          </a:p>
          <a:p>
            <a:pPr lvl="0" rtl="0">
              <a:spcBef>
                <a:spcPts val="0"/>
              </a:spcBef>
              <a:buNone/>
            </a:pPr>
            <a:r>
              <a:rPr lang="en-US"/>
              <a:t>Foxes prey on seabirds</a:t>
            </a:r>
          </a:p>
          <a:p>
            <a:pPr lvl="0">
              <a:spcBef>
                <a:spcPts val="0"/>
              </a:spcBef>
              <a:buNone/>
            </a:pPr>
            <a:r>
              <a:rPr lang="en-US"/>
              <a:t>Seabirds provide food for foxes</a:t>
            </a:r>
          </a:p>
        </p:txBody>
      </p:sp>
      <p:sp>
        <p:nvSpPr>
          <p:cNvPr id="412" name="Shape 4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4419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20" name="Shape 4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8090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a:t>
            </a:r>
            <a:r>
              <a:rPr lang="en-US" baseline="0" dirty="0" smtClean="0"/>
              <a:t> will be working in collaborative groups in this course.  For today, form groups of 3-4 with people around you.  Give your group a name – anything you want!  You’ll have the opportunity to change groups next before next Tuesday, when we finalize the groups for the semester (of course, you can also keep your groups from today!).  Each day, sit with your group members.</a:t>
            </a:r>
          </a:p>
          <a:p>
            <a:r>
              <a:rPr lang="en-US" dirty="0" smtClean="0"/>
              <a:t>Folders</a:t>
            </a:r>
            <a:r>
              <a:rPr lang="en-US" baseline="0" dirty="0" smtClean="0"/>
              <a:t> – a tool.  Each day, pick up your folder as you walk in and return it at the end of class.  You’ll use your folder to hand in the in-class work each class and we’ll return class work, quizzes, exams, etc. to your folder. It also helps us learn your names – hang it over the edge of your desk – and a little bit about you.  So, now – take a few minutes to fill in the info.  All parts are done individually, except your group name on the tab.  </a:t>
            </a:r>
            <a:endParaRPr lang="en-US" dirty="0"/>
          </a:p>
        </p:txBody>
      </p:sp>
      <p:sp>
        <p:nvSpPr>
          <p:cNvPr id="4" name="Slide Number Placeholder 3"/>
          <p:cNvSpPr>
            <a:spLocks noGrp="1"/>
          </p:cNvSpPr>
          <p:nvPr>
            <p:ph type="sldNum" sz="quarter" idx="10"/>
          </p:nvPr>
        </p:nvSpPr>
        <p:spPr/>
        <p:txBody>
          <a:bodyPr/>
          <a:lstStyle/>
          <a:p>
            <a:fld id="{0F1AF689-877A-404A-B20E-01381F5BCEF6}" type="slidenum">
              <a:rPr lang="en-US" smtClean="0"/>
              <a:pPr/>
              <a:t>5</a:t>
            </a:fld>
            <a:endParaRPr lang="en-US"/>
          </a:p>
        </p:txBody>
      </p:sp>
    </p:spTree>
    <p:extLst>
      <p:ext uri="{BB962C8B-B14F-4D97-AF65-F5344CB8AC3E}">
        <p14:creationId xmlns:p14="http://schemas.microsoft.com/office/powerpoint/2010/main" val="11730941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7213">
              <a:defRPr/>
            </a:pPr>
            <a:r>
              <a:rPr lang="en-US" dirty="0" smtClean="0"/>
              <a:t>According</a:t>
            </a:r>
            <a:r>
              <a:rPr lang="en-US" baseline="0" dirty="0" smtClean="0"/>
              <a:t> to </a:t>
            </a:r>
            <a:r>
              <a:rPr lang="en-US" baseline="0" dirty="0" err="1" smtClean="0"/>
              <a:t>Goel</a:t>
            </a:r>
            <a:r>
              <a:rPr lang="en-US" baseline="0" dirty="0" smtClean="0"/>
              <a:t> and others since, all models have 3 main components: S – R – F</a:t>
            </a:r>
          </a:p>
          <a:p>
            <a:pPr defTabSz="897213">
              <a:defRPr/>
            </a:pPr>
            <a:r>
              <a:rPr lang="en-US" baseline="0" dirty="0" smtClean="0"/>
              <a:t>With a framework in place, we set out to answer questions about models in the introductory biology course.</a:t>
            </a:r>
            <a:endParaRPr lang="en-US" dirty="0" smtClean="0"/>
          </a:p>
        </p:txBody>
      </p:sp>
      <p:sp>
        <p:nvSpPr>
          <p:cNvPr id="4" name="Slide Number Placeholder 3"/>
          <p:cNvSpPr>
            <a:spLocks noGrp="1"/>
          </p:cNvSpPr>
          <p:nvPr>
            <p:ph type="sldNum" sz="quarter" idx="10"/>
          </p:nvPr>
        </p:nvSpPr>
        <p:spPr/>
        <p:txBody>
          <a:bodyPr/>
          <a:lstStyle/>
          <a:p>
            <a:fld id="{A2E44EEB-F4F7-4623-A454-4334A5A20F01}" type="slidenum">
              <a:rPr lang="en-US" smtClean="0"/>
              <a:pPr/>
              <a:t>94</a:t>
            </a:fld>
            <a:endParaRPr lang="en-US"/>
          </a:p>
        </p:txBody>
      </p:sp>
    </p:spTree>
    <p:extLst>
      <p:ext uri="{BB962C8B-B14F-4D97-AF65-F5344CB8AC3E}">
        <p14:creationId xmlns:p14="http://schemas.microsoft.com/office/powerpoint/2010/main" val="50177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Futura" charset="0"/>
                <a:ea typeface="ＭＳ Ｐゴシック" charset="0"/>
                <a:cs typeface="ＭＳ Ｐゴシック" charset="0"/>
              </a:defRPr>
            </a:lvl1pPr>
            <a:lvl2pPr marL="742950" indent="-285750" eaLnBrk="0" hangingPunct="0">
              <a:defRPr sz="2400" b="1">
                <a:solidFill>
                  <a:schemeClr val="tx1"/>
                </a:solidFill>
                <a:latin typeface="Futura" charset="0"/>
                <a:ea typeface="ＭＳ Ｐゴシック" charset="0"/>
              </a:defRPr>
            </a:lvl2pPr>
            <a:lvl3pPr marL="1143000" indent="-228600" eaLnBrk="0" hangingPunct="0">
              <a:defRPr sz="2400" b="1">
                <a:solidFill>
                  <a:schemeClr val="tx1"/>
                </a:solidFill>
                <a:latin typeface="Futura" charset="0"/>
                <a:ea typeface="ＭＳ Ｐゴシック" charset="0"/>
              </a:defRPr>
            </a:lvl3pPr>
            <a:lvl4pPr marL="1600200" indent="-228600" eaLnBrk="0" hangingPunct="0">
              <a:defRPr sz="2400" b="1">
                <a:solidFill>
                  <a:schemeClr val="tx1"/>
                </a:solidFill>
                <a:latin typeface="Futura" charset="0"/>
                <a:ea typeface="ＭＳ Ｐゴシック" charset="0"/>
              </a:defRPr>
            </a:lvl4pPr>
            <a:lvl5pPr marL="2057400" indent="-228600" eaLnBrk="0" hangingPunct="0">
              <a:defRPr sz="2400" b="1">
                <a:solidFill>
                  <a:schemeClr val="tx1"/>
                </a:solidFill>
                <a:latin typeface="Futura" charset="0"/>
                <a:ea typeface="ＭＳ Ｐゴシック" charset="0"/>
              </a:defRPr>
            </a:lvl5pPr>
            <a:lvl6pPr marL="2514600" indent="-228600" eaLnBrk="0" fontAlgn="base" hangingPunct="0">
              <a:spcBef>
                <a:spcPct val="0"/>
              </a:spcBef>
              <a:spcAft>
                <a:spcPct val="0"/>
              </a:spcAft>
              <a:defRPr sz="2400" b="1">
                <a:solidFill>
                  <a:schemeClr val="tx1"/>
                </a:solidFill>
                <a:latin typeface="Futura" charset="0"/>
                <a:ea typeface="ＭＳ Ｐゴシック" charset="0"/>
              </a:defRPr>
            </a:lvl6pPr>
            <a:lvl7pPr marL="2971800" indent="-228600" eaLnBrk="0" fontAlgn="base" hangingPunct="0">
              <a:spcBef>
                <a:spcPct val="0"/>
              </a:spcBef>
              <a:spcAft>
                <a:spcPct val="0"/>
              </a:spcAft>
              <a:defRPr sz="2400" b="1">
                <a:solidFill>
                  <a:schemeClr val="tx1"/>
                </a:solidFill>
                <a:latin typeface="Futura" charset="0"/>
                <a:ea typeface="ＭＳ Ｐゴシック" charset="0"/>
              </a:defRPr>
            </a:lvl7pPr>
            <a:lvl8pPr marL="3429000" indent="-228600" eaLnBrk="0" fontAlgn="base" hangingPunct="0">
              <a:spcBef>
                <a:spcPct val="0"/>
              </a:spcBef>
              <a:spcAft>
                <a:spcPct val="0"/>
              </a:spcAft>
              <a:defRPr sz="2400" b="1">
                <a:solidFill>
                  <a:schemeClr val="tx1"/>
                </a:solidFill>
                <a:latin typeface="Futura" charset="0"/>
                <a:ea typeface="ＭＳ Ｐゴシック" charset="0"/>
              </a:defRPr>
            </a:lvl8pPr>
            <a:lvl9pPr marL="3886200" indent="-228600" eaLnBrk="0" fontAlgn="base" hangingPunct="0">
              <a:spcBef>
                <a:spcPct val="0"/>
              </a:spcBef>
              <a:spcAft>
                <a:spcPct val="0"/>
              </a:spcAft>
              <a:defRPr sz="2400" b="1">
                <a:solidFill>
                  <a:schemeClr val="tx1"/>
                </a:solidFill>
                <a:latin typeface="Futura" charset="0"/>
                <a:ea typeface="ＭＳ Ｐゴシック" charset="0"/>
              </a:defRPr>
            </a:lvl9pPr>
          </a:lstStyle>
          <a:p>
            <a:fld id="{F3B92C12-B4AC-C04A-85E3-160A656A1AA4}" type="slidenum">
              <a:rPr lang="en-US" sz="1200" b="0">
                <a:latin typeface="Times" charset="0"/>
              </a:rPr>
              <a:pPr/>
              <a:t>9</a:t>
            </a:fld>
            <a:endParaRPr lang="en-US" sz="1200" b="0">
              <a:latin typeface="Times" charset="0"/>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3860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CD4D65-AB2C-9C48-A49F-9FC425BE7C5F}" type="slidenum">
              <a:rPr lang="en-US" sz="1200">
                <a:solidFill>
                  <a:prstClr val="black"/>
                </a:solidFill>
                <a:latin typeface="Calibri" charset="0"/>
              </a:rPr>
              <a:pPr eaLnBrk="1" hangingPunct="1"/>
              <a:t>12</a:t>
            </a:fld>
            <a:endParaRPr lang="en-US" sz="1200">
              <a:solidFill>
                <a:prstClr val="black"/>
              </a:solidFill>
              <a:latin typeface="Calibri" charset="0"/>
            </a:endParaRPr>
          </a:p>
        </p:txBody>
      </p:sp>
      <p:sp>
        <p:nvSpPr>
          <p:cNvPr id="1945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884278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61DF53-68F8-F547-AA9B-FBF55E5201C8}" type="slidenum">
              <a:rPr lang="en-US" smtClean="0"/>
              <a:t>13</a:t>
            </a:fld>
            <a:endParaRPr lang="en-US"/>
          </a:p>
        </p:txBody>
      </p:sp>
    </p:spTree>
    <p:extLst>
      <p:ext uri="{BB962C8B-B14F-4D97-AF65-F5344CB8AC3E}">
        <p14:creationId xmlns:p14="http://schemas.microsoft.com/office/powerpoint/2010/main" val="938876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583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Diversity -- ideas, background, knowledge, personalities, culture -- makes each student unique (Handelsman et al 2007)…Therefore, every teaching situation is unique -- every student is unique…Sooo when we ask research questions about students in a classroom….we are dealing with a very complex system.</a:t>
            </a:r>
          </a:p>
        </p:txBody>
      </p:sp>
    </p:spTree>
    <p:extLst>
      <p:ext uri="{BB962C8B-B14F-4D97-AF65-F5344CB8AC3E}">
        <p14:creationId xmlns:p14="http://schemas.microsoft.com/office/powerpoint/2010/main" val="2108871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ln/>
        </p:spPr>
      </p:sp>
      <p:sp>
        <p:nvSpPr>
          <p:cNvPr id="59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Tx/>
              <a:buAutoNum type="arabicPeriod"/>
            </a:pPr>
            <a:r>
              <a:rPr lang="en-US">
                <a:latin typeface="Calibri" charset="0"/>
                <a:ea typeface="ＭＳ Ｐゴシック" charset="0"/>
                <a:cs typeface="ＭＳ Ｐゴシック" charset="0"/>
              </a:rPr>
              <a:t>V and C concepts - evolution, pathways and transformations of energy and matter, information flow, exchange and storage, structure and function, and systems </a:t>
            </a:r>
          </a:p>
          <a:p>
            <a:pPr marL="342900" indent="-342900">
              <a:buFontTx/>
              <a:buAutoNum type="arabicPeriod"/>
            </a:pPr>
            <a:r>
              <a:rPr lang="en-US">
                <a:latin typeface="Calibri" charset="0"/>
                <a:ea typeface="ＭＳ Ｐゴシック" charset="0"/>
                <a:cs typeface="ＭＳ Ｐゴシック" charset="0"/>
              </a:rPr>
              <a:t>We say we want students to develop systems thinking…building connections – can demonstrate in carbon cycle.</a:t>
            </a:r>
          </a:p>
          <a:p>
            <a:pPr marL="342900" indent="-342900">
              <a:buFontTx/>
              <a:buAutoNum type="arabicPeriod"/>
            </a:pPr>
            <a:endParaRPr lang="en-US">
              <a:latin typeface="Calibri" charset="0"/>
              <a:ea typeface="ＭＳ Ｐゴシック" charset="0"/>
              <a:cs typeface="ＭＳ Ｐゴシック" charset="0"/>
            </a:endParaRPr>
          </a:p>
          <a:p>
            <a:pPr marL="342900" indent="-342900">
              <a:buFontTx/>
              <a:buAutoNum type="arabicPeriod"/>
            </a:pPr>
            <a:r>
              <a:rPr lang="en-US">
                <a:latin typeface="Calibri" charset="0"/>
                <a:ea typeface="ＭＳ Ｐゴシック" charset="0"/>
                <a:cs typeface="ＭＳ Ｐゴシック" charset="0"/>
              </a:rPr>
              <a:t>Search for interrelationships within a problem – attitude of mind facing complexity.  </a:t>
            </a:r>
          </a:p>
          <a:p>
            <a:pPr marL="342900" indent="-342900">
              <a:buFontTx/>
              <a:buAutoNum type="arabicPeriod"/>
            </a:pPr>
            <a:endParaRPr lang="en-US">
              <a:latin typeface="Calibri" charset="0"/>
              <a:ea typeface="ＭＳ Ｐゴシック" charset="0"/>
              <a:cs typeface="ＭＳ Ｐゴシック" charset="0"/>
            </a:endParaRPr>
          </a:p>
          <a:p>
            <a:pPr marL="342900" indent="-342900">
              <a:buFontTx/>
              <a:buAutoNum type="arabicPeriod"/>
            </a:pPr>
            <a:r>
              <a:rPr lang="en-US">
                <a:latin typeface="Calibri" charset="0"/>
                <a:ea typeface="ＭＳ Ｐゴシック" charset="0"/>
                <a:cs typeface="ＭＳ Ｐゴシック" charset="0"/>
              </a:rPr>
              <a:t>Students focus on the components of a system.</a:t>
            </a:r>
          </a:p>
          <a:p>
            <a:pPr marL="342900" indent="-342900">
              <a:buFontTx/>
              <a:buAutoNum type="arabicPeriod"/>
            </a:pPr>
            <a:r>
              <a:rPr lang="en-US">
                <a:latin typeface="Calibri" charset="0"/>
                <a:ea typeface="ＭＳ Ｐゴシック" charset="0"/>
                <a:cs typeface="ＭＳ Ｐゴシック" charset="0"/>
              </a:rPr>
              <a:t>Have trouble identifying and building relationships</a:t>
            </a:r>
          </a:p>
          <a:p>
            <a:pPr marL="342900" indent="-342900">
              <a:buFontTx/>
              <a:buAutoNum type="arabicPeriod"/>
            </a:pPr>
            <a:r>
              <a:rPr lang="en-US">
                <a:latin typeface="Calibri" charset="0"/>
                <a:ea typeface="ＭＳ Ｐゴシック" charset="0"/>
                <a:cs typeface="ＭＳ Ｐゴシック" charset="0"/>
              </a:rPr>
              <a:t>Have trouble building complexity – e.g., moving across scales, incorporating feedback loops</a:t>
            </a:r>
          </a:p>
          <a:p>
            <a:pPr marL="342900" indent="-342900">
              <a:buFontTx/>
              <a:buAutoNum type="arabicPeriod"/>
            </a:pPr>
            <a:r>
              <a:rPr lang="en-US">
                <a:latin typeface="Calibri" charset="0"/>
                <a:ea typeface="ＭＳ Ｐゴシック" charset="0"/>
                <a:cs typeface="ＭＳ Ｐゴシック" charset="0"/>
              </a:rPr>
              <a:t>Have limited understanding of the function of a system.</a:t>
            </a:r>
          </a:p>
        </p:txBody>
      </p:sp>
      <p:sp>
        <p:nvSpPr>
          <p:cNvPr id="59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Futura" charset="0"/>
                <a:ea typeface="ＭＳ Ｐゴシック" charset="0"/>
                <a:cs typeface="ＭＳ Ｐゴシック" charset="0"/>
              </a:defRPr>
            </a:lvl1pPr>
            <a:lvl2pPr marL="742950" indent="-285750" eaLnBrk="0" hangingPunct="0">
              <a:defRPr sz="2400" b="1">
                <a:solidFill>
                  <a:schemeClr val="tx1"/>
                </a:solidFill>
                <a:latin typeface="Futura" charset="0"/>
                <a:ea typeface="ＭＳ Ｐゴシック" charset="0"/>
              </a:defRPr>
            </a:lvl2pPr>
            <a:lvl3pPr marL="1143000" indent="-228600" eaLnBrk="0" hangingPunct="0">
              <a:defRPr sz="2400" b="1">
                <a:solidFill>
                  <a:schemeClr val="tx1"/>
                </a:solidFill>
                <a:latin typeface="Futura" charset="0"/>
                <a:ea typeface="ＭＳ Ｐゴシック" charset="0"/>
              </a:defRPr>
            </a:lvl3pPr>
            <a:lvl4pPr marL="1600200" indent="-228600" eaLnBrk="0" hangingPunct="0">
              <a:defRPr sz="2400" b="1">
                <a:solidFill>
                  <a:schemeClr val="tx1"/>
                </a:solidFill>
                <a:latin typeface="Futura" charset="0"/>
                <a:ea typeface="ＭＳ Ｐゴシック" charset="0"/>
              </a:defRPr>
            </a:lvl4pPr>
            <a:lvl5pPr marL="2057400" indent="-228600" eaLnBrk="0" hangingPunct="0">
              <a:defRPr sz="2400" b="1">
                <a:solidFill>
                  <a:schemeClr val="tx1"/>
                </a:solidFill>
                <a:latin typeface="Futura" charset="0"/>
                <a:ea typeface="ＭＳ Ｐゴシック" charset="0"/>
              </a:defRPr>
            </a:lvl5pPr>
            <a:lvl6pPr marL="2514600" indent="-228600" eaLnBrk="0" fontAlgn="base" hangingPunct="0">
              <a:spcBef>
                <a:spcPct val="0"/>
              </a:spcBef>
              <a:spcAft>
                <a:spcPct val="0"/>
              </a:spcAft>
              <a:defRPr sz="2400" b="1">
                <a:solidFill>
                  <a:schemeClr val="tx1"/>
                </a:solidFill>
                <a:latin typeface="Futura" charset="0"/>
                <a:ea typeface="ＭＳ Ｐゴシック" charset="0"/>
              </a:defRPr>
            </a:lvl6pPr>
            <a:lvl7pPr marL="2971800" indent="-228600" eaLnBrk="0" fontAlgn="base" hangingPunct="0">
              <a:spcBef>
                <a:spcPct val="0"/>
              </a:spcBef>
              <a:spcAft>
                <a:spcPct val="0"/>
              </a:spcAft>
              <a:defRPr sz="2400" b="1">
                <a:solidFill>
                  <a:schemeClr val="tx1"/>
                </a:solidFill>
                <a:latin typeface="Futura" charset="0"/>
                <a:ea typeface="ＭＳ Ｐゴシック" charset="0"/>
              </a:defRPr>
            </a:lvl7pPr>
            <a:lvl8pPr marL="3429000" indent="-228600" eaLnBrk="0" fontAlgn="base" hangingPunct="0">
              <a:spcBef>
                <a:spcPct val="0"/>
              </a:spcBef>
              <a:spcAft>
                <a:spcPct val="0"/>
              </a:spcAft>
              <a:defRPr sz="2400" b="1">
                <a:solidFill>
                  <a:schemeClr val="tx1"/>
                </a:solidFill>
                <a:latin typeface="Futura" charset="0"/>
                <a:ea typeface="ＭＳ Ｐゴシック" charset="0"/>
              </a:defRPr>
            </a:lvl8pPr>
            <a:lvl9pPr marL="3886200" indent="-228600" eaLnBrk="0" fontAlgn="base" hangingPunct="0">
              <a:spcBef>
                <a:spcPct val="0"/>
              </a:spcBef>
              <a:spcAft>
                <a:spcPct val="0"/>
              </a:spcAft>
              <a:defRPr sz="2400" b="1">
                <a:solidFill>
                  <a:schemeClr val="tx1"/>
                </a:solidFill>
                <a:latin typeface="Futura" charset="0"/>
                <a:ea typeface="ＭＳ Ｐゴシック" charset="0"/>
              </a:defRPr>
            </a:lvl9pPr>
          </a:lstStyle>
          <a:p>
            <a:fld id="{CAEC2885-B4D9-DF42-9C9F-3F517F90F0AC}" type="slidenum">
              <a:rPr lang="en-US" sz="1200" b="0">
                <a:latin typeface="Times" charset="0"/>
              </a:rPr>
              <a:pPr/>
              <a:t>23</a:t>
            </a:fld>
            <a:endParaRPr lang="en-US" sz="1200" b="0">
              <a:latin typeface="Times" charset="0"/>
            </a:endParaRPr>
          </a:p>
        </p:txBody>
      </p:sp>
    </p:spTree>
    <p:extLst>
      <p:ext uri="{BB962C8B-B14F-4D97-AF65-F5344CB8AC3E}">
        <p14:creationId xmlns:p14="http://schemas.microsoft.com/office/powerpoint/2010/main" val="1543377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04C46E-15E3-E448-9E82-8335F4CF4BAB}" type="datetimeFigureOut">
              <a:rPr lang="en-US" smtClean="0"/>
              <a:t>10/7/17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CFF99-6754-4141-B99D-562E8A6FC6E8}" type="slidenum">
              <a:rPr lang="en-US" smtClean="0"/>
              <a:t>‹#›</a:t>
            </a:fld>
            <a:endParaRPr lang="en-US"/>
          </a:p>
        </p:txBody>
      </p:sp>
    </p:spTree>
    <p:extLst>
      <p:ext uri="{BB962C8B-B14F-4D97-AF65-F5344CB8AC3E}">
        <p14:creationId xmlns:p14="http://schemas.microsoft.com/office/powerpoint/2010/main" val="3506783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04C46E-15E3-E448-9E82-8335F4CF4BAB}" type="datetimeFigureOut">
              <a:rPr lang="en-US" smtClean="0"/>
              <a:t>10/7/17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CFF99-6754-4141-B99D-562E8A6FC6E8}" type="slidenum">
              <a:rPr lang="en-US" smtClean="0"/>
              <a:t>‹#›</a:t>
            </a:fld>
            <a:endParaRPr lang="en-US"/>
          </a:p>
        </p:txBody>
      </p:sp>
    </p:spTree>
    <p:extLst>
      <p:ext uri="{BB962C8B-B14F-4D97-AF65-F5344CB8AC3E}">
        <p14:creationId xmlns:p14="http://schemas.microsoft.com/office/powerpoint/2010/main" val="2137018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04C46E-15E3-E448-9E82-8335F4CF4BAB}" type="datetimeFigureOut">
              <a:rPr lang="en-US" smtClean="0"/>
              <a:t>10/7/17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CFF99-6754-4141-B99D-562E8A6FC6E8}" type="slidenum">
              <a:rPr lang="en-US" smtClean="0"/>
              <a:t>‹#›</a:t>
            </a:fld>
            <a:endParaRPr lang="en-US"/>
          </a:p>
        </p:txBody>
      </p:sp>
    </p:spTree>
    <p:extLst>
      <p:ext uri="{BB962C8B-B14F-4D97-AF65-F5344CB8AC3E}">
        <p14:creationId xmlns:p14="http://schemas.microsoft.com/office/powerpoint/2010/main" val="228961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Landscape">
    <p:spTree>
      <p:nvGrpSpPr>
        <p:cNvPr id="1" name=""/>
        <p:cNvGrpSpPr/>
        <p:nvPr/>
      </p:nvGrpSpPr>
      <p:grpSpPr>
        <a:xfrm>
          <a:off x="0" y="0"/>
          <a:ext cx="0" cy="0"/>
          <a:chOff x="0" y="0"/>
          <a:chExt cx="0" cy="0"/>
        </a:xfrm>
      </p:grpSpPr>
      <p:sp>
        <p:nvSpPr>
          <p:cNvPr id="7" name="Rectangle 6"/>
          <p:cNvSpPr/>
          <p:nvPr userDrawn="1"/>
        </p:nvSpPr>
        <p:spPr>
          <a:xfrm>
            <a:off x="477079" y="228600"/>
            <a:ext cx="8189844"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6" name="Rectangle 9"/>
          <p:cNvSpPr>
            <a:spLocks noGrp="1" noChangeAspect="1"/>
          </p:cNvSpPr>
          <p:nvPr>
            <p:ph type="pic" sz="quarter" idx="13"/>
          </p:nvPr>
        </p:nvSpPr>
        <p:spPr>
          <a:xfrm>
            <a:off x="551994" y="299695"/>
            <a:ext cx="8040013" cy="6030010"/>
          </a:xfrm>
          <a:prstGeom prst="rect">
            <a:avLst/>
          </a:prstGeom>
          <a:solidFill>
            <a:schemeClr val="bg1"/>
          </a:solidFill>
          <a:ln w="57150">
            <a:noFill/>
          </a:ln>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marL="0" marR="0" indent="1588" algn="ctr" rtl="0" latinLnBrk="0">
              <a:spcBef>
                <a:spcPct val="20000"/>
              </a:spcBef>
              <a:buFontTx/>
              <a:buNone/>
            </a:pPr>
            <a:r>
              <a:rPr lang="en-US" sz="2400" i="0" smtClean="0">
                <a:solidFill>
                  <a:schemeClr val="tx1"/>
                </a:solidFill>
                <a:latin typeface="+mn-lt"/>
                <a:ea typeface="+mn-ea"/>
                <a:cs typeface="+mn-cs"/>
              </a:rPr>
              <a:t>Drag picture to placeholder or click icon to add</a:t>
            </a:r>
            <a:endParaRPr lang="en-US" i="0" dirty="0"/>
          </a:p>
        </p:txBody>
      </p:sp>
      <p:sp>
        <p:nvSpPr>
          <p:cNvPr id="8" name="Date Placeholder 3"/>
          <p:cNvSpPr>
            <a:spLocks noGrp="1"/>
          </p:cNvSpPr>
          <p:nvPr>
            <p:ph type="dt" sz="half" idx="10"/>
          </p:nvPr>
        </p:nvSpPr>
        <p:spPr>
          <a:xfrm>
            <a:off x="457200" y="6553200"/>
            <a:ext cx="2133600" cy="304800"/>
          </a:xfrm>
          <a:prstGeom prst="rect">
            <a:avLst/>
          </a:prstGeom>
        </p:spPr>
        <p:txBody>
          <a:bodyPr/>
          <a:lstStyle/>
          <a:p>
            <a:fld id="{EFEED2B4-868F-4681-9E70-FF7ECCDC67D4}" type="datetimeFigureOut">
              <a:rPr lang="en-US" smtClean="0">
                <a:solidFill>
                  <a:srgbClr val="2F2B20">
                    <a:tint val="75000"/>
                  </a:srgbClr>
                </a:solidFill>
                <a:latin typeface="Calibri"/>
              </a:rPr>
              <a:pPr/>
              <a:t>10/7/17</a:t>
            </a:fld>
            <a:endParaRPr lang="en-US">
              <a:solidFill>
                <a:srgbClr val="2F2B20">
                  <a:tint val="75000"/>
                </a:srgbClr>
              </a:solidFill>
              <a:latin typeface="Calibri"/>
            </a:endParaRPr>
          </a:p>
        </p:txBody>
      </p:sp>
      <p:sp>
        <p:nvSpPr>
          <p:cNvPr id="9" name="Footer Placeholder 4"/>
          <p:cNvSpPr>
            <a:spLocks noGrp="1"/>
          </p:cNvSpPr>
          <p:nvPr>
            <p:ph type="ftr" sz="quarter" idx="11"/>
          </p:nvPr>
        </p:nvSpPr>
        <p:spPr>
          <a:xfrm>
            <a:off x="3124200" y="6553200"/>
            <a:ext cx="2895600" cy="304800"/>
          </a:xfrm>
          <a:prstGeom prst="rect">
            <a:avLst/>
          </a:prstGeom>
        </p:spPr>
        <p:txBody>
          <a:bodyPr/>
          <a:lstStyle/>
          <a:p>
            <a:endParaRPr lang="en-US">
              <a:solidFill>
                <a:srgbClr val="2F2B20">
                  <a:tint val="75000"/>
                </a:srgbClr>
              </a:solidFill>
              <a:latin typeface="Calibri"/>
            </a:endParaRPr>
          </a:p>
        </p:txBody>
      </p:sp>
      <p:sp>
        <p:nvSpPr>
          <p:cNvPr id="10" name="Slide Number Placeholder 5"/>
          <p:cNvSpPr>
            <a:spLocks noGrp="1"/>
          </p:cNvSpPr>
          <p:nvPr>
            <p:ph type="sldNum" sz="quarter" idx="12"/>
          </p:nvPr>
        </p:nvSpPr>
        <p:spPr>
          <a:xfrm>
            <a:off x="6553200" y="6553200"/>
            <a:ext cx="2133600" cy="304800"/>
          </a:xfrm>
          <a:prstGeom prst="rect">
            <a:avLst/>
          </a:prstGeom>
        </p:spPr>
        <p:txBody>
          <a:bodyPr/>
          <a:lstStyle/>
          <a:p>
            <a:fld id="{80F88FF4-1BD9-4AA8-B980-C7776087ABAF}" type="slidenum">
              <a:rPr lang="en-US" smtClean="0">
                <a:solidFill>
                  <a:srgbClr val="2F2B20">
                    <a:tint val="75000"/>
                  </a:srgbClr>
                </a:solidFill>
                <a:latin typeface="Calibri"/>
              </a:rPr>
              <a:pPr/>
              <a:t>‹#›</a:t>
            </a:fld>
            <a:endParaRPr lang="en-US">
              <a:solidFill>
                <a:srgbClr val="2F2B20">
                  <a:tint val="75000"/>
                </a:srgbClr>
              </a:solidFill>
              <a:latin typeface="Calibri"/>
            </a:endParaRPr>
          </a:p>
        </p:txBody>
      </p:sp>
    </p:spTree>
    <p:extLst>
      <p:ext uri="{BB962C8B-B14F-4D97-AF65-F5344CB8AC3E}">
        <p14:creationId xmlns:p14="http://schemas.microsoft.com/office/powerpoint/2010/main" val="4064220596"/>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6FE2B5BF-F5AB-914E-B3A6-CA5A36352BCF}" type="slidenum">
              <a:rPr lang="en-US"/>
              <a:pPr>
                <a:defRPr/>
              </a:pPr>
              <a:t>‹#›</a:t>
            </a:fld>
            <a:endParaRPr lang="en-US"/>
          </a:p>
        </p:txBody>
      </p:sp>
    </p:spTree>
    <p:extLst>
      <p:ext uri="{BB962C8B-B14F-4D97-AF65-F5344CB8AC3E}">
        <p14:creationId xmlns:p14="http://schemas.microsoft.com/office/powerpoint/2010/main" val="4919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6DBDA3A7-6D5A-F342-8094-1DD40EA63909}" type="slidenum">
              <a:rPr lang="en-US"/>
              <a:pPr>
                <a:defRPr/>
              </a:pPr>
              <a:t>‹#›</a:t>
            </a:fld>
            <a:endParaRPr lang="en-US"/>
          </a:p>
        </p:txBody>
      </p:sp>
    </p:spTree>
    <p:extLst>
      <p:ext uri="{BB962C8B-B14F-4D97-AF65-F5344CB8AC3E}">
        <p14:creationId xmlns:p14="http://schemas.microsoft.com/office/powerpoint/2010/main" val="4107336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04C46E-15E3-E448-9E82-8335F4CF4BAB}" type="datetimeFigureOut">
              <a:rPr lang="en-US" smtClean="0"/>
              <a:t>10/7/17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CFF99-6754-4141-B99D-562E8A6FC6E8}" type="slidenum">
              <a:rPr lang="en-US" smtClean="0"/>
              <a:t>‹#›</a:t>
            </a:fld>
            <a:endParaRPr lang="en-US"/>
          </a:p>
        </p:txBody>
      </p:sp>
    </p:spTree>
    <p:extLst>
      <p:ext uri="{BB962C8B-B14F-4D97-AF65-F5344CB8AC3E}">
        <p14:creationId xmlns:p14="http://schemas.microsoft.com/office/powerpoint/2010/main" val="195917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04C46E-15E3-E448-9E82-8335F4CF4BAB}" type="datetimeFigureOut">
              <a:rPr lang="en-US" smtClean="0"/>
              <a:t>10/7/17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CFF99-6754-4141-B99D-562E8A6FC6E8}" type="slidenum">
              <a:rPr lang="en-US" smtClean="0"/>
              <a:t>‹#›</a:t>
            </a:fld>
            <a:endParaRPr lang="en-US"/>
          </a:p>
        </p:txBody>
      </p:sp>
    </p:spTree>
    <p:extLst>
      <p:ext uri="{BB962C8B-B14F-4D97-AF65-F5344CB8AC3E}">
        <p14:creationId xmlns:p14="http://schemas.microsoft.com/office/powerpoint/2010/main" val="843039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04C46E-15E3-E448-9E82-8335F4CF4BAB}" type="datetimeFigureOut">
              <a:rPr lang="en-US" smtClean="0"/>
              <a:t>10/7/17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CFF99-6754-4141-B99D-562E8A6FC6E8}" type="slidenum">
              <a:rPr lang="en-US" smtClean="0"/>
              <a:t>‹#›</a:t>
            </a:fld>
            <a:endParaRPr lang="en-US"/>
          </a:p>
        </p:txBody>
      </p:sp>
    </p:spTree>
    <p:extLst>
      <p:ext uri="{BB962C8B-B14F-4D97-AF65-F5344CB8AC3E}">
        <p14:creationId xmlns:p14="http://schemas.microsoft.com/office/powerpoint/2010/main" val="207177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04C46E-15E3-E448-9E82-8335F4CF4BAB}" type="datetimeFigureOut">
              <a:rPr lang="en-US" smtClean="0"/>
              <a:t>10/7/17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5CFF99-6754-4141-B99D-562E8A6FC6E8}" type="slidenum">
              <a:rPr lang="en-US" smtClean="0"/>
              <a:t>‹#›</a:t>
            </a:fld>
            <a:endParaRPr lang="en-US"/>
          </a:p>
        </p:txBody>
      </p:sp>
    </p:spTree>
    <p:extLst>
      <p:ext uri="{BB962C8B-B14F-4D97-AF65-F5344CB8AC3E}">
        <p14:creationId xmlns:p14="http://schemas.microsoft.com/office/powerpoint/2010/main" val="63762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04C46E-15E3-E448-9E82-8335F4CF4BAB}" type="datetimeFigureOut">
              <a:rPr lang="en-US" smtClean="0"/>
              <a:t>10/7/17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5CFF99-6754-4141-B99D-562E8A6FC6E8}" type="slidenum">
              <a:rPr lang="en-US" smtClean="0"/>
              <a:t>‹#›</a:t>
            </a:fld>
            <a:endParaRPr lang="en-US"/>
          </a:p>
        </p:txBody>
      </p:sp>
    </p:spTree>
    <p:extLst>
      <p:ext uri="{BB962C8B-B14F-4D97-AF65-F5344CB8AC3E}">
        <p14:creationId xmlns:p14="http://schemas.microsoft.com/office/powerpoint/2010/main" val="929891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4C46E-15E3-E448-9E82-8335F4CF4BAB}" type="datetimeFigureOut">
              <a:rPr lang="en-US" smtClean="0"/>
              <a:t>10/7/17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5CFF99-6754-4141-B99D-562E8A6FC6E8}" type="slidenum">
              <a:rPr lang="en-US" smtClean="0"/>
              <a:t>‹#›</a:t>
            </a:fld>
            <a:endParaRPr lang="en-US"/>
          </a:p>
        </p:txBody>
      </p:sp>
    </p:spTree>
    <p:extLst>
      <p:ext uri="{BB962C8B-B14F-4D97-AF65-F5344CB8AC3E}">
        <p14:creationId xmlns:p14="http://schemas.microsoft.com/office/powerpoint/2010/main" val="2069218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04C46E-15E3-E448-9E82-8335F4CF4BAB}" type="datetimeFigureOut">
              <a:rPr lang="en-US" smtClean="0"/>
              <a:t>10/7/17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CFF99-6754-4141-B99D-562E8A6FC6E8}" type="slidenum">
              <a:rPr lang="en-US" smtClean="0"/>
              <a:t>‹#›</a:t>
            </a:fld>
            <a:endParaRPr lang="en-US"/>
          </a:p>
        </p:txBody>
      </p:sp>
    </p:spTree>
    <p:extLst>
      <p:ext uri="{BB962C8B-B14F-4D97-AF65-F5344CB8AC3E}">
        <p14:creationId xmlns:p14="http://schemas.microsoft.com/office/powerpoint/2010/main" val="2584025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04C46E-15E3-E448-9E82-8335F4CF4BAB}" type="datetimeFigureOut">
              <a:rPr lang="en-US" smtClean="0"/>
              <a:t>10/7/17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CFF99-6754-4141-B99D-562E8A6FC6E8}" type="slidenum">
              <a:rPr lang="en-US" smtClean="0"/>
              <a:t>‹#›</a:t>
            </a:fld>
            <a:endParaRPr lang="en-US"/>
          </a:p>
        </p:txBody>
      </p:sp>
    </p:spTree>
    <p:extLst>
      <p:ext uri="{BB962C8B-B14F-4D97-AF65-F5344CB8AC3E}">
        <p14:creationId xmlns:p14="http://schemas.microsoft.com/office/powerpoint/2010/main" val="6443456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4C46E-15E3-E448-9E82-8335F4CF4BAB}" type="datetimeFigureOut">
              <a:rPr lang="en-US" smtClean="0"/>
              <a:t>10/7/17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CFF99-6754-4141-B99D-562E8A6FC6E8}" type="slidenum">
              <a:rPr lang="en-US" smtClean="0"/>
              <a:t>‹#›</a:t>
            </a:fld>
            <a:endParaRPr lang="en-US"/>
          </a:p>
        </p:txBody>
      </p:sp>
    </p:spTree>
    <p:extLst>
      <p:ext uri="{BB962C8B-B14F-4D97-AF65-F5344CB8AC3E}">
        <p14:creationId xmlns:p14="http://schemas.microsoft.com/office/powerpoint/2010/main" val="4234360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oleObject" Target="../embeddings/oleObject1.bin"/><Relationship Id="rId7" Type="http://schemas.openxmlformats.org/officeDocument/2006/relationships/image" Target="../media/image16.png"/><Relationship Id="rId8"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4.xml.rels><?xml version="1.0" encoding="UTF-8" standalone="yes"?>
<Relationships xmlns="http://schemas.openxmlformats.org/package/2006/relationships"><Relationship Id="rId11" Type="http://schemas.openxmlformats.org/officeDocument/2006/relationships/image" Target="../media/image44.jpeg"/><Relationship Id="rId12" Type="http://schemas.openxmlformats.org/officeDocument/2006/relationships/image" Target="../media/image45.png"/><Relationship Id="rId13" Type="http://schemas.openxmlformats.org/officeDocument/2006/relationships/image" Target="../media/image46.jpeg"/><Relationship Id="rId14" Type="http://schemas.openxmlformats.org/officeDocument/2006/relationships/image" Target="../media/image47.jpeg"/><Relationship Id="rId15" Type="http://schemas.openxmlformats.org/officeDocument/2006/relationships/image" Target="../media/image48.jpeg"/><Relationship Id="rId16" Type="http://schemas.openxmlformats.org/officeDocument/2006/relationships/image" Target="../media/image49.png"/><Relationship Id="rId17"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gif"/><Relationship Id="rId6" Type="http://schemas.openxmlformats.org/officeDocument/2006/relationships/image" Target="../media/image39.jpeg"/><Relationship Id="rId7" Type="http://schemas.openxmlformats.org/officeDocument/2006/relationships/image" Target="../media/image40.jpeg"/><Relationship Id="rId8" Type="http://schemas.openxmlformats.org/officeDocument/2006/relationships/image" Target="../media/image41.jpeg"/><Relationship Id="rId9" Type="http://schemas.openxmlformats.org/officeDocument/2006/relationships/image" Target="../media/image42.jpeg"/><Relationship Id="rId10"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gif"/><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image" Target="../media/image57.jpeg"/><Relationship Id="rId8" Type="http://schemas.openxmlformats.org/officeDocument/2006/relationships/image" Target="../media/image58.jpeg"/><Relationship Id="rId9"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jpeg"/><Relationship Id="rId6"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oleObject" Target="../embeddings/oleObject2.bin"/><Relationship Id="rId7" Type="http://schemas.openxmlformats.org/officeDocument/2006/relationships/image" Target="../media/image16.png"/><Relationship Id="rId8" Type="http://schemas.openxmlformats.org/officeDocument/2006/relationships/image" Target="../media/image19.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tle.wisc.edu/solutions/engagement/constructive-and-destructive-group-behaviors"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tif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67.png"/></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7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jpe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ctrTitle"/>
          </p:nvPr>
        </p:nvSpPr>
        <p:spPr bwMode="auto">
          <a:xfrm>
            <a:off x="762000" y="2514600"/>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fontScale="90000"/>
          </a:bodyPr>
          <a:lstStyle/>
          <a:p>
            <a:r>
              <a:rPr lang="en-US" sz="4000" dirty="0">
                <a:latin typeface="Calibri" charset="0"/>
              </a:rPr>
              <a:t>Pathways to Scientific Teaching</a:t>
            </a:r>
            <a:br>
              <a:rPr lang="en-US" sz="4000" dirty="0">
                <a:latin typeface="Calibri" charset="0"/>
              </a:rPr>
            </a:br>
            <a:r>
              <a:rPr lang="en-US" sz="4000" dirty="0" smtClean="0">
                <a:latin typeface="Calibri" charset="0"/>
              </a:rPr>
              <a:t>Day 1 - AM</a:t>
            </a:r>
            <a:r>
              <a:rPr lang="en-US" sz="4000" dirty="0" smtClean="0">
                <a:solidFill>
                  <a:srgbClr val="7030A0"/>
                </a:solidFill>
                <a:latin typeface="Calibri" charset="0"/>
              </a:rPr>
              <a:t/>
            </a:r>
            <a:br>
              <a:rPr lang="en-US" sz="4000" dirty="0" smtClean="0">
                <a:solidFill>
                  <a:srgbClr val="7030A0"/>
                </a:solidFill>
                <a:latin typeface="Calibri" charset="0"/>
              </a:rPr>
            </a:br>
            <a:r>
              <a:rPr lang="en-US" sz="4000" dirty="0" smtClean="0">
                <a:solidFill>
                  <a:srgbClr val="FF0000"/>
                </a:solidFill>
                <a:latin typeface="Calibri" charset="0"/>
              </a:rPr>
              <a:t>Building a Learning Community</a:t>
            </a:r>
            <a:br>
              <a:rPr lang="en-US" sz="4000" dirty="0" smtClean="0">
                <a:solidFill>
                  <a:srgbClr val="FF0000"/>
                </a:solidFill>
                <a:latin typeface="Calibri" charset="0"/>
              </a:rPr>
            </a:br>
            <a:r>
              <a:rPr lang="en-US" sz="4000" dirty="0">
                <a:solidFill>
                  <a:srgbClr val="FF0000"/>
                </a:solidFill>
                <a:latin typeface="Calibri" charset="0"/>
              </a:rPr>
              <a:t/>
            </a:r>
            <a:br>
              <a:rPr lang="en-US" sz="4000" dirty="0">
                <a:solidFill>
                  <a:srgbClr val="FF0000"/>
                </a:solidFill>
                <a:latin typeface="Calibri" charset="0"/>
              </a:rPr>
            </a:br>
            <a:r>
              <a:rPr lang="en-US" sz="4000" dirty="0" smtClean="0">
                <a:latin typeface="Calibri" charset="0"/>
              </a:rPr>
              <a:t>6 October 2017</a:t>
            </a:r>
            <a:r>
              <a:rPr lang="en-US" sz="4000" dirty="0">
                <a:latin typeface="Calibri" charset="0"/>
              </a:rPr>
              <a:t/>
            </a:r>
            <a:br>
              <a:rPr lang="en-US" sz="4000" dirty="0">
                <a:latin typeface="Calibri" charset="0"/>
              </a:rPr>
            </a:br>
            <a:endParaRPr lang="en-US" sz="4000" dirty="0">
              <a:latin typeface="Calibri" charset="0"/>
            </a:endParaRPr>
          </a:p>
        </p:txBody>
      </p:sp>
      <p:pic>
        <p:nvPicPr>
          <p:cNvPr id="12290" name="Picture 4" descr="joh86670_01_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00"/>
            <a:ext cx="5715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6" descr="DSC00028.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72200" y="304800"/>
            <a:ext cx="2057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descr="ptarmigan.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86200" y="304800"/>
            <a:ext cx="2184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64901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atin typeface="Calibri" charset="0"/>
              </a:rPr>
              <a:t>Carbonless Notebook</a:t>
            </a:r>
          </a:p>
        </p:txBody>
      </p:sp>
      <p:pic>
        <p:nvPicPr>
          <p:cNvPr id="14338" name="Picture 8"/>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0" y="1219200"/>
            <a:ext cx="4254500" cy="551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52400" y="5867400"/>
            <a:ext cx="2362200" cy="830263"/>
          </a:xfrm>
          <a:prstGeom prst="rect">
            <a:avLst/>
          </a:prstGeom>
          <a:noFill/>
        </p:spPr>
        <p:txBody>
          <a:bodyPr>
            <a:spAutoFit/>
          </a:bodyPr>
          <a:lstStyle/>
          <a:p>
            <a:pPr eaLnBrk="0" hangingPunct="0">
              <a:defRPr/>
            </a:pPr>
            <a:r>
              <a:rPr lang="en-US" b="0" dirty="0">
                <a:latin typeface="+mn-lt"/>
                <a:ea typeface="+mn-ea"/>
                <a:cs typeface="+mn-cs"/>
              </a:rPr>
              <a:t>Hayden McNeil</a:t>
            </a:r>
          </a:p>
          <a:p>
            <a:pPr eaLnBrk="0" hangingPunct="0">
              <a:defRPr/>
            </a:pPr>
            <a:r>
              <a:rPr lang="en-US" b="0" dirty="0">
                <a:latin typeface="+mn-lt"/>
                <a:ea typeface="+mn-ea"/>
                <a:cs typeface="+mn-cs"/>
              </a:rPr>
              <a:t>Grand Rapids, MI</a:t>
            </a:r>
          </a:p>
        </p:txBody>
      </p:sp>
    </p:spTree>
    <p:extLst>
      <p:ext uri="{BB962C8B-B14F-4D97-AF65-F5344CB8AC3E}">
        <p14:creationId xmlns:p14="http://schemas.microsoft.com/office/powerpoint/2010/main" val="28528307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9-08 at 1.41.52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25400"/>
            <a:ext cx="8018701" cy="6858000"/>
          </a:xfrm>
          <a:prstGeom prst="rect">
            <a:avLst/>
          </a:prstGeom>
        </p:spPr>
      </p:pic>
    </p:spTree>
    <p:extLst>
      <p:ext uri="{BB962C8B-B14F-4D97-AF65-F5344CB8AC3E}">
        <p14:creationId xmlns:p14="http://schemas.microsoft.com/office/powerpoint/2010/main" val="2434357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Grp="1" noChangeArrowheads="1"/>
          </p:cNvSpPr>
          <p:nvPr>
            <p:ph idx="1"/>
          </p:nvPr>
        </p:nvSpPr>
        <p:spPr>
          <a:xfrm>
            <a:off x="321162" y="1600199"/>
            <a:ext cx="8467005" cy="4954865"/>
          </a:xfrm>
        </p:spPr>
        <p:txBody>
          <a:bodyPr/>
          <a:lstStyle/>
          <a:p>
            <a:pPr marL="514350" indent="-514350" eaLnBrk="1" hangingPunct="1">
              <a:buSzPct val="100000"/>
              <a:buFont typeface="Calibri" charset="0"/>
              <a:buAutoNum type="arabicPeriod"/>
            </a:pPr>
            <a:r>
              <a:rPr lang="en-US" dirty="0" smtClean="0">
                <a:latin typeface="Calibri" charset="0"/>
                <a:ea typeface="ＭＳ Ｐゴシック" charset="0"/>
                <a:cs typeface="ＭＳ Ｐゴシック" charset="0"/>
              </a:rPr>
              <a:t>Form teams - groups of 4 </a:t>
            </a:r>
          </a:p>
          <a:p>
            <a:pPr marL="857250" lvl="1" indent="-457200">
              <a:buSzPct val="100000"/>
              <a:buFont typeface="Arial"/>
              <a:buChar char="•"/>
            </a:pPr>
            <a:r>
              <a:rPr lang="en-US" dirty="0" smtClean="0">
                <a:latin typeface="Calibri" charset="0"/>
                <a:ea typeface="ＭＳ Ｐゴシック" charset="0"/>
                <a:cs typeface="ＭＳ Ｐゴシック" charset="0"/>
              </a:rPr>
              <a:t>	Give </a:t>
            </a:r>
            <a:r>
              <a:rPr lang="en-US" dirty="0">
                <a:latin typeface="Calibri" charset="0"/>
                <a:ea typeface="ＭＳ Ｐゴシック" charset="0"/>
                <a:cs typeface="ＭＳ Ｐゴシック" charset="0"/>
              </a:rPr>
              <a:t>your team a </a:t>
            </a:r>
            <a:r>
              <a:rPr lang="en-US" dirty="0" smtClean="0">
                <a:latin typeface="Calibri" charset="0"/>
                <a:ea typeface="ＭＳ Ｐゴシック" charset="0"/>
                <a:cs typeface="ＭＳ Ｐゴシック" charset="0"/>
              </a:rPr>
              <a:t>name</a:t>
            </a:r>
            <a:endParaRPr lang="en-US" dirty="0">
              <a:latin typeface="Calibri" charset="0"/>
              <a:ea typeface="ＭＳ Ｐゴシック" charset="0"/>
              <a:cs typeface="ＭＳ Ｐゴシック" charset="0"/>
            </a:endParaRPr>
          </a:p>
          <a:p>
            <a:pPr marL="857250" lvl="1" indent="-457200">
              <a:buSzPct val="100000"/>
              <a:buFont typeface="Arial"/>
              <a:buChar char="•"/>
            </a:pPr>
            <a:r>
              <a:rPr lang="en-US" dirty="0" smtClean="0">
                <a:latin typeface="Calibri" charset="0"/>
                <a:ea typeface="ＭＳ Ｐゴシック" charset="0"/>
                <a:cs typeface="ＭＳ Ｐゴシック" charset="0"/>
              </a:rPr>
              <a:t>	Contact information – on CATME</a:t>
            </a:r>
          </a:p>
          <a:p>
            <a:pPr marL="857250" lvl="1" indent="-457200">
              <a:buSzPct val="100000"/>
              <a:buFont typeface="Arial"/>
              <a:buChar char="•"/>
            </a:pPr>
            <a:r>
              <a:rPr lang="en-US" dirty="0" smtClean="0">
                <a:latin typeface="Calibri" charset="0"/>
                <a:cs typeface="ＭＳ Ｐゴシック" charset="0"/>
              </a:rPr>
              <a:t>Decide on how you will communicate</a:t>
            </a:r>
          </a:p>
          <a:p>
            <a:pPr marL="0" indent="0">
              <a:buSzPct val="100000"/>
              <a:buNone/>
            </a:pPr>
            <a:r>
              <a:rPr lang="en-US" dirty="0" smtClean="0">
                <a:latin typeface="Calibri" charset="0"/>
                <a:cs typeface="ＭＳ Ｐゴシック" charset="0"/>
              </a:rPr>
              <a:t>2. </a:t>
            </a:r>
            <a:r>
              <a:rPr lang="en-US" dirty="0" smtClean="0">
                <a:latin typeface="Calibri" charset="0"/>
                <a:ea typeface="ＭＳ Ｐゴシック" charset="0"/>
                <a:cs typeface="ＭＳ Ｐゴシック" charset="0"/>
              </a:rPr>
              <a:t>Each group completes 1 Team Contract. </a:t>
            </a:r>
          </a:p>
          <a:p>
            <a:pPr marL="0" indent="0">
              <a:buSzPct val="100000"/>
              <a:buNone/>
            </a:pPr>
            <a:r>
              <a:rPr lang="en-US" sz="3600" dirty="0" smtClean="0">
                <a:latin typeface="Calibri" charset="0"/>
                <a:cs typeface="ＭＳ Ｐゴシック" charset="0"/>
              </a:rPr>
              <a:t>3. DUE – next week….Give students the date</a:t>
            </a:r>
          </a:p>
          <a:p>
            <a:pPr marL="400050" lvl="1" indent="0" eaLnBrk="1" hangingPunct="1">
              <a:buSzPct val="100000"/>
              <a:buNone/>
            </a:pPr>
            <a:endParaRPr lang="en-US" dirty="0" smtClean="0">
              <a:latin typeface="Calibri" charset="0"/>
              <a:ea typeface="ＭＳ Ｐゴシック" charset="0"/>
              <a:cs typeface="ＭＳ Ｐゴシック" charset="0"/>
            </a:endParaRPr>
          </a:p>
          <a:p>
            <a:pPr marL="0" indent="0" eaLnBrk="1" hangingPunct="1">
              <a:buSzPct val="100000"/>
              <a:buNone/>
            </a:pPr>
            <a:endParaRPr lang="en-US" dirty="0" smtClean="0">
              <a:latin typeface="Calibri" charset="0"/>
              <a:ea typeface="ＭＳ Ｐゴシック" charset="0"/>
              <a:cs typeface="ＭＳ Ｐゴシック" charset="0"/>
            </a:endParaRPr>
          </a:p>
          <a:p>
            <a:pPr marL="514350" indent="-514350" eaLnBrk="1" hangingPunct="1">
              <a:buSzPct val="100000"/>
              <a:buFont typeface="Calibri" charset="0"/>
              <a:buAutoNum type="arabicPeriod"/>
            </a:pPr>
            <a:endParaRPr lang="en-US" dirty="0">
              <a:latin typeface="Calibri" charset="0"/>
              <a:ea typeface="ＭＳ Ｐゴシック" charset="0"/>
              <a:cs typeface="ＭＳ Ｐゴシック" charset="0"/>
            </a:endParaRPr>
          </a:p>
        </p:txBody>
      </p:sp>
      <p:sp>
        <p:nvSpPr>
          <p:cNvPr id="17411" name="Rectangle 2"/>
          <p:cNvSpPr txBox="1">
            <a:spLocks noRot="1" noChangeArrowheads="1"/>
          </p:cNvSpPr>
          <p:nvPr/>
        </p:nvSpPr>
        <p:spPr bwMode="auto">
          <a:xfrm>
            <a:off x="381000" y="304800"/>
            <a:ext cx="8572013" cy="974725"/>
          </a:xfrm>
          <a:prstGeom prst="rect">
            <a:avLst/>
          </a:prstGeom>
          <a:solidFill>
            <a:srgbClr val="7030A0"/>
          </a:solidFill>
          <a:ln>
            <a:headEnd/>
            <a:tailEnd/>
          </a:ln>
        </p:spPr>
        <p:style>
          <a:lnRef idx="1">
            <a:schemeClr val="accent2"/>
          </a:lnRef>
          <a:fillRef idx="2">
            <a:schemeClr val="accent2"/>
          </a:fillRef>
          <a:effectRef idx="1">
            <a:schemeClr val="accent2"/>
          </a:effectRef>
          <a:fontRef idx="minor">
            <a:schemeClr val="dk1"/>
          </a:fontRef>
        </p:style>
        <p:txBody>
          <a:bodyPr anchor="ctr"/>
          <a:lstStyle/>
          <a:p>
            <a:pPr algn="ctr" defTabSz="457200" fontAlgn="base">
              <a:spcBef>
                <a:spcPct val="0"/>
              </a:spcBef>
              <a:spcAft>
                <a:spcPct val="0"/>
              </a:spcAft>
              <a:defRPr/>
            </a:pPr>
            <a:r>
              <a:rPr lang="en-US" sz="3600" dirty="0" smtClean="0">
                <a:solidFill>
                  <a:schemeClr val="bg1"/>
                </a:solidFill>
                <a:latin typeface="Calibri"/>
                <a:ea typeface="ＭＳ Ｐゴシック" charset="-128"/>
                <a:cs typeface="ＭＳ Ｐゴシック" charset="-128"/>
              </a:rPr>
              <a:t>Form Teams and Group Contract</a:t>
            </a:r>
            <a:endParaRPr lang="en-US" sz="3600" dirty="0">
              <a:solidFill>
                <a:schemeClr val="bg1"/>
              </a:solidFill>
              <a:latin typeface="Calibri"/>
              <a:ea typeface="ＭＳ Ｐゴシック" charset="-128"/>
              <a:cs typeface="ＭＳ Ｐゴシック" charset="-128"/>
            </a:endParaRPr>
          </a:p>
        </p:txBody>
      </p:sp>
    </p:spTree>
    <p:extLst>
      <p:ext uri="{BB962C8B-B14F-4D97-AF65-F5344CB8AC3E}">
        <p14:creationId xmlns:p14="http://schemas.microsoft.com/office/powerpoint/2010/main" val="39622372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9"/>
            <a:ext cx="8229600" cy="588962"/>
          </a:xfrm>
          <a:solidFill>
            <a:srgbClr val="7030A0"/>
          </a:solidFill>
        </p:spPr>
        <p:txBody>
          <a:bodyPr>
            <a:normAutofit fontScale="90000"/>
          </a:bodyPr>
          <a:lstStyle/>
          <a:p>
            <a:r>
              <a:rPr lang="en-US" dirty="0" smtClean="0">
                <a:solidFill>
                  <a:schemeClr val="bg1"/>
                </a:solidFill>
              </a:rPr>
              <a:t>Group Contract – D2L</a:t>
            </a:r>
            <a:endParaRPr lang="en-US" sz="2700" dirty="0">
              <a:solidFill>
                <a:schemeClr val="bg1"/>
              </a:solidFill>
            </a:endParaRPr>
          </a:p>
        </p:txBody>
      </p:sp>
      <p:sp>
        <p:nvSpPr>
          <p:cNvPr id="3" name="Content Placeholder 2"/>
          <p:cNvSpPr>
            <a:spLocks noGrp="1"/>
          </p:cNvSpPr>
          <p:nvPr>
            <p:ph idx="1"/>
          </p:nvPr>
        </p:nvSpPr>
        <p:spPr>
          <a:xfrm>
            <a:off x="457200" y="762000"/>
            <a:ext cx="8229600" cy="4510124"/>
          </a:xfrm>
        </p:spPr>
        <p:txBody>
          <a:bodyPr>
            <a:normAutofit fontScale="25000" lnSpcReduction="20000"/>
          </a:bodyPr>
          <a:lstStyle/>
          <a:p>
            <a:r>
              <a:rPr lang="en-US" sz="4800" b="1" dirty="0" smtClean="0"/>
              <a:t>Your </a:t>
            </a:r>
            <a:r>
              <a:rPr lang="en-US" sz="4800" b="1" dirty="0"/>
              <a:t>Team Name: _________________________________________________________</a:t>
            </a:r>
            <a:endParaRPr lang="en-US" sz="4800" dirty="0"/>
          </a:p>
          <a:p>
            <a:r>
              <a:rPr lang="en-US" sz="4800" dirty="0"/>
              <a:t> </a:t>
            </a:r>
          </a:p>
          <a:p>
            <a:r>
              <a:rPr lang="en-US" sz="4800" b="1" dirty="0"/>
              <a:t>1</a:t>
            </a:r>
            <a:r>
              <a:rPr lang="en-US" sz="4800" b="1" dirty="0" smtClean="0"/>
              <a:t>. </a:t>
            </a:r>
            <a:r>
              <a:rPr lang="en-US" sz="4800" b="1" dirty="0"/>
              <a:t>What are your team’s goals?</a:t>
            </a:r>
            <a:r>
              <a:rPr lang="en-US" sz="4800" dirty="0"/>
              <a:t> In the context of this semester and in this class, what do you hope to accomplish as group?  Goals can be specific to learning and/or group dynamics.  List at least 3 that you share in common.</a:t>
            </a:r>
          </a:p>
          <a:p>
            <a:r>
              <a:rPr lang="en-US" sz="4800" b="1" dirty="0"/>
              <a:t> </a:t>
            </a:r>
            <a:endParaRPr lang="en-US" sz="4800" dirty="0"/>
          </a:p>
          <a:p>
            <a:r>
              <a:rPr lang="en-US" sz="4800" b="1" dirty="0"/>
              <a:t>2</a:t>
            </a:r>
            <a:r>
              <a:rPr lang="en-US" sz="4800" b="1" dirty="0" smtClean="0"/>
              <a:t>. </a:t>
            </a:r>
            <a:r>
              <a:rPr lang="en-US" sz="4800" b="1" dirty="0"/>
              <a:t>Ground Rules.  </a:t>
            </a:r>
            <a:r>
              <a:rPr lang="en-US" sz="4800" dirty="0"/>
              <a:t>We have provided the first 2 for you, but your group should adopt additional ground rules you believe are necessary to help ensure everyone fully understands their responsibilities to and expectations of one another. </a:t>
            </a:r>
          </a:p>
          <a:p>
            <a:pPr lvl="0"/>
            <a:r>
              <a:rPr lang="en-US" sz="4800" b="1" i="1" dirty="0"/>
              <a:t>Prepare</a:t>
            </a:r>
            <a:r>
              <a:rPr lang="en-US" sz="4800" dirty="0"/>
              <a:t> for class and team meetings by completing required assignments, arriving on time, and participating fully in team activities</a:t>
            </a:r>
            <a:r>
              <a:rPr lang="en-US" sz="4800" dirty="0" smtClean="0"/>
              <a:t>.</a:t>
            </a:r>
            <a:endParaRPr lang="en-US" sz="4800" dirty="0"/>
          </a:p>
          <a:p>
            <a:pPr lvl="0"/>
            <a:r>
              <a:rPr lang="en-US" sz="4800" b="1" i="1" dirty="0"/>
              <a:t>Respect</a:t>
            </a:r>
            <a:r>
              <a:rPr lang="en-US" sz="4800" dirty="0"/>
              <a:t> the contributions and personal opinions of team members and classmates by conducting yourself in a professional manner in class and out-of-class team meetings.</a:t>
            </a:r>
          </a:p>
          <a:p>
            <a:r>
              <a:rPr lang="en-US" sz="4800" dirty="0"/>
              <a:t> </a:t>
            </a:r>
          </a:p>
          <a:p>
            <a:pPr lvl="0"/>
            <a:r>
              <a:rPr lang="en-US" sz="4800" b="1" dirty="0"/>
              <a:t>Additional ground rules unique to your group.  </a:t>
            </a:r>
            <a:r>
              <a:rPr lang="en-US" sz="4800" dirty="0"/>
              <a:t>What additional ground rules will your group adopt to increase the likelihood your group’s success?</a:t>
            </a:r>
          </a:p>
          <a:p>
            <a:r>
              <a:rPr lang="en-US" sz="4800" dirty="0"/>
              <a:t> </a:t>
            </a:r>
          </a:p>
          <a:p>
            <a:r>
              <a:rPr lang="en-US" sz="4800" b="1" dirty="0" smtClean="0"/>
              <a:t>3. </a:t>
            </a:r>
            <a:r>
              <a:rPr lang="en-US" sz="4800" b="1" dirty="0"/>
              <a:t>Communication</a:t>
            </a:r>
            <a:r>
              <a:rPr lang="en-US" sz="4800" b="1" i="1" dirty="0"/>
              <a:t>.</a:t>
            </a:r>
            <a:r>
              <a:rPr lang="en-US" sz="4800" dirty="0"/>
              <a:t>  In a few sentences, explain how your group will maintain communication in a way that ensures all members are fully informed.  Be sure to exchange appropriate contact information</a:t>
            </a:r>
            <a:r>
              <a:rPr lang="en-US" sz="4800" dirty="0" smtClean="0"/>
              <a:t>.</a:t>
            </a:r>
            <a:endParaRPr lang="en-US" sz="4800" dirty="0"/>
          </a:p>
          <a:p>
            <a:r>
              <a:rPr lang="en-US" sz="4800" dirty="0"/>
              <a:t> </a:t>
            </a:r>
          </a:p>
          <a:p>
            <a:r>
              <a:rPr lang="en-US" sz="4800" b="1" dirty="0"/>
              <a:t>4</a:t>
            </a:r>
            <a:r>
              <a:rPr lang="en-US" sz="4800" b="1" dirty="0" smtClean="0"/>
              <a:t>. </a:t>
            </a:r>
            <a:r>
              <a:rPr lang="en-US" sz="4800" b="1" dirty="0"/>
              <a:t>Consequences of failure to comply: </a:t>
            </a:r>
            <a:r>
              <a:rPr lang="en-US" sz="4800" dirty="0"/>
              <a:t> If one or more members of the team repeatedly fails to meet the group’s agreed-upon ground rules, other members of the group will take the following actions: </a:t>
            </a:r>
          </a:p>
          <a:p>
            <a:r>
              <a:rPr lang="en-US" sz="4800" dirty="0"/>
              <a:t> </a:t>
            </a:r>
          </a:p>
          <a:p>
            <a:r>
              <a:rPr lang="en-US" sz="4800" b="1" dirty="0"/>
              <a:t>Step 1</a:t>
            </a:r>
            <a:r>
              <a:rPr lang="en-US" sz="4800" dirty="0"/>
              <a:t>: (fill in this step with your group.  What will be </a:t>
            </a:r>
            <a:r>
              <a:rPr lang="en-US" sz="4800" b="1" i="1" dirty="0"/>
              <a:t>your team’s</a:t>
            </a:r>
            <a:r>
              <a:rPr lang="en-US" sz="4800" b="1" dirty="0"/>
              <a:t> </a:t>
            </a:r>
            <a:r>
              <a:rPr lang="en-US" sz="4800" dirty="0"/>
              <a:t>first course of action to resolve the conflict?)</a:t>
            </a:r>
          </a:p>
          <a:p>
            <a:r>
              <a:rPr lang="en-US" sz="4800" dirty="0"/>
              <a:t>  </a:t>
            </a:r>
          </a:p>
          <a:p>
            <a:r>
              <a:rPr lang="en-US" sz="4800" b="1" dirty="0"/>
              <a:t>Step 2</a:t>
            </a:r>
            <a:r>
              <a:rPr lang="en-US" sz="4800" dirty="0"/>
              <a:t>: If not resolved, one or more members bring this issue to the attention of the instructor.</a:t>
            </a:r>
          </a:p>
          <a:p>
            <a:r>
              <a:rPr lang="en-US" sz="4800" dirty="0"/>
              <a:t> </a:t>
            </a:r>
          </a:p>
          <a:p>
            <a:r>
              <a:rPr lang="en-US" sz="4800" b="1" dirty="0"/>
              <a:t>Step 3</a:t>
            </a:r>
            <a:r>
              <a:rPr lang="en-US" sz="4800" dirty="0"/>
              <a:t>: If not resolved, all members of the team will meet together with the instructor.</a:t>
            </a:r>
          </a:p>
          <a:p>
            <a:pPr marL="0" indent="0">
              <a:buNone/>
            </a:pPr>
            <a:r>
              <a:rPr lang="en-US" sz="4800" dirty="0"/>
              <a:t> </a:t>
            </a:r>
          </a:p>
          <a:p>
            <a:r>
              <a:rPr lang="en-US" sz="4800" dirty="0"/>
              <a:t>The instructor reserves the right to make a final decision to resolve difficulties that arise within groups.  Before this becomes necessary, the team should try to find a fair and equitable solution to the problem.  </a:t>
            </a:r>
          </a:p>
          <a:p>
            <a:endParaRPr lang="en-US" sz="4800" dirty="0"/>
          </a:p>
          <a:p>
            <a:r>
              <a:rPr lang="en-US" sz="4800" dirty="0"/>
              <a:t> </a:t>
            </a:r>
          </a:p>
          <a:p>
            <a:r>
              <a:rPr lang="en-US" sz="4800" dirty="0"/>
              <a:t> </a:t>
            </a:r>
          </a:p>
          <a:p>
            <a:r>
              <a:rPr lang="en-US" sz="4800" b="1" dirty="0"/>
              <a:t>Group Members Signatures:				 		Date: ______________________</a:t>
            </a:r>
            <a:endParaRPr lang="en-US" sz="4800" dirty="0"/>
          </a:p>
          <a:p>
            <a:r>
              <a:rPr lang="en-US" sz="4800" dirty="0"/>
              <a:t> </a:t>
            </a:r>
          </a:p>
          <a:p>
            <a:endParaRPr lang="en-US" dirty="0"/>
          </a:p>
          <a:p>
            <a:r>
              <a:rPr lang="en-US" dirty="0"/>
              <a:t>_______________________________________	</a:t>
            </a:r>
            <a:r>
              <a:rPr lang="en-US" dirty="0" smtClean="0"/>
              <a:t>________________________________________</a:t>
            </a:r>
            <a:endParaRPr lang="en-US" dirty="0"/>
          </a:p>
          <a:p>
            <a:pPr marL="0" indent="0">
              <a:buNone/>
            </a:pPr>
            <a:endParaRPr lang="en-US" dirty="0"/>
          </a:p>
          <a:p>
            <a:pPr marL="0" indent="0">
              <a:buNone/>
            </a:pPr>
            <a:endParaRPr lang="en-US" dirty="0"/>
          </a:p>
          <a:p>
            <a:r>
              <a:rPr lang="en-US" dirty="0"/>
              <a:t>_______________________________________               __________________________________________</a:t>
            </a:r>
          </a:p>
          <a:p>
            <a:r>
              <a:rPr lang="en-US" dirty="0"/>
              <a:t> </a:t>
            </a:r>
          </a:p>
          <a:p>
            <a:r>
              <a:rPr lang="en-US" b="1" dirty="0"/>
              <a:t> </a:t>
            </a:r>
            <a:endParaRPr lang="en-US" dirty="0"/>
          </a:p>
          <a:p>
            <a:endParaRPr lang="en-US" dirty="0"/>
          </a:p>
          <a:p>
            <a:r>
              <a:rPr lang="en-US" dirty="0"/>
              <a:t> </a:t>
            </a:r>
          </a:p>
          <a:p>
            <a:endParaRPr lang="en-US" dirty="0"/>
          </a:p>
        </p:txBody>
      </p:sp>
    </p:spTree>
    <p:extLst>
      <p:ext uri="{BB962C8B-B14F-4D97-AF65-F5344CB8AC3E}">
        <p14:creationId xmlns:p14="http://schemas.microsoft.com/office/powerpoint/2010/main" val="96058312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a:solidFill>
            <a:srgbClr val="7030A0"/>
          </a:solidFill>
        </p:spPr>
        <p:txBody>
          <a:bodyPr/>
          <a:lstStyle/>
          <a:p>
            <a:r>
              <a:rPr lang="en-US" dirty="0" smtClean="0">
                <a:solidFill>
                  <a:schemeClr val="bg1"/>
                </a:solidFill>
              </a:rPr>
              <a:t>Q1. Why use groups in a course?</a:t>
            </a:r>
            <a:endParaRPr lang="en-US" dirty="0">
              <a:solidFill>
                <a:schemeClr val="bg1"/>
              </a:solidFill>
            </a:endParaRPr>
          </a:p>
        </p:txBody>
      </p:sp>
      <p:sp>
        <p:nvSpPr>
          <p:cNvPr id="3" name="Content Placeholder 2"/>
          <p:cNvSpPr>
            <a:spLocks noGrp="1"/>
          </p:cNvSpPr>
          <p:nvPr>
            <p:ph idx="1"/>
          </p:nvPr>
        </p:nvSpPr>
        <p:spPr>
          <a:xfrm>
            <a:off x="457200" y="1600201"/>
            <a:ext cx="8077200" cy="2057400"/>
          </a:xfrm>
        </p:spPr>
        <p:txBody>
          <a:bodyPr>
            <a:normAutofit/>
          </a:bodyPr>
          <a:lstStyle/>
          <a:p>
            <a:pPr marL="0" indent="0">
              <a:buSzPct val="50000"/>
              <a:buNone/>
            </a:pPr>
            <a:r>
              <a:rPr lang="en-US" sz="3200" dirty="0" smtClean="0"/>
              <a:t>Think-Pair-Share (TPS)</a:t>
            </a:r>
          </a:p>
          <a:p>
            <a:pPr>
              <a:buSzPct val="50000"/>
            </a:pPr>
            <a:endParaRPr lang="en-US" dirty="0"/>
          </a:p>
        </p:txBody>
      </p:sp>
      <p:sp>
        <p:nvSpPr>
          <p:cNvPr id="4" name="TextBox 3"/>
          <p:cNvSpPr txBox="1"/>
          <p:nvPr/>
        </p:nvSpPr>
        <p:spPr>
          <a:xfrm>
            <a:off x="473299" y="2547374"/>
            <a:ext cx="7543800" cy="2677656"/>
          </a:xfrm>
          <a:prstGeom prst="rect">
            <a:avLst/>
          </a:prstGeom>
          <a:noFill/>
        </p:spPr>
        <p:txBody>
          <a:bodyPr wrap="square" rtlCol="0">
            <a:spAutoFit/>
          </a:bodyPr>
          <a:lstStyle/>
          <a:p>
            <a:pPr marL="0" indent="0">
              <a:buSzPct val="50000"/>
              <a:buNone/>
            </a:pPr>
            <a:r>
              <a:rPr lang="en-US" sz="2800" b="0" dirty="0" smtClean="0">
                <a:latin typeface="+mj-lt"/>
              </a:rPr>
              <a:t>Support </a:t>
            </a:r>
            <a:r>
              <a:rPr lang="en-US" sz="2800" b="0" dirty="0">
                <a:latin typeface="+mj-lt"/>
              </a:rPr>
              <a:t>group</a:t>
            </a:r>
          </a:p>
          <a:p>
            <a:pPr marL="0" indent="0">
              <a:buSzPct val="50000"/>
              <a:buNone/>
            </a:pPr>
            <a:r>
              <a:rPr lang="en-US" sz="2800" b="0" dirty="0">
                <a:latin typeface="+mj-lt"/>
              </a:rPr>
              <a:t>Collective wisdom</a:t>
            </a:r>
          </a:p>
          <a:p>
            <a:pPr marL="0" indent="0">
              <a:buSzPct val="50000"/>
              <a:buNone/>
            </a:pPr>
            <a:r>
              <a:rPr lang="en-US" sz="2800" b="0" dirty="0">
                <a:latin typeface="+mj-lt"/>
              </a:rPr>
              <a:t>Efficient </a:t>
            </a:r>
            <a:r>
              <a:rPr lang="mr-IN" sz="2800" b="0" dirty="0">
                <a:latin typeface="+mj-lt"/>
              </a:rPr>
              <a:t>–</a:t>
            </a:r>
            <a:r>
              <a:rPr lang="en-US" sz="2800" b="0" dirty="0">
                <a:latin typeface="+mj-lt"/>
              </a:rPr>
              <a:t> reduces the 200 person to 50 groups </a:t>
            </a:r>
            <a:r>
              <a:rPr lang="mr-IN" sz="2800" b="0" dirty="0">
                <a:latin typeface="+mj-lt"/>
              </a:rPr>
              <a:t>–</a:t>
            </a:r>
            <a:r>
              <a:rPr lang="en-US" sz="2800" b="0" dirty="0">
                <a:latin typeface="+mj-lt"/>
              </a:rPr>
              <a:t> seems more manageable to work with.  Can have some group projects/quizzes/exams.</a:t>
            </a:r>
          </a:p>
          <a:p>
            <a:endParaRPr lang="en-US" sz="2800" dirty="0">
              <a:latin typeface="+mj-lt"/>
            </a:endParaRPr>
          </a:p>
        </p:txBody>
      </p:sp>
    </p:spTree>
    <p:extLst>
      <p:ext uri="{BB962C8B-B14F-4D97-AF65-F5344CB8AC3E}">
        <p14:creationId xmlns:p14="http://schemas.microsoft.com/office/powerpoint/2010/main" val="38459696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32109" cy="6858000"/>
          </a:xfrm>
          <a:prstGeom prst="rect">
            <a:avLst/>
          </a:prstGeom>
        </p:spPr>
      </p:pic>
      <p:sp>
        <p:nvSpPr>
          <p:cNvPr id="4" name="Oval 3"/>
          <p:cNvSpPr/>
          <p:nvPr/>
        </p:nvSpPr>
        <p:spPr>
          <a:xfrm>
            <a:off x="152400" y="2411307"/>
            <a:ext cx="8979709" cy="8229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Box 4"/>
          <p:cNvSpPr txBox="1"/>
          <p:nvPr/>
        </p:nvSpPr>
        <p:spPr>
          <a:xfrm>
            <a:off x="2819400" y="609600"/>
            <a:ext cx="5608076" cy="400110"/>
          </a:xfrm>
          <a:prstGeom prst="rect">
            <a:avLst/>
          </a:prstGeom>
          <a:noFill/>
        </p:spPr>
        <p:txBody>
          <a:bodyPr wrap="none" rtlCol="0">
            <a:spAutoFit/>
          </a:bodyPr>
          <a:lstStyle/>
          <a:p>
            <a:r>
              <a:rPr lang="en-US" sz="2000" b="0" dirty="0">
                <a:latin typeface="+mj-lt"/>
              </a:rPr>
              <a:t>https://</a:t>
            </a:r>
            <a:r>
              <a:rPr lang="en-US" sz="2000" b="0" dirty="0" err="1">
                <a:latin typeface="+mj-lt"/>
              </a:rPr>
              <a:t>www.aacu.org</a:t>
            </a:r>
            <a:r>
              <a:rPr lang="en-US" sz="2000" b="0" dirty="0">
                <a:latin typeface="+mj-lt"/>
              </a:rPr>
              <a:t>/leap/principles-of-excellence</a:t>
            </a:r>
          </a:p>
        </p:txBody>
      </p:sp>
    </p:spTree>
    <p:extLst>
      <p:ext uri="{BB962C8B-B14F-4D97-AF65-F5344CB8AC3E}">
        <p14:creationId xmlns:p14="http://schemas.microsoft.com/office/powerpoint/2010/main" val="2880672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solidFill>
            <a:srgbClr val="7030A0"/>
          </a:solidFill>
        </p:spPr>
        <p:txBody>
          <a:bodyPr anchor="ctr"/>
          <a:lstStyle/>
          <a:p>
            <a:r>
              <a:rPr lang="en-US" dirty="0" smtClean="0">
                <a:solidFill>
                  <a:schemeClr val="bg1"/>
                </a:solidFill>
              </a:rPr>
              <a:t>Go Meta </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sz="3600" dirty="0" smtClean="0"/>
              <a:t>During the last few minutes, what did we do and why?</a:t>
            </a:r>
          </a:p>
          <a:p>
            <a:endParaRPr lang="en-US" dirty="0"/>
          </a:p>
          <a:p>
            <a:pPr marL="0" indent="0">
              <a:buNone/>
            </a:pPr>
            <a:r>
              <a:rPr lang="en-US" dirty="0" smtClean="0"/>
              <a:t>Think – Pair – Share (T-P-S)</a:t>
            </a:r>
            <a:endParaRPr lang="en-US" dirty="0"/>
          </a:p>
        </p:txBody>
      </p:sp>
    </p:spTree>
    <p:extLst>
      <p:ext uri="{BB962C8B-B14F-4D97-AF65-F5344CB8AC3E}">
        <p14:creationId xmlns:p14="http://schemas.microsoft.com/office/powerpoint/2010/main" val="21916177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 from Seminar</a:t>
            </a:r>
            <a:endParaRPr lang="en-US" dirty="0"/>
          </a:p>
        </p:txBody>
      </p:sp>
      <p:sp>
        <p:nvSpPr>
          <p:cNvPr id="3" name="Content Placeholder 2"/>
          <p:cNvSpPr>
            <a:spLocks noGrp="1"/>
          </p:cNvSpPr>
          <p:nvPr>
            <p:ph idx="1"/>
          </p:nvPr>
        </p:nvSpPr>
        <p:spPr/>
        <p:txBody>
          <a:bodyPr/>
          <a:lstStyle/>
          <a:p>
            <a:r>
              <a:rPr lang="en-US" dirty="0" smtClean="0"/>
              <a:t>A pathways to scientific teaching lesson!!</a:t>
            </a:r>
          </a:p>
          <a:p>
            <a:endParaRPr lang="en-US" dirty="0"/>
          </a:p>
          <a:p>
            <a:r>
              <a:rPr lang="en-US" dirty="0" smtClean="0"/>
              <a:t>Ready for implementation</a:t>
            </a:r>
            <a:endParaRPr lang="en-US" dirty="0"/>
          </a:p>
        </p:txBody>
      </p:sp>
    </p:spTree>
    <p:extLst>
      <p:ext uri="{BB962C8B-B14F-4D97-AF65-F5344CB8AC3E}">
        <p14:creationId xmlns:p14="http://schemas.microsoft.com/office/powerpoint/2010/main" val="36623047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02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103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600" y="152400"/>
            <a:ext cx="4857750"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55831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a:xfrm>
            <a:off x="76200" y="1447800"/>
            <a:ext cx="9571038" cy="4891088"/>
          </a:xfrm>
        </p:spPr>
        <p:txBody>
          <a:bodyPr lIns="41148" tIns="0" rIns="41148" bIns="0" anchor="ctr">
            <a:normAutofit lnSpcReduction="10000"/>
          </a:bodyPr>
          <a:lstStyle/>
          <a:p>
            <a:pPr marL="950913" indent="-742950" fontAlgn="auto">
              <a:spcAft>
                <a:spcPts val="0"/>
              </a:spcAft>
              <a:buFont typeface="Arial"/>
              <a:buNone/>
              <a:defRPr/>
            </a:pPr>
            <a:r>
              <a:rPr lang="en-US" sz="3600" dirty="0" smtClean="0">
                <a:latin typeface="Calibri"/>
                <a:ea typeface="+mn-ea"/>
                <a:cs typeface="Calibri"/>
              </a:rPr>
              <a:t>What are your </a:t>
            </a:r>
            <a:r>
              <a:rPr lang="en-US" sz="3600" u="sng" dirty="0" smtClean="0">
                <a:latin typeface="Calibri"/>
                <a:ea typeface="+mn-ea"/>
                <a:cs typeface="Calibri"/>
              </a:rPr>
              <a:t>successes</a:t>
            </a:r>
            <a:r>
              <a:rPr lang="en-US" sz="3600" dirty="0" smtClean="0">
                <a:latin typeface="Calibri"/>
                <a:ea typeface="+mn-ea"/>
                <a:cs typeface="Calibri"/>
              </a:rPr>
              <a:t> and </a:t>
            </a:r>
            <a:r>
              <a:rPr lang="en-US" sz="3600" u="sng" dirty="0" smtClean="0">
                <a:latin typeface="Calibri"/>
                <a:ea typeface="+mn-ea"/>
                <a:cs typeface="Calibri"/>
              </a:rPr>
              <a:t>challenges</a:t>
            </a:r>
            <a:r>
              <a:rPr lang="en-US" sz="3600" dirty="0" smtClean="0">
                <a:latin typeface="Calibri"/>
                <a:ea typeface="+mn-ea"/>
                <a:cs typeface="Calibri"/>
              </a:rPr>
              <a:t> with teaching and learning</a:t>
            </a:r>
            <a:r>
              <a:rPr lang="mr-IN" sz="3600" dirty="0" smtClean="0">
                <a:latin typeface="Calibri"/>
                <a:ea typeface="+mn-ea"/>
                <a:cs typeface="Calibri"/>
              </a:rPr>
              <a:t>…</a:t>
            </a:r>
            <a:endParaRPr lang="en-US" sz="3600" dirty="0" smtClean="0">
              <a:latin typeface="Calibri"/>
              <a:ea typeface="+mn-ea"/>
              <a:cs typeface="Calibri"/>
            </a:endParaRPr>
          </a:p>
          <a:p>
            <a:pPr marL="779463" indent="-571500" fontAlgn="auto">
              <a:spcAft>
                <a:spcPts val="0"/>
              </a:spcAft>
              <a:buFont typeface="Arial"/>
              <a:buChar char="•"/>
              <a:defRPr/>
            </a:pPr>
            <a:r>
              <a:rPr lang="en-US" sz="3600" dirty="0" smtClean="0">
                <a:latin typeface="Calibri"/>
                <a:ea typeface="+mn-ea"/>
                <a:cs typeface="Calibri"/>
              </a:rPr>
              <a:t>with Students</a:t>
            </a:r>
          </a:p>
          <a:p>
            <a:pPr marL="779463" indent="-571500" fontAlgn="auto">
              <a:spcAft>
                <a:spcPts val="0"/>
              </a:spcAft>
              <a:buFont typeface="Arial"/>
              <a:buChar char="•"/>
              <a:defRPr/>
            </a:pPr>
            <a:r>
              <a:rPr lang="en-US" sz="3600" dirty="0" smtClean="0">
                <a:latin typeface="Calibri"/>
                <a:ea typeface="+mn-ea"/>
                <a:cs typeface="Calibri"/>
              </a:rPr>
              <a:t>with Peers (e.g., in your department)</a:t>
            </a:r>
          </a:p>
          <a:p>
            <a:pPr marL="779463" indent="-571500" fontAlgn="auto">
              <a:spcAft>
                <a:spcPts val="0"/>
              </a:spcAft>
              <a:buFont typeface="Arial"/>
              <a:buChar char="•"/>
              <a:defRPr/>
            </a:pPr>
            <a:r>
              <a:rPr lang="en-US" sz="3600" dirty="0" smtClean="0">
                <a:latin typeface="Calibri"/>
                <a:ea typeface="+mn-ea"/>
                <a:cs typeface="Calibri"/>
              </a:rPr>
              <a:t>with Your PI (or grad students/postdocs)</a:t>
            </a:r>
          </a:p>
          <a:p>
            <a:pPr marL="779463" indent="-571500" fontAlgn="auto">
              <a:spcAft>
                <a:spcPts val="0"/>
              </a:spcAft>
              <a:buFont typeface="Arial"/>
              <a:buChar char="•"/>
              <a:defRPr/>
            </a:pPr>
            <a:r>
              <a:rPr lang="en-US" sz="3600" dirty="0" smtClean="0">
                <a:latin typeface="Calibri"/>
                <a:ea typeface="+mn-ea"/>
                <a:cs typeface="Calibri"/>
              </a:rPr>
              <a:t>Write </a:t>
            </a:r>
            <a:r>
              <a:rPr lang="en-US" sz="3600" u="sng" dirty="0" smtClean="0">
                <a:latin typeface="Calibri"/>
                <a:ea typeface="+mn-ea"/>
                <a:cs typeface="Calibri"/>
              </a:rPr>
              <a:t>successes</a:t>
            </a:r>
            <a:r>
              <a:rPr lang="en-US" sz="3600" dirty="0" smtClean="0">
                <a:latin typeface="Calibri"/>
                <a:ea typeface="+mn-ea"/>
                <a:cs typeface="Calibri"/>
              </a:rPr>
              <a:t> and </a:t>
            </a:r>
            <a:r>
              <a:rPr lang="en-US" sz="3600" u="sng" dirty="0" smtClean="0">
                <a:latin typeface="Calibri"/>
                <a:ea typeface="+mn-ea"/>
                <a:cs typeface="Calibri"/>
              </a:rPr>
              <a:t>challenges</a:t>
            </a:r>
            <a:r>
              <a:rPr lang="en-US" sz="3600" dirty="0" smtClean="0">
                <a:latin typeface="Calibri"/>
                <a:ea typeface="+mn-ea"/>
                <a:cs typeface="Calibri"/>
              </a:rPr>
              <a:t> – one per </a:t>
            </a:r>
            <a:r>
              <a:rPr lang="en-US" sz="3600" dirty="0" err="1" smtClean="0">
                <a:latin typeface="Calibri"/>
                <a:ea typeface="+mn-ea"/>
                <a:cs typeface="Calibri"/>
              </a:rPr>
              <a:t>postit</a:t>
            </a:r>
            <a:r>
              <a:rPr lang="en-US" sz="3600" dirty="0" smtClean="0">
                <a:latin typeface="Calibri"/>
                <a:ea typeface="+mn-ea"/>
                <a:cs typeface="Calibri"/>
              </a:rPr>
              <a:t>.</a:t>
            </a:r>
          </a:p>
          <a:p>
            <a:pPr marL="950913" indent="-742950" fontAlgn="auto">
              <a:spcAft>
                <a:spcPts val="0"/>
              </a:spcAft>
              <a:buFont typeface="Arial"/>
              <a:buNone/>
              <a:defRPr/>
            </a:pPr>
            <a:r>
              <a:rPr lang="en-US" sz="3600" dirty="0" smtClean="0">
                <a:latin typeface="Calibri"/>
                <a:ea typeface="+mn-ea"/>
                <a:cs typeface="Calibri"/>
              </a:rPr>
              <a:t>Put under appropriate column on wall </a:t>
            </a:r>
            <a:r>
              <a:rPr lang="en-US" sz="3600" dirty="0" err="1" smtClean="0">
                <a:latin typeface="Calibri"/>
                <a:ea typeface="+mn-ea"/>
                <a:cs typeface="Calibri"/>
              </a:rPr>
              <a:t>postit</a:t>
            </a:r>
            <a:endParaRPr lang="en-US" sz="3600" dirty="0" smtClean="0">
              <a:latin typeface="Calibri"/>
              <a:ea typeface="+mn-ea"/>
              <a:cs typeface="Calibri"/>
            </a:endParaRPr>
          </a:p>
        </p:txBody>
      </p:sp>
      <p:sp>
        <p:nvSpPr>
          <p:cNvPr id="20482" name="TextBox 3"/>
          <p:cNvSpPr txBox="1">
            <a:spLocks noChangeArrowheads="1"/>
          </p:cNvSpPr>
          <p:nvPr/>
        </p:nvSpPr>
        <p:spPr bwMode="auto">
          <a:xfrm>
            <a:off x="1535687" y="304800"/>
            <a:ext cx="6407588" cy="707886"/>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Futura" charset="0"/>
                <a:ea typeface="ＭＳ Ｐゴシック" charset="0"/>
                <a:cs typeface="ＭＳ Ｐゴシック" charset="0"/>
              </a:defRPr>
            </a:lvl1pPr>
            <a:lvl2pPr marL="742950" indent="-285750" eaLnBrk="0" hangingPunct="0">
              <a:defRPr sz="2400" b="1">
                <a:solidFill>
                  <a:schemeClr val="tx1"/>
                </a:solidFill>
                <a:latin typeface="Futura" charset="0"/>
                <a:ea typeface="ＭＳ Ｐゴシック" charset="0"/>
              </a:defRPr>
            </a:lvl2pPr>
            <a:lvl3pPr marL="1143000" indent="-228600" eaLnBrk="0" hangingPunct="0">
              <a:defRPr sz="2400" b="1">
                <a:solidFill>
                  <a:schemeClr val="tx1"/>
                </a:solidFill>
                <a:latin typeface="Futura" charset="0"/>
                <a:ea typeface="ＭＳ Ｐゴシック" charset="0"/>
              </a:defRPr>
            </a:lvl3pPr>
            <a:lvl4pPr marL="1600200" indent="-228600" eaLnBrk="0" hangingPunct="0">
              <a:defRPr sz="2400" b="1">
                <a:solidFill>
                  <a:schemeClr val="tx1"/>
                </a:solidFill>
                <a:latin typeface="Futura" charset="0"/>
                <a:ea typeface="ＭＳ Ｐゴシック" charset="0"/>
              </a:defRPr>
            </a:lvl4pPr>
            <a:lvl5pPr marL="2057400" indent="-228600" eaLnBrk="0" hangingPunct="0">
              <a:defRPr sz="2400" b="1">
                <a:solidFill>
                  <a:schemeClr val="tx1"/>
                </a:solidFill>
                <a:latin typeface="Futura" charset="0"/>
                <a:ea typeface="ＭＳ Ｐゴシック" charset="0"/>
              </a:defRPr>
            </a:lvl5pPr>
            <a:lvl6pPr marL="2514600" indent="-228600" eaLnBrk="0" fontAlgn="base" hangingPunct="0">
              <a:spcBef>
                <a:spcPct val="0"/>
              </a:spcBef>
              <a:spcAft>
                <a:spcPct val="0"/>
              </a:spcAft>
              <a:defRPr sz="2400" b="1">
                <a:solidFill>
                  <a:schemeClr val="tx1"/>
                </a:solidFill>
                <a:latin typeface="Futura" charset="0"/>
                <a:ea typeface="ＭＳ Ｐゴシック" charset="0"/>
              </a:defRPr>
            </a:lvl6pPr>
            <a:lvl7pPr marL="2971800" indent="-228600" eaLnBrk="0" fontAlgn="base" hangingPunct="0">
              <a:spcBef>
                <a:spcPct val="0"/>
              </a:spcBef>
              <a:spcAft>
                <a:spcPct val="0"/>
              </a:spcAft>
              <a:defRPr sz="2400" b="1">
                <a:solidFill>
                  <a:schemeClr val="tx1"/>
                </a:solidFill>
                <a:latin typeface="Futura" charset="0"/>
                <a:ea typeface="ＭＳ Ｐゴシック" charset="0"/>
              </a:defRPr>
            </a:lvl7pPr>
            <a:lvl8pPr marL="3429000" indent="-228600" eaLnBrk="0" fontAlgn="base" hangingPunct="0">
              <a:spcBef>
                <a:spcPct val="0"/>
              </a:spcBef>
              <a:spcAft>
                <a:spcPct val="0"/>
              </a:spcAft>
              <a:defRPr sz="2400" b="1">
                <a:solidFill>
                  <a:schemeClr val="tx1"/>
                </a:solidFill>
                <a:latin typeface="Futura" charset="0"/>
                <a:ea typeface="ＭＳ Ｐゴシック" charset="0"/>
              </a:defRPr>
            </a:lvl8pPr>
            <a:lvl9pPr marL="3886200" indent="-228600" eaLnBrk="0" fontAlgn="base" hangingPunct="0">
              <a:spcBef>
                <a:spcPct val="0"/>
              </a:spcBef>
              <a:spcAft>
                <a:spcPct val="0"/>
              </a:spcAft>
              <a:defRPr sz="2400" b="1">
                <a:solidFill>
                  <a:schemeClr val="tx1"/>
                </a:solidFill>
                <a:latin typeface="Futura" charset="0"/>
                <a:ea typeface="ＭＳ Ｐゴシック" charset="0"/>
              </a:defRPr>
            </a:lvl9pPr>
          </a:lstStyle>
          <a:p>
            <a:r>
              <a:rPr lang="en-US" sz="4000" b="0" dirty="0" smtClean="0">
                <a:solidFill>
                  <a:schemeClr val="bg1"/>
                </a:solidFill>
                <a:latin typeface="Calibri" charset="0"/>
                <a:cs typeface="Calibri" charset="0"/>
              </a:rPr>
              <a:t>Questions </a:t>
            </a:r>
            <a:r>
              <a:rPr lang="en-US" sz="4000" b="0" dirty="0">
                <a:solidFill>
                  <a:schemeClr val="bg1"/>
                </a:solidFill>
                <a:latin typeface="Calibri" charset="0"/>
                <a:cs typeface="Calibri" charset="0"/>
              </a:rPr>
              <a:t>for you</a:t>
            </a:r>
            <a:r>
              <a:rPr lang="en-US" sz="4000" b="0" dirty="0" smtClean="0">
                <a:solidFill>
                  <a:schemeClr val="bg1"/>
                </a:solidFill>
                <a:latin typeface="Calibri" charset="0"/>
                <a:cs typeface="Calibri" charset="0"/>
              </a:rPr>
              <a:t>….on </a:t>
            </a:r>
            <a:r>
              <a:rPr lang="en-US" sz="4000" b="0" dirty="0" err="1" smtClean="0">
                <a:solidFill>
                  <a:schemeClr val="bg1"/>
                </a:solidFill>
                <a:latin typeface="Calibri" charset="0"/>
                <a:cs typeface="Calibri" charset="0"/>
              </a:rPr>
              <a:t>postits</a:t>
            </a:r>
            <a:endParaRPr lang="en-US" sz="4000" b="0" dirty="0">
              <a:solidFill>
                <a:schemeClr val="bg1"/>
              </a:solidFill>
              <a:latin typeface="Calibri" charset="0"/>
              <a:cs typeface="Calibri" charset="0"/>
            </a:endParaRPr>
          </a:p>
        </p:txBody>
      </p:sp>
    </p:spTree>
    <p:extLst>
      <p:ext uri="{BB962C8B-B14F-4D97-AF65-F5344CB8AC3E}">
        <p14:creationId xmlns:p14="http://schemas.microsoft.com/office/powerpoint/2010/main" val="347260327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rgbClr val="7030A0"/>
          </a:solidFill>
        </p:spPr>
        <p:txBody>
          <a:bodyPr/>
          <a:lstStyle/>
          <a:p>
            <a:r>
              <a:rPr lang="en-US" dirty="0" smtClean="0">
                <a:solidFill>
                  <a:schemeClr val="bg1"/>
                </a:solidFill>
              </a:rPr>
              <a:t>Working Schedule</a:t>
            </a:r>
            <a:endParaRPr lang="en-US" dirty="0">
              <a:solidFill>
                <a:schemeClr val="bg1"/>
              </a:solidFill>
            </a:endParaRPr>
          </a:p>
        </p:txBody>
      </p:sp>
      <p:sp>
        <p:nvSpPr>
          <p:cNvPr id="3" name="Content Placeholder 2"/>
          <p:cNvSpPr>
            <a:spLocks noGrp="1"/>
          </p:cNvSpPr>
          <p:nvPr>
            <p:ph idx="1"/>
          </p:nvPr>
        </p:nvSpPr>
        <p:spPr>
          <a:xfrm>
            <a:off x="309630" y="990600"/>
            <a:ext cx="8801100" cy="5715000"/>
          </a:xfrm>
        </p:spPr>
        <p:txBody>
          <a:bodyPr>
            <a:normAutofit lnSpcReduction="10000"/>
          </a:bodyPr>
          <a:lstStyle/>
          <a:p>
            <a:r>
              <a:rPr lang="en-US" dirty="0" smtClean="0"/>
              <a:t>Friday AM </a:t>
            </a:r>
            <a:r>
              <a:rPr lang="mr-IN" dirty="0" smtClean="0"/>
              <a:t>–</a:t>
            </a:r>
            <a:r>
              <a:rPr lang="en-US" dirty="0" smtClean="0"/>
              <a:t> 9 am-noon</a:t>
            </a:r>
          </a:p>
          <a:p>
            <a:pPr lvl="1"/>
            <a:r>
              <a:rPr lang="en-US" dirty="0" smtClean="0"/>
              <a:t>Building a learning community</a:t>
            </a:r>
          </a:p>
          <a:p>
            <a:pPr lvl="1"/>
            <a:r>
              <a:rPr lang="en-US" dirty="0" smtClean="0"/>
              <a:t>What is science practice-based instruction</a:t>
            </a:r>
          </a:p>
          <a:p>
            <a:r>
              <a:rPr lang="en-US" dirty="0" smtClean="0"/>
              <a:t>Friday PM </a:t>
            </a:r>
            <a:r>
              <a:rPr lang="mr-IN" dirty="0" smtClean="0"/>
              <a:t>–</a:t>
            </a:r>
            <a:r>
              <a:rPr lang="en-US" dirty="0" smtClean="0"/>
              <a:t> 1 pm -4 pm	</a:t>
            </a:r>
          </a:p>
          <a:p>
            <a:pPr lvl="1"/>
            <a:r>
              <a:rPr lang="en-US" dirty="0" smtClean="0"/>
              <a:t>Building a transformed course framework</a:t>
            </a:r>
            <a:endParaRPr lang="en-US" dirty="0"/>
          </a:p>
          <a:p>
            <a:pPr lvl="1"/>
            <a:r>
              <a:rPr lang="en-US" dirty="0" smtClean="0"/>
              <a:t>Designing one lesson</a:t>
            </a:r>
          </a:p>
          <a:p>
            <a:r>
              <a:rPr lang="en-US" dirty="0" smtClean="0"/>
              <a:t>Saturday AM </a:t>
            </a:r>
            <a:r>
              <a:rPr lang="mr-IN" dirty="0" smtClean="0"/>
              <a:t>–</a:t>
            </a:r>
            <a:r>
              <a:rPr lang="en-US" dirty="0" smtClean="0"/>
              <a:t> 9 am-noon</a:t>
            </a:r>
          </a:p>
          <a:p>
            <a:pPr lvl="1"/>
            <a:r>
              <a:rPr lang="en-US" dirty="0" smtClean="0"/>
              <a:t>Work in team on lesson</a:t>
            </a:r>
          </a:p>
          <a:p>
            <a:pPr lvl="2"/>
            <a:r>
              <a:rPr lang="en-US" dirty="0" smtClean="0"/>
              <a:t>Report outs re: parts of lesson</a:t>
            </a:r>
          </a:p>
          <a:p>
            <a:r>
              <a:rPr lang="en-US" dirty="0" smtClean="0"/>
              <a:t>Saturday PM </a:t>
            </a:r>
            <a:r>
              <a:rPr lang="mr-IN" dirty="0" smtClean="0"/>
              <a:t>–</a:t>
            </a:r>
            <a:r>
              <a:rPr lang="en-US" dirty="0" smtClean="0"/>
              <a:t> 1 pm- 4 pm</a:t>
            </a:r>
          </a:p>
          <a:p>
            <a:pPr lvl="1"/>
            <a:r>
              <a:rPr lang="en-US" dirty="0" smtClean="0"/>
              <a:t>Revise and Teach an active learning segment of lesson</a:t>
            </a:r>
          </a:p>
        </p:txBody>
      </p:sp>
    </p:spTree>
    <p:extLst>
      <p:ext uri="{BB962C8B-B14F-4D97-AF65-F5344CB8AC3E}">
        <p14:creationId xmlns:p14="http://schemas.microsoft.com/office/powerpoint/2010/main" val="82026965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bwMode="auto">
          <a:xfrm>
            <a:off x="685800" y="228600"/>
            <a:ext cx="7696200" cy="914400"/>
          </a:xfrm>
          <a:solidFill>
            <a:srgbClr val="7030A0"/>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dirty="0">
                <a:solidFill>
                  <a:schemeClr val="bg1"/>
                </a:solidFill>
                <a:latin typeface="Calibri" charset="0"/>
                <a:cs typeface="Calibri" charset="0"/>
              </a:rPr>
              <a:t>Objectives  </a:t>
            </a:r>
            <a:r>
              <a:rPr lang="en-US" dirty="0" smtClean="0">
                <a:solidFill>
                  <a:schemeClr val="bg1"/>
                </a:solidFill>
                <a:latin typeface="Calibri" charset="0"/>
                <a:cs typeface="Calibri" charset="0"/>
              </a:rPr>
              <a:t>10-6-17 </a:t>
            </a:r>
            <a:endParaRPr lang="en-US" dirty="0">
              <a:solidFill>
                <a:schemeClr val="bg1"/>
              </a:solidFill>
              <a:latin typeface="Calibri" charset="0"/>
              <a:cs typeface="Calibri" charset="0"/>
            </a:endParaRPr>
          </a:p>
        </p:txBody>
      </p:sp>
      <p:sp>
        <p:nvSpPr>
          <p:cNvPr id="15362" name="TextBox 2"/>
          <p:cNvSpPr txBox="1">
            <a:spLocks noChangeArrowheads="1"/>
          </p:cNvSpPr>
          <p:nvPr/>
        </p:nvSpPr>
        <p:spPr bwMode="auto">
          <a:xfrm>
            <a:off x="685800" y="1828800"/>
            <a:ext cx="8077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Futura" charset="0"/>
                <a:ea typeface="ＭＳ Ｐゴシック" charset="0"/>
                <a:cs typeface="ＭＳ Ｐゴシック" charset="0"/>
              </a:defRPr>
            </a:lvl1pPr>
            <a:lvl2pPr marL="742950" indent="-285750" eaLnBrk="0" hangingPunct="0">
              <a:defRPr sz="2400" b="1">
                <a:solidFill>
                  <a:schemeClr val="tx1"/>
                </a:solidFill>
                <a:latin typeface="Futura" charset="0"/>
                <a:ea typeface="ＭＳ Ｐゴシック" charset="0"/>
              </a:defRPr>
            </a:lvl2pPr>
            <a:lvl3pPr marL="1143000" indent="-228600" eaLnBrk="0" hangingPunct="0">
              <a:defRPr sz="2400" b="1">
                <a:solidFill>
                  <a:schemeClr val="tx1"/>
                </a:solidFill>
                <a:latin typeface="Futura" charset="0"/>
                <a:ea typeface="ＭＳ Ｐゴシック" charset="0"/>
              </a:defRPr>
            </a:lvl3pPr>
            <a:lvl4pPr marL="1600200" indent="-228600" eaLnBrk="0" hangingPunct="0">
              <a:defRPr sz="2400" b="1">
                <a:solidFill>
                  <a:schemeClr val="tx1"/>
                </a:solidFill>
                <a:latin typeface="Futura" charset="0"/>
                <a:ea typeface="ＭＳ Ｐゴシック" charset="0"/>
              </a:defRPr>
            </a:lvl4pPr>
            <a:lvl5pPr marL="2057400" indent="-228600" eaLnBrk="0" hangingPunct="0">
              <a:defRPr sz="2400" b="1">
                <a:solidFill>
                  <a:schemeClr val="tx1"/>
                </a:solidFill>
                <a:latin typeface="Futura" charset="0"/>
                <a:ea typeface="ＭＳ Ｐゴシック" charset="0"/>
              </a:defRPr>
            </a:lvl5pPr>
            <a:lvl6pPr marL="2514600" indent="-228600" eaLnBrk="0" fontAlgn="base" hangingPunct="0">
              <a:spcBef>
                <a:spcPct val="0"/>
              </a:spcBef>
              <a:spcAft>
                <a:spcPct val="0"/>
              </a:spcAft>
              <a:defRPr sz="2400" b="1">
                <a:solidFill>
                  <a:schemeClr val="tx1"/>
                </a:solidFill>
                <a:latin typeface="Futura" charset="0"/>
                <a:ea typeface="ＭＳ Ｐゴシック" charset="0"/>
              </a:defRPr>
            </a:lvl6pPr>
            <a:lvl7pPr marL="2971800" indent="-228600" eaLnBrk="0" fontAlgn="base" hangingPunct="0">
              <a:spcBef>
                <a:spcPct val="0"/>
              </a:spcBef>
              <a:spcAft>
                <a:spcPct val="0"/>
              </a:spcAft>
              <a:defRPr sz="2400" b="1">
                <a:solidFill>
                  <a:schemeClr val="tx1"/>
                </a:solidFill>
                <a:latin typeface="Futura" charset="0"/>
                <a:ea typeface="ＭＳ Ｐゴシック" charset="0"/>
              </a:defRPr>
            </a:lvl7pPr>
            <a:lvl8pPr marL="3429000" indent="-228600" eaLnBrk="0" fontAlgn="base" hangingPunct="0">
              <a:spcBef>
                <a:spcPct val="0"/>
              </a:spcBef>
              <a:spcAft>
                <a:spcPct val="0"/>
              </a:spcAft>
              <a:defRPr sz="2400" b="1">
                <a:solidFill>
                  <a:schemeClr val="tx1"/>
                </a:solidFill>
                <a:latin typeface="Futura" charset="0"/>
                <a:ea typeface="ＭＳ Ｐゴシック" charset="0"/>
              </a:defRPr>
            </a:lvl8pPr>
            <a:lvl9pPr marL="3886200" indent="-228600" eaLnBrk="0" fontAlgn="base" hangingPunct="0">
              <a:spcBef>
                <a:spcPct val="0"/>
              </a:spcBef>
              <a:spcAft>
                <a:spcPct val="0"/>
              </a:spcAft>
              <a:defRPr sz="2400" b="1">
                <a:solidFill>
                  <a:schemeClr val="tx1"/>
                </a:solidFill>
                <a:latin typeface="Futura" charset="0"/>
                <a:ea typeface="ＭＳ Ｐゴシック" charset="0"/>
              </a:defRPr>
            </a:lvl9pPr>
          </a:lstStyle>
          <a:p>
            <a:pPr marL="514350" indent="-514350">
              <a:buFont typeface="+mj-lt"/>
              <a:buAutoNum type="arabicPeriod"/>
            </a:pPr>
            <a:r>
              <a:rPr lang="en-US" sz="3600" b="0" dirty="0" smtClean="0">
                <a:latin typeface="Calibri" charset="0"/>
                <a:cs typeface="Calibri" charset="0"/>
              </a:rPr>
              <a:t>Characterize and develop a learning community</a:t>
            </a:r>
          </a:p>
          <a:p>
            <a:pPr marL="514350" indent="-514350">
              <a:buFont typeface="+mj-lt"/>
              <a:buAutoNum type="arabicPeriod"/>
            </a:pPr>
            <a:r>
              <a:rPr lang="en-US" sz="3600" b="0" dirty="0" smtClean="0">
                <a:latin typeface="Calibri" charset="0"/>
                <a:cs typeface="Calibri" charset="0"/>
              </a:rPr>
              <a:t>Investigate how people learn.</a:t>
            </a:r>
            <a:endParaRPr lang="en-US" sz="3600" b="0" dirty="0">
              <a:latin typeface="Calibri" charset="0"/>
              <a:cs typeface="Calibri" charset="0"/>
            </a:endParaRPr>
          </a:p>
          <a:p>
            <a:pPr marL="514350" indent="-514350">
              <a:buFont typeface="+mj-lt"/>
              <a:buAutoNum type="arabicPeriod"/>
            </a:pPr>
            <a:r>
              <a:rPr lang="en-US" sz="3600" b="0" dirty="0" smtClean="0">
                <a:latin typeface="Calibri" charset="0"/>
                <a:cs typeface="Calibri" charset="0"/>
              </a:rPr>
              <a:t>Determine the relationship of core biology concepts and scientific practices.</a:t>
            </a:r>
          </a:p>
          <a:p>
            <a:pPr marL="514350" indent="-514350">
              <a:buFont typeface="+mj-lt"/>
              <a:buAutoNum type="arabicPeriod"/>
            </a:pPr>
            <a:r>
              <a:rPr lang="en-US" sz="3600" b="0" dirty="0" smtClean="0">
                <a:latin typeface="Calibri" charset="0"/>
                <a:cs typeface="Calibri" charset="0"/>
              </a:rPr>
              <a:t>Design </a:t>
            </a:r>
            <a:r>
              <a:rPr lang="en-US" sz="3600" b="0" dirty="0">
                <a:latin typeface="Calibri" charset="0"/>
                <a:cs typeface="Calibri" charset="0"/>
              </a:rPr>
              <a:t>two learning objectives based on </a:t>
            </a:r>
            <a:r>
              <a:rPr lang="en-US" sz="3600" b="0" dirty="0" smtClean="0">
                <a:latin typeface="Calibri" charset="0"/>
                <a:cs typeface="Calibri" charset="0"/>
              </a:rPr>
              <a:t>and activity.</a:t>
            </a:r>
            <a:endParaRPr lang="en-US" sz="3600" b="0" dirty="0">
              <a:latin typeface="Calibri" charset="0"/>
              <a:cs typeface="Calibri" charset="0"/>
            </a:endParaRPr>
          </a:p>
        </p:txBody>
      </p:sp>
    </p:spTree>
    <p:extLst>
      <p:ext uri="{BB962C8B-B14F-4D97-AF65-F5344CB8AC3E}">
        <p14:creationId xmlns:p14="http://schemas.microsoft.com/office/powerpoint/2010/main" val="264734461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bwMode="auto">
          <a:xfrm>
            <a:off x="685800" y="152400"/>
            <a:ext cx="7772400" cy="914400"/>
          </a:xfrm>
          <a:solidFill>
            <a:srgbClr val="7030A0"/>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dirty="0">
                <a:solidFill>
                  <a:schemeClr val="bg1"/>
                </a:solidFill>
                <a:latin typeface="Calibri" charset="0"/>
                <a:cs typeface="Calibri" charset="0"/>
              </a:rPr>
              <a:t>Homework for </a:t>
            </a:r>
            <a:r>
              <a:rPr lang="en-US" dirty="0" smtClean="0">
                <a:solidFill>
                  <a:schemeClr val="bg1"/>
                </a:solidFill>
                <a:latin typeface="Calibri" charset="0"/>
                <a:cs typeface="Calibri" charset="0"/>
              </a:rPr>
              <a:t>this Afternoon </a:t>
            </a:r>
            <a:endParaRPr lang="en-US" dirty="0">
              <a:solidFill>
                <a:schemeClr val="bg1"/>
              </a:solidFill>
              <a:latin typeface="Calibri" charset="0"/>
              <a:cs typeface="Calibri" charset="0"/>
            </a:endParaRPr>
          </a:p>
        </p:txBody>
      </p:sp>
      <p:sp>
        <p:nvSpPr>
          <p:cNvPr id="16386" name="TextBox 2"/>
          <p:cNvSpPr txBox="1">
            <a:spLocks noChangeArrowheads="1"/>
          </p:cNvSpPr>
          <p:nvPr/>
        </p:nvSpPr>
        <p:spPr bwMode="auto">
          <a:xfrm>
            <a:off x="685800" y="1225689"/>
            <a:ext cx="8077200" cy="5632311"/>
          </a:xfrm>
          <a:prstGeom prst="rect">
            <a:avLst/>
          </a:prstGeom>
          <a:noFill/>
          <a:ln w="9525">
            <a:solidFill>
              <a:srgbClr val="7F7F7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b="1">
                <a:solidFill>
                  <a:schemeClr val="tx1"/>
                </a:solidFill>
                <a:latin typeface="Futura" charset="0"/>
                <a:ea typeface="ＭＳ Ｐゴシック" charset="0"/>
                <a:cs typeface="ＭＳ Ｐゴシック" charset="0"/>
              </a:defRPr>
            </a:lvl1pPr>
            <a:lvl2pPr marL="742950" indent="-285750" eaLnBrk="0" hangingPunct="0">
              <a:defRPr sz="2400" b="1">
                <a:solidFill>
                  <a:schemeClr val="tx1"/>
                </a:solidFill>
                <a:latin typeface="Futura" charset="0"/>
                <a:ea typeface="ＭＳ Ｐゴシック" charset="0"/>
              </a:defRPr>
            </a:lvl2pPr>
            <a:lvl3pPr marL="1143000" indent="-228600" eaLnBrk="0" hangingPunct="0">
              <a:defRPr sz="2400" b="1">
                <a:solidFill>
                  <a:schemeClr val="tx1"/>
                </a:solidFill>
                <a:latin typeface="Futura" charset="0"/>
                <a:ea typeface="ＭＳ Ｐゴシック" charset="0"/>
              </a:defRPr>
            </a:lvl3pPr>
            <a:lvl4pPr marL="1600200" indent="-228600" eaLnBrk="0" hangingPunct="0">
              <a:defRPr sz="2400" b="1">
                <a:solidFill>
                  <a:schemeClr val="tx1"/>
                </a:solidFill>
                <a:latin typeface="Futura" charset="0"/>
                <a:ea typeface="ＭＳ Ｐゴシック" charset="0"/>
              </a:defRPr>
            </a:lvl4pPr>
            <a:lvl5pPr marL="2057400" indent="-228600" eaLnBrk="0" hangingPunct="0">
              <a:defRPr sz="2400" b="1">
                <a:solidFill>
                  <a:schemeClr val="tx1"/>
                </a:solidFill>
                <a:latin typeface="Futura" charset="0"/>
                <a:ea typeface="ＭＳ Ｐゴシック" charset="0"/>
              </a:defRPr>
            </a:lvl5pPr>
            <a:lvl6pPr marL="2514600" indent="-228600" eaLnBrk="0" fontAlgn="base" hangingPunct="0">
              <a:spcBef>
                <a:spcPct val="0"/>
              </a:spcBef>
              <a:spcAft>
                <a:spcPct val="0"/>
              </a:spcAft>
              <a:defRPr sz="2400" b="1">
                <a:solidFill>
                  <a:schemeClr val="tx1"/>
                </a:solidFill>
                <a:latin typeface="Futura" charset="0"/>
                <a:ea typeface="ＭＳ Ｐゴシック" charset="0"/>
              </a:defRPr>
            </a:lvl6pPr>
            <a:lvl7pPr marL="2971800" indent="-228600" eaLnBrk="0" fontAlgn="base" hangingPunct="0">
              <a:spcBef>
                <a:spcPct val="0"/>
              </a:spcBef>
              <a:spcAft>
                <a:spcPct val="0"/>
              </a:spcAft>
              <a:defRPr sz="2400" b="1">
                <a:solidFill>
                  <a:schemeClr val="tx1"/>
                </a:solidFill>
                <a:latin typeface="Futura" charset="0"/>
                <a:ea typeface="ＭＳ Ｐゴシック" charset="0"/>
              </a:defRPr>
            </a:lvl7pPr>
            <a:lvl8pPr marL="3429000" indent="-228600" eaLnBrk="0" fontAlgn="base" hangingPunct="0">
              <a:spcBef>
                <a:spcPct val="0"/>
              </a:spcBef>
              <a:spcAft>
                <a:spcPct val="0"/>
              </a:spcAft>
              <a:defRPr sz="2400" b="1">
                <a:solidFill>
                  <a:schemeClr val="tx1"/>
                </a:solidFill>
                <a:latin typeface="Futura" charset="0"/>
                <a:ea typeface="ＭＳ Ｐゴシック" charset="0"/>
              </a:defRPr>
            </a:lvl8pPr>
            <a:lvl9pPr marL="3886200" indent="-228600" eaLnBrk="0" fontAlgn="base" hangingPunct="0">
              <a:spcBef>
                <a:spcPct val="0"/>
              </a:spcBef>
              <a:spcAft>
                <a:spcPct val="0"/>
              </a:spcAft>
              <a:defRPr sz="2400" b="1">
                <a:solidFill>
                  <a:schemeClr val="tx1"/>
                </a:solidFill>
                <a:latin typeface="Futura" charset="0"/>
                <a:ea typeface="ＭＳ Ｐゴシック" charset="0"/>
              </a:defRPr>
            </a:lvl9pPr>
          </a:lstStyle>
          <a:p>
            <a:r>
              <a:rPr lang="en-US" sz="3600" b="0" dirty="0" smtClean="0">
                <a:latin typeface="Calibri" charset="0"/>
                <a:cs typeface="Calibri" charset="0"/>
              </a:rPr>
              <a:t>AM   </a:t>
            </a:r>
          </a:p>
          <a:p>
            <a:r>
              <a:rPr lang="en-US" sz="3600" b="0" i="1" dirty="0" smtClean="0">
                <a:latin typeface="Calibri" charset="0"/>
                <a:cs typeface="Calibri" charset="0"/>
              </a:rPr>
              <a:t>How </a:t>
            </a:r>
            <a:r>
              <a:rPr lang="en-US" sz="3600" b="0" i="1" dirty="0">
                <a:latin typeface="Calibri" charset="0"/>
                <a:cs typeface="Calibri" charset="0"/>
              </a:rPr>
              <a:t>People </a:t>
            </a:r>
            <a:r>
              <a:rPr lang="en-US" sz="3600" b="0" i="1" dirty="0" smtClean="0">
                <a:latin typeface="Calibri" charset="0"/>
                <a:cs typeface="Calibri" charset="0"/>
              </a:rPr>
              <a:t>Learn (HPL) </a:t>
            </a:r>
            <a:r>
              <a:rPr lang="en-US" sz="3600" b="0" i="1" dirty="0">
                <a:latin typeface="Calibri" charset="0"/>
                <a:cs typeface="Calibri" charset="0"/>
              </a:rPr>
              <a:t>- </a:t>
            </a:r>
            <a:r>
              <a:rPr lang="en-US" sz="3600" b="0" dirty="0" err="1" smtClean="0">
                <a:latin typeface="Calibri" charset="0"/>
                <a:cs typeface="Calibri" charset="0"/>
              </a:rPr>
              <a:t>Chpts</a:t>
            </a:r>
            <a:r>
              <a:rPr lang="en-US" sz="3600" b="0" dirty="0" smtClean="0">
                <a:latin typeface="Calibri" charset="0"/>
                <a:cs typeface="Calibri" charset="0"/>
              </a:rPr>
              <a:t> 1&amp;2</a:t>
            </a:r>
          </a:p>
          <a:p>
            <a:r>
              <a:rPr lang="en-US" sz="3600" b="0" i="1" dirty="0" smtClean="0">
                <a:latin typeface="Calibri" charset="0"/>
                <a:cs typeface="Calibri" charset="0"/>
              </a:rPr>
              <a:t>Scientific Teaching </a:t>
            </a:r>
            <a:r>
              <a:rPr lang="mr-IN" sz="3600" b="0" dirty="0" smtClean="0">
                <a:latin typeface="Calibri" charset="0"/>
                <a:cs typeface="Calibri" charset="0"/>
              </a:rPr>
              <a:t>–</a:t>
            </a:r>
            <a:r>
              <a:rPr lang="en-US" sz="3600" b="0" dirty="0" smtClean="0">
                <a:latin typeface="Calibri" charset="0"/>
                <a:cs typeface="Calibri" charset="0"/>
              </a:rPr>
              <a:t> </a:t>
            </a:r>
            <a:r>
              <a:rPr lang="en-US" sz="3600" b="0" dirty="0" err="1" smtClean="0">
                <a:latin typeface="Calibri" charset="0"/>
                <a:cs typeface="Calibri" charset="0"/>
              </a:rPr>
              <a:t>Handelsman</a:t>
            </a:r>
            <a:r>
              <a:rPr lang="en-US" sz="3600" b="0" dirty="0" smtClean="0">
                <a:latin typeface="Calibri" charset="0"/>
                <a:cs typeface="Calibri" charset="0"/>
              </a:rPr>
              <a:t> et al</a:t>
            </a:r>
          </a:p>
          <a:p>
            <a:endParaRPr lang="en-US" sz="3600" b="0" dirty="0" smtClean="0">
              <a:latin typeface="Calibri" charset="0"/>
              <a:cs typeface="Calibri" charset="0"/>
            </a:endParaRPr>
          </a:p>
          <a:p>
            <a:r>
              <a:rPr lang="en-US" sz="3600" b="0" dirty="0" smtClean="0">
                <a:latin typeface="Calibri" charset="0"/>
                <a:cs typeface="Calibri" charset="0"/>
              </a:rPr>
              <a:t>PM </a:t>
            </a:r>
          </a:p>
          <a:p>
            <a:r>
              <a:rPr lang="en-US" sz="3600" b="0" i="1" dirty="0" smtClean="0">
                <a:latin typeface="Calibri" charset="0"/>
                <a:cs typeface="Calibri" charset="0"/>
              </a:rPr>
              <a:t>Vision and Change</a:t>
            </a:r>
            <a:r>
              <a:rPr lang="en-US" sz="3600" b="0" dirty="0" smtClean="0">
                <a:latin typeface="Calibri" charset="0"/>
                <a:cs typeface="Calibri" charset="0"/>
              </a:rPr>
              <a:t> </a:t>
            </a:r>
            <a:r>
              <a:rPr lang="en-US" sz="3600" b="0" dirty="0" err="1" smtClean="0">
                <a:latin typeface="Calibri" charset="0"/>
                <a:cs typeface="Calibri" charset="0"/>
              </a:rPr>
              <a:t>Chpts</a:t>
            </a:r>
            <a:r>
              <a:rPr lang="en-US" sz="3600" b="0" dirty="0" smtClean="0">
                <a:latin typeface="Calibri" charset="0"/>
                <a:cs typeface="Calibri" charset="0"/>
              </a:rPr>
              <a:t> 1 &amp; 2</a:t>
            </a:r>
          </a:p>
          <a:p>
            <a:endParaRPr lang="en-US" sz="3600" b="0" dirty="0">
              <a:latin typeface="Calibri" charset="0"/>
              <a:cs typeface="Calibri" charset="0"/>
            </a:endParaRPr>
          </a:p>
          <a:p>
            <a:r>
              <a:rPr lang="en-US" sz="3600" b="0" dirty="0" smtClean="0">
                <a:latin typeface="Calibri" charset="0"/>
                <a:cs typeface="Calibri" charset="0"/>
              </a:rPr>
              <a:t>Start </a:t>
            </a:r>
            <a:r>
              <a:rPr lang="en-US" sz="3600" b="0" dirty="0">
                <a:latin typeface="Calibri" charset="0"/>
                <a:cs typeface="Calibri" charset="0"/>
              </a:rPr>
              <a:t>looking for </a:t>
            </a:r>
            <a:r>
              <a:rPr lang="en-US" sz="3600" b="0" dirty="0" smtClean="0">
                <a:latin typeface="Calibri" charset="0"/>
                <a:cs typeface="Calibri" charset="0"/>
              </a:rPr>
              <a:t>a scientific paper that illustrates the “big ideas” in V&amp;C. Bring possible examples to class next week. </a:t>
            </a:r>
            <a:endParaRPr lang="en-US" sz="3600" b="0" dirty="0">
              <a:latin typeface="Calibri" charset="0"/>
              <a:cs typeface="Calibri" charset="0"/>
            </a:endParaRPr>
          </a:p>
        </p:txBody>
      </p:sp>
    </p:spTree>
    <p:extLst>
      <p:ext uri="{BB962C8B-B14F-4D97-AF65-F5344CB8AC3E}">
        <p14:creationId xmlns:p14="http://schemas.microsoft.com/office/powerpoint/2010/main" val="22062557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3512" y="1441450"/>
            <a:ext cx="354965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5"/>
          <p:cNvSpPr>
            <a:spLocks noChangeArrowheads="1"/>
          </p:cNvSpPr>
          <p:nvPr/>
        </p:nvSpPr>
        <p:spPr bwMode="auto">
          <a:xfrm>
            <a:off x="4651375" y="6461125"/>
            <a:ext cx="449262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40" bIns="0"/>
          <a:lstStyle/>
          <a:p>
            <a:pPr marL="39688" defTabSz="822325" eaLnBrk="0" hangingPunct="0">
              <a:spcBef>
                <a:spcPts val="1150"/>
              </a:spcBef>
            </a:pPr>
            <a:endParaRPr lang="en-US" sz="2000">
              <a:solidFill>
                <a:srgbClr val="FF0000"/>
              </a:solidFill>
              <a:latin typeface="Times New Roman" charset="0"/>
              <a:cs typeface="Times New Roman" charset="0"/>
              <a:sym typeface="Times New Roman" charset="0"/>
            </a:endParaRPr>
          </a:p>
        </p:txBody>
      </p:sp>
      <p:sp>
        <p:nvSpPr>
          <p:cNvPr id="46086" name="Rectangle 6"/>
          <p:cNvSpPr>
            <a:spLocks noChangeArrowheads="1"/>
          </p:cNvSpPr>
          <p:nvPr/>
        </p:nvSpPr>
        <p:spPr bwMode="auto">
          <a:xfrm>
            <a:off x="347662" y="39687"/>
            <a:ext cx="8607425" cy="1219200"/>
          </a:xfrm>
          <a:prstGeom prst="rect">
            <a:avLst/>
          </a:prstGeom>
          <a:noFill/>
          <a:ln w="9525">
            <a:noFill/>
            <a:miter lim="800000"/>
            <a:headEnd/>
            <a:tailEnd/>
          </a:ln>
        </p:spPr>
        <p:txBody>
          <a:bodyPr lIns="0" tIns="0" rIns="40640" bIns="0" anchor="ctr"/>
          <a:lstStyle/>
          <a:p>
            <a:r>
              <a:rPr lang="en-US" b="0" dirty="0">
                <a:latin typeface="+mn-lt"/>
              </a:rPr>
              <a:t>National Research Council. 2000. How people learn: brain, mind, experience, and school. Washington, D.C.: National Academy </a:t>
            </a:r>
            <a:r>
              <a:rPr lang="en-US" b="0" dirty="0" smtClean="0">
                <a:latin typeface="+mn-lt"/>
              </a:rPr>
              <a:t>Press.</a:t>
            </a:r>
            <a:endParaRPr lang="en-US" b="0" dirty="0">
              <a:latin typeface="+mn-lt"/>
            </a:endParaRPr>
          </a:p>
        </p:txBody>
      </p:sp>
    </p:spTree>
    <p:extLst>
      <p:ext uri="{BB962C8B-B14F-4D97-AF65-F5344CB8AC3E}">
        <p14:creationId xmlns:p14="http://schemas.microsoft.com/office/powerpoint/2010/main" val="17151238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descr="Picture 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62200" y="152400"/>
            <a:ext cx="495300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extBox 3"/>
          <p:cNvSpPr txBox="1">
            <a:spLocks noChangeArrowheads="1"/>
          </p:cNvSpPr>
          <p:nvPr/>
        </p:nvSpPr>
        <p:spPr bwMode="auto">
          <a:xfrm rot="10800000" flipV="1">
            <a:off x="76200" y="6350000"/>
            <a:ext cx="8293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Futura" charset="0"/>
                <a:ea typeface="ＭＳ Ｐゴシック" charset="0"/>
                <a:cs typeface="ＭＳ Ｐゴシック" charset="0"/>
              </a:defRPr>
            </a:lvl1pPr>
            <a:lvl2pPr marL="742950" indent="-285750" eaLnBrk="0" hangingPunct="0">
              <a:defRPr sz="2400" b="1">
                <a:solidFill>
                  <a:schemeClr val="tx1"/>
                </a:solidFill>
                <a:latin typeface="Futura" charset="0"/>
                <a:ea typeface="ＭＳ Ｐゴシック" charset="0"/>
              </a:defRPr>
            </a:lvl2pPr>
            <a:lvl3pPr marL="1143000" indent="-228600" eaLnBrk="0" hangingPunct="0">
              <a:defRPr sz="2400" b="1">
                <a:solidFill>
                  <a:schemeClr val="tx1"/>
                </a:solidFill>
                <a:latin typeface="Futura" charset="0"/>
                <a:ea typeface="ＭＳ Ｐゴシック" charset="0"/>
              </a:defRPr>
            </a:lvl3pPr>
            <a:lvl4pPr marL="1600200" indent="-228600" eaLnBrk="0" hangingPunct="0">
              <a:defRPr sz="2400" b="1">
                <a:solidFill>
                  <a:schemeClr val="tx1"/>
                </a:solidFill>
                <a:latin typeface="Futura" charset="0"/>
                <a:ea typeface="ＭＳ Ｐゴシック" charset="0"/>
              </a:defRPr>
            </a:lvl4pPr>
            <a:lvl5pPr marL="2057400" indent="-228600" eaLnBrk="0" hangingPunct="0">
              <a:defRPr sz="2400" b="1">
                <a:solidFill>
                  <a:schemeClr val="tx1"/>
                </a:solidFill>
                <a:latin typeface="Futura" charset="0"/>
                <a:ea typeface="ＭＳ Ｐゴシック" charset="0"/>
              </a:defRPr>
            </a:lvl5pPr>
            <a:lvl6pPr marL="2514600" indent="-228600" eaLnBrk="0" fontAlgn="base" hangingPunct="0">
              <a:spcBef>
                <a:spcPct val="0"/>
              </a:spcBef>
              <a:spcAft>
                <a:spcPct val="0"/>
              </a:spcAft>
              <a:defRPr sz="2400" b="1">
                <a:solidFill>
                  <a:schemeClr val="tx1"/>
                </a:solidFill>
                <a:latin typeface="Futura" charset="0"/>
                <a:ea typeface="ＭＳ Ｐゴシック" charset="0"/>
              </a:defRPr>
            </a:lvl6pPr>
            <a:lvl7pPr marL="2971800" indent="-228600" eaLnBrk="0" fontAlgn="base" hangingPunct="0">
              <a:spcBef>
                <a:spcPct val="0"/>
              </a:spcBef>
              <a:spcAft>
                <a:spcPct val="0"/>
              </a:spcAft>
              <a:defRPr sz="2400" b="1">
                <a:solidFill>
                  <a:schemeClr val="tx1"/>
                </a:solidFill>
                <a:latin typeface="Futura" charset="0"/>
                <a:ea typeface="ＭＳ Ｐゴシック" charset="0"/>
              </a:defRPr>
            </a:lvl7pPr>
            <a:lvl8pPr marL="3429000" indent="-228600" eaLnBrk="0" fontAlgn="base" hangingPunct="0">
              <a:spcBef>
                <a:spcPct val="0"/>
              </a:spcBef>
              <a:spcAft>
                <a:spcPct val="0"/>
              </a:spcAft>
              <a:defRPr sz="2400" b="1">
                <a:solidFill>
                  <a:schemeClr val="tx1"/>
                </a:solidFill>
                <a:latin typeface="Futura" charset="0"/>
                <a:ea typeface="ＭＳ Ｐゴシック" charset="0"/>
              </a:defRPr>
            </a:lvl8pPr>
            <a:lvl9pPr marL="3886200" indent="-228600" eaLnBrk="0" fontAlgn="base" hangingPunct="0">
              <a:spcBef>
                <a:spcPct val="0"/>
              </a:spcBef>
              <a:spcAft>
                <a:spcPct val="0"/>
              </a:spcAft>
              <a:defRPr sz="2400" b="1">
                <a:solidFill>
                  <a:schemeClr val="tx1"/>
                </a:solidFill>
                <a:latin typeface="Futura" charset="0"/>
                <a:ea typeface="ＭＳ Ｐゴシック" charset="0"/>
              </a:defRPr>
            </a:lvl9pPr>
          </a:lstStyle>
          <a:p>
            <a:r>
              <a:rPr lang="en-US" sz="1400" b="0" dirty="0">
                <a:latin typeface="+mn-lt"/>
              </a:rPr>
              <a:t>Brewer C, Smith D. 2009. Vision and change in undergraduate biology education: A call to action. Washington, D.C.: American Association for the Advancement of Science</a:t>
            </a:r>
            <a:endParaRPr lang="en-US" sz="1400" b="0" dirty="0">
              <a:effectLst/>
              <a:latin typeface="+mn-lt"/>
            </a:endParaRPr>
          </a:p>
        </p:txBody>
      </p:sp>
    </p:spTree>
    <p:extLst>
      <p:ext uri="{BB962C8B-B14F-4D97-AF65-F5344CB8AC3E}">
        <p14:creationId xmlns:p14="http://schemas.microsoft.com/office/powerpoint/2010/main" val="15400727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81138" y="33338"/>
            <a:ext cx="5859462"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3"/>
          <p:cNvSpPr>
            <a:spLocks noChangeArrowheads="1"/>
          </p:cNvSpPr>
          <p:nvPr/>
        </p:nvSpPr>
        <p:spPr bwMode="auto">
          <a:xfrm>
            <a:off x="-7938" y="1162050"/>
            <a:ext cx="6619876"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p>
            <a:pPr algn="ctr"/>
            <a:r>
              <a:rPr lang="en-US" sz="2800" b="1">
                <a:solidFill>
                  <a:srgbClr val="000000"/>
                </a:solidFill>
                <a:latin typeface="Arial" charset="0"/>
              </a:rPr>
              <a:t>Core Concepts for Biological Literacy</a:t>
            </a:r>
            <a:endParaRPr lang="en-US">
              <a:solidFill>
                <a:srgbClr val="000000"/>
              </a:solidFill>
            </a:endParaRPr>
          </a:p>
        </p:txBody>
      </p:sp>
      <p:sp>
        <p:nvSpPr>
          <p:cNvPr id="33797" name="Rectangle 4"/>
          <p:cNvSpPr>
            <a:spLocks noChangeArrowheads="1"/>
          </p:cNvSpPr>
          <p:nvPr/>
        </p:nvSpPr>
        <p:spPr bwMode="auto">
          <a:xfrm>
            <a:off x="-671513" y="1725613"/>
            <a:ext cx="6805613" cy="452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spAutoFit/>
          </a:bodyPr>
          <a:lstStyle/>
          <a:p>
            <a:r>
              <a:rPr lang="en-US" sz="1600" b="1" i="1">
                <a:latin typeface="Times New Roman" charset="0"/>
              </a:rPr>
              <a:t>	</a:t>
            </a:r>
            <a:r>
              <a:rPr lang="en-US" sz="1600" b="1" i="1" smtClean="0">
                <a:latin typeface="Arial" charset="0"/>
              </a:rPr>
              <a:t>1</a:t>
            </a:r>
            <a:r>
              <a:rPr lang="en-US" sz="1600" b="1" i="1" dirty="0">
                <a:latin typeface="Arial" charset="0"/>
              </a:rPr>
              <a:t>. </a:t>
            </a:r>
            <a:r>
              <a:rPr lang="en-US" sz="1600" b="1" i="1" dirty="0">
                <a:solidFill>
                  <a:schemeClr val="tx2"/>
                </a:solidFill>
                <a:latin typeface="Arial" charset="0"/>
              </a:rPr>
              <a:t>EVOLUTION</a:t>
            </a:r>
            <a:r>
              <a:rPr lang="en-US" sz="1600" b="1" i="1" dirty="0">
                <a:latin typeface="Arial" charset="0"/>
              </a:rPr>
              <a:t>:  </a:t>
            </a:r>
            <a:r>
              <a:rPr lang="en-US" sz="1600" dirty="0">
                <a:latin typeface="Arial" charset="0"/>
              </a:rPr>
              <a:t>The diversity of life evolved over      </a:t>
            </a:r>
          </a:p>
          <a:p>
            <a:r>
              <a:rPr lang="en-US" sz="1600" dirty="0">
                <a:latin typeface="Arial" charset="0"/>
              </a:rPr>
              <a:t>                 time by processes of mutation, selection, and </a:t>
            </a:r>
          </a:p>
          <a:p>
            <a:r>
              <a:rPr lang="en-US" sz="1600" dirty="0">
                <a:latin typeface="Arial" charset="0"/>
              </a:rPr>
              <a:t>                 genetic change.  </a:t>
            </a:r>
          </a:p>
          <a:p>
            <a:pPr lvl="2"/>
            <a:endParaRPr lang="en-US" sz="1600" dirty="0">
              <a:latin typeface="Arial" charset="0"/>
            </a:endParaRPr>
          </a:p>
          <a:p>
            <a:pPr lvl="2"/>
            <a:r>
              <a:rPr lang="en-US" sz="1600" b="1" i="1" dirty="0">
                <a:latin typeface="Arial" charset="0"/>
              </a:rPr>
              <a:t>2. </a:t>
            </a:r>
            <a:r>
              <a:rPr lang="en-US" sz="1600" b="1" i="1" dirty="0" smtClean="0">
                <a:solidFill>
                  <a:srgbClr val="1F497D"/>
                </a:solidFill>
                <a:latin typeface="Arial" charset="0"/>
              </a:rPr>
              <a:t>STRUCTURE </a:t>
            </a:r>
            <a:r>
              <a:rPr lang="en-US" sz="1600" b="1" i="1" dirty="0">
                <a:solidFill>
                  <a:srgbClr val="1F497D"/>
                </a:solidFill>
                <a:latin typeface="Arial" charset="0"/>
              </a:rPr>
              <a:t>AND FUNCTION</a:t>
            </a:r>
            <a:r>
              <a:rPr lang="en-US" sz="1600" b="1" i="1" dirty="0">
                <a:latin typeface="Arial" charset="0"/>
              </a:rPr>
              <a:t>:  </a:t>
            </a:r>
            <a:r>
              <a:rPr lang="en-US" sz="1600" dirty="0">
                <a:latin typeface="Arial" charset="0"/>
              </a:rPr>
              <a:t>Basic units of structure define the function of all living things.</a:t>
            </a:r>
            <a:r>
              <a:rPr lang="en-US" sz="1600" b="1" dirty="0">
                <a:latin typeface="Arial" charset="0"/>
              </a:rPr>
              <a:t>  </a:t>
            </a:r>
          </a:p>
          <a:p>
            <a:pPr lvl="2"/>
            <a:endParaRPr lang="en-US" sz="1600" dirty="0">
              <a:latin typeface="Arial" charset="0"/>
            </a:endParaRPr>
          </a:p>
          <a:p>
            <a:pPr lvl="2"/>
            <a:r>
              <a:rPr lang="en-US" sz="1600" b="1" i="1" dirty="0">
                <a:latin typeface="Arial" charset="0"/>
              </a:rPr>
              <a:t>3</a:t>
            </a:r>
            <a:r>
              <a:rPr lang="en-US" sz="1600" b="1" i="1" dirty="0" smtClean="0">
                <a:latin typeface="Arial" charset="0"/>
              </a:rPr>
              <a:t>. </a:t>
            </a:r>
            <a:r>
              <a:rPr lang="en-US" sz="1600" b="1" i="1" dirty="0">
                <a:solidFill>
                  <a:srgbClr val="1F497D"/>
                </a:solidFill>
                <a:latin typeface="Arial" charset="0"/>
              </a:rPr>
              <a:t>INFORMATION FLOW, EXCHANGE, AND STORAGE</a:t>
            </a:r>
            <a:r>
              <a:rPr lang="en-US" sz="1600" b="1" i="1" dirty="0">
                <a:latin typeface="Arial" charset="0"/>
              </a:rPr>
              <a:t>:  </a:t>
            </a:r>
            <a:r>
              <a:rPr lang="en-US" sz="1600" dirty="0">
                <a:latin typeface="Arial" charset="0"/>
              </a:rPr>
              <a:t>The growth and behavior of organisms are activated through the expression of genetic information in context.</a:t>
            </a:r>
            <a:endParaRPr lang="en-US" sz="1600" b="1" dirty="0">
              <a:latin typeface="Arial" charset="0"/>
            </a:endParaRPr>
          </a:p>
          <a:p>
            <a:pPr lvl="2"/>
            <a:endParaRPr lang="en-US" sz="1600" dirty="0">
              <a:latin typeface="Arial" charset="0"/>
            </a:endParaRPr>
          </a:p>
          <a:p>
            <a:pPr lvl="2"/>
            <a:r>
              <a:rPr lang="en-US" sz="1600" b="1" i="1" dirty="0">
                <a:latin typeface="Arial" charset="0"/>
              </a:rPr>
              <a:t>4. </a:t>
            </a:r>
            <a:r>
              <a:rPr lang="en-US" sz="1600" b="1" i="1" dirty="0">
                <a:solidFill>
                  <a:srgbClr val="1F497D"/>
                </a:solidFill>
                <a:latin typeface="Arial" charset="0"/>
              </a:rPr>
              <a:t>PATHWAYS AND TRANSFORMATIONS OF ENERGY AND MATTER</a:t>
            </a:r>
            <a:r>
              <a:rPr lang="en-US" sz="1600" b="1" i="1" dirty="0">
                <a:latin typeface="Arial" charset="0"/>
              </a:rPr>
              <a:t>:  </a:t>
            </a:r>
            <a:r>
              <a:rPr lang="en-US" sz="1600" dirty="0">
                <a:latin typeface="Arial" charset="0"/>
              </a:rPr>
              <a:t>Biological systems grow and change by processes based upon chemical transformation pathways and are governed by the laws of thermodynamics.  </a:t>
            </a:r>
          </a:p>
          <a:p>
            <a:pPr lvl="2"/>
            <a:r>
              <a:rPr lang="en-US" sz="1600" dirty="0">
                <a:latin typeface="Arial" charset="0"/>
              </a:rPr>
              <a:t> </a:t>
            </a:r>
          </a:p>
          <a:p>
            <a:pPr lvl="2"/>
            <a:r>
              <a:rPr lang="en-US" sz="1600" b="1" i="1" dirty="0">
                <a:latin typeface="Arial" charset="0"/>
              </a:rPr>
              <a:t>5. </a:t>
            </a:r>
            <a:r>
              <a:rPr lang="en-US" sz="1600" b="1" i="1" dirty="0">
                <a:solidFill>
                  <a:srgbClr val="1F497D"/>
                </a:solidFill>
                <a:latin typeface="Arial" charset="0"/>
              </a:rPr>
              <a:t>SYSTEMS</a:t>
            </a:r>
            <a:r>
              <a:rPr lang="en-US" sz="1600" b="1" i="1" dirty="0">
                <a:latin typeface="Arial" charset="0"/>
              </a:rPr>
              <a:t>: </a:t>
            </a:r>
            <a:r>
              <a:rPr lang="en-US" sz="1600" b="1" dirty="0">
                <a:latin typeface="Arial" charset="0"/>
              </a:rPr>
              <a:t> </a:t>
            </a:r>
            <a:r>
              <a:rPr lang="en-US" sz="1600" dirty="0">
                <a:latin typeface="Arial" charset="0"/>
              </a:rPr>
              <a:t>Living systems are interconnected and interacting.</a:t>
            </a:r>
            <a:r>
              <a:rPr lang="en-US" sz="1600" b="1" dirty="0">
                <a:latin typeface="Arial" charset="0"/>
              </a:rPr>
              <a:t> </a:t>
            </a:r>
            <a:endParaRPr lang="en-US" sz="1800" dirty="0">
              <a:latin typeface="Arial" charset="0"/>
            </a:endParaRPr>
          </a:p>
        </p:txBody>
      </p:sp>
      <p:grpSp>
        <p:nvGrpSpPr>
          <p:cNvPr id="33798" name="Group 5"/>
          <p:cNvGrpSpPr>
            <a:grpSpLocks/>
          </p:cNvGrpSpPr>
          <p:nvPr/>
        </p:nvGrpSpPr>
        <p:grpSpPr bwMode="auto">
          <a:xfrm>
            <a:off x="6134100" y="969963"/>
            <a:ext cx="2735263" cy="5700712"/>
            <a:chOff x="3918" y="673"/>
            <a:chExt cx="1723" cy="3591"/>
          </a:xfrm>
        </p:grpSpPr>
        <p:pic>
          <p:nvPicPr>
            <p:cNvPr id="33801" name="Picture 6" descr="Studetn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03" y="673"/>
              <a:ext cx="1311" cy="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3794" name="Object 2"/>
            <p:cNvGraphicFramePr>
              <a:graphicFrameLocks noChangeAspect="1"/>
            </p:cNvGraphicFramePr>
            <p:nvPr/>
          </p:nvGraphicFramePr>
          <p:xfrm>
            <a:off x="3918" y="2954"/>
            <a:ext cx="1723" cy="1310"/>
          </p:xfrm>
          <a:graphic>
            <a:graphicData uri="http://schemas.openxmlformats.org/presentationml/2006/ole">
              <mc:AlternateContent xmlns:mc="http://schemas.openxmlformats.org/markup-compatibility/2006">
                <mc:Choice xmlns:v="urn:schemas-microsoft-com:vml" Requires="v">
                  <p:oleObj spid="_x0000_s1025" name="Photo Editor Photo" r:id="rId6" imgW="7954485" imgH="6047619" progId="MSPhotoEd.3">
                    <p:embed/>
                  </p:oleObj>
                </mc:Choice>
                <mc:Fallback>
                  <p:oleObj name="Photo Editor Photo" r:id="rId6" imgW="7954485" imgH="604761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8" y="2954"/>
                          <a:ext cx="1723" cy="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33799" name="Rectangle 8"/>
          <p:cNvSpPr>
            <a:spLocks noChangeArrowheads="1"/>
          </p:cNvSpPr>
          <p:nvPr/>
        </p:nvSpPr>
        <p:spPr bwMode="auto">
          <a:xfrm>
            <a:off x="7900988" y="6689725"/>
            <a:ext cx="12446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p>
            <a:pPr algn="ctr"/>
            <a:r>
              <a:rPr lang="en-US" sz="800">
                <a:solidFill>
                  <a:srgbClr val="7F7F7F"/>
                </a:solidFill>
              </a:rPr>
              <a:t>C. Brewer, PERG, 2/2011</a:t>
            </a:r>
            <a:endParaRPr lang="en-US">
              <a:solidFill>
                <a:srgbClr val="7F7F7F"/>
              </a:solidFill>
            </a:endParaRPr>
          </a:p>
        </p:txBody>
      </p:sp>
      <p:pic>
        <p:nvPicPr>
          <p:cNvPr id="33800" name="Picture 8" descr="AAAS Logo.tiff"/>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799388" y="342900"/>
            <a:ext cx="101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22089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transform?</a:t>
            </a:r>
            <a:endParaRPr lang="en-US" dirty="0"/>
          </a:p>
        </p:txBody>
      </p:sp>
      <p:pic>
        <p:nvPicPr>
          <p:cNvPr id="5" name="Picture 4" descr="Bored Student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90800" y="1639312"/>
            <a:ext cx="3938958" cy="4685288"/>
          </a:xfrm>
          <a:prstGeom prst="rect">
            <a:avLst/>
          </a:prstGeom>
        </p:spPr>
      </p:pic>
      <p:sp>
        <p:nvSpPr>
          <p:cNvPr id="6" name="TextBox 5"/>
          <p:cNvSpPr txBox="1"/>
          <p:nvPr/>
        </p:nvSpPr>
        <p:spPr>
          <a:xfrm>
            <a:off x="152400" y="2971800"/>
            <a:ext cx="2286000" cy="954107"/>
          </a:xfrm>
          <a:prstGeom prst="rect">
            <a:avLst/>
          </a:prstGeom>
          <a:noFill/>
        </p:spPr>
        <p:txBody>
          <a:bodyPr wrap="square" rtlCol="0">
            <a:spAutoFit/>
          </a:bodyPr>
          <a:lstStyle/>
          <a:p>
            <a:pPr algn="ctr"/>
            <a:r>
              <a:rPr lang="en-US" sz="2800" b="0" dirty="0" smtClean="0">
                <a:latin typeface="+mj-lt"/>
              </a:rPr>
              <a:t>Student feedback</a:t>
            </a:r>
            <a:endParaRPr lang="en-US" sz="2800" b="0" dirty="0">
              <a:latin typeface="+mj-lt"/>
            </a:endParaRPr>
          </a:p>
        </p:txBody>
      </p:sp>
    </p:spTree>
    <p:extLst>
      <p:ext uri="{BB962C8B-B14F-4D97-AF65-F5344CB8AC3E}">
        <p14:creationId xmlns:p14="http://schemas.microsoft.com/office/powerpoint/2010/main" val="4034131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5" descr="lecture.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58" y="-17732"/>
            <a:ext cx="3914039" cy="2608532"/>
          </a:xfrm>
        </p:spPr>
      </p:pic>
      <p:pic>
        <p:nvPicPr>
          <p:cNvPr id="8" name="Content Placeholder 16" descr="students_bs110_f07_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541008" y="0"/>
            <a:ext cx="4602994" cy="6891999"/>
          </a:xfrm>
          <a:prstGeom prst="rect">
            <a:avLst/>
          </a:prstGeom>
        </p:spPr>
      </p:pic>
      <p:sp>
        <p:nvSpPr>
          <p:cNvPr id="9" name="Right Arrow 8"/>
          <p:cNvSpPr/>
          <p:nvPr/>
        </p:nvSpPr>
        <p:spPr>
          <a:xfrm>
            <a:off x="3962400" y="1524000"/>
            <a:ext cx="563025" cy="644172"/>
          </a:xfrm>
          <a:prstGeom prst="rightArrow">
            <a:avLst>
              <a:gd name="adj1" fmla="val 50000"/>
              <a:gd name="adj2" fmla="val 47440"/>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0" name="Content Placeholder 9" descr="students_1.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045" y="3301770"/>
            <a:ext cx="4581051" cy="3599989"/>
          </a:xfrm>
          <a:prstGeom prst="rect">
            <a:avLst/>
          </a:prstGeom>
        </p:spPr>
      </p:pic>
      <p:sp>
        <p:nvSpPr>
          <p:cNvPr id="12" name="Right Arrow 11"/>
          <p:cNvSpPr/>
          <p:nvPr/>
        </p:nvSpPr>
        <p:spPr>
          <a:xfrm rot="1982442">
            <a:off x="1600200" y="2590800"/>
            <a:ext cx="563025" cy="644172"/>
          </a:xfrm>
          <a:prstGeom prst="rightArrow">
            <a:avLst>
              <a:gd name="adj1" fmla="val 50000"/>
              <a:gd name="adj2" fmla="val 47440"/>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982566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82763" y="1520825"/>
            <a:ext cx="5853112"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376203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27" name="Rectangle 4"/>
          <p:cNvSpPr>
            <a:spLocks noGrp="1" noChangeArrowheads="1"/>
          </p:cNvSpPr>
          <p:nvPr>
            <p:ph type="title"/>
          </p:nvPr>
        </p:nvSpPr>
        <p:spPr bwMode="auto">
          <a:xfrm>
            <a:off x="0" y="0"/>
            <a:ext cx="9110663" cy="762000"/>
          </a:xfrm>
          <a:solidFill>
            <a:srgbClr val="7030A0"/>
          </a:solidFill>
          <a:ln>
            <a:solidFill>
              <a:srgbClr val="727272"/>
            </a:solidFill>
            <a:miter lim="800000"/>
            <a:headEnd/>
            <a:tailEnd/>
          </a:ln>
        </p:spPr>
        <p:txBody>
          <a:bodyPr wrap="square" lIns="123444" tIns="0" rIns="148133" bIns="0" numCol="1" anchor="ctr" anchorCtr="0" compatLnSpc="1">
            <a:prstTxWarp prst="textNoShape">
              <a:avLst/>
            </a:prstTxWarp>
          </a:bodyPr>
          <a:lstStyle/>
          <a:p>
            <a:pPr>
              <a:lnSpc>
                <a:spcPct val="80000"/>
              </a:lnSpc>
            </a:pPr>
            <a:r>
              <a:rPr lang="en-US" sz="3200" dirty="0">
                <a:solidFill>
                  <a:schemeClr val="bg1"/>
                </a:solidFill>
                <a:latin typeface="Calibri" charset="0"/>
                <a:cs typeface="Calibri" charset="0"/>
              </a:rPr>
              <a:t>What </a:t>
            </a:r>
            <a:r>
              <a:rPr lang="en-US" sz="3200" dirty="0" smtClean="0">
                <a:solidFill>
                  <a:schemeClr val="bg1"/>
                </a:solidFill>
                <a:latin typeface="Calibri" charset="0"/>
                <a:cs typeface="Calibri" charset="0"/>
              </a:rPr>
              <a:t>do you see? What would you hear?</a:t>
            </a:r>
            <a:endParaRPr lang="en-US" sz="3200" dirty="0">
              <a:latin typeface="Calibri" charset="0"/>
              <a:cs typeface="Calibri" charset="0"/>
            </a:endParaRPr>
          </a:p>
        </p:txBody>
      </p:sp>
    </p:spTree>
    <p:extLst>
      <p:ext uri="{BB962C8B-B14F-4D97-AF65-F5344CB8AC3E}">
        <p14:creationId xmlns:p14="http://schemas.microsoft.com/office/powerpoint/2010/main" val="1653258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96610"/>
                                        </p:tgtEl>
                                        <p:attrNameLst>
                                          <p:attrName>style.visibility</p:attrName>
                                        </p:attrNameLst>
                                      </p:cBhvr>
                                      <p:to>
                                        <p:strVal val="visible"/>
                                      </p:to>
                                    </p:set>
                                    <p:anim calcmode="lin" valueType="num">
                                      <p:cBhvr>
                                        <p:cTn id="7" dur="500" fill="hold"/>
                                        <p:tgtEl>
                                          <p:spTgt spid="196610"/>
                                        </p:tgtEl>
                                        <p:attrNameLst>
                                          <p:attrName>ppt_w</p:attrName>
                                        </p:attrNameLst>
                                      </p:cBhvr>
                                      <p:tavLst>
                                        <p:tav tm="0">
                                          <p:val>
                                            <p:fltVal val="0"/>
                                          </p:val>
                                        </p:tav>
                                        <p:tav tm="100000">
                                          <p:val>
                                            <p:strVal val="#ppt_w"/>
                                          </p:val>
                                        </p:tav>
                                      </p:tavLst>
                                    </p:anim>
                                    <p:anim calcmode="lin" valueType="num">
                                      <p:cBhvr>
                                        <p:cTn id="8" dur="500" fill="hold"/>
                                        <p:tgtEl>
                                          <p:spTgt spid="1966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2438" y="1656688"/>
            <a:ext cx="184666" cy="369332"/>
          </a:xfrm>
          <a:prstGeom prst="rect">
            <a:avLst/>
          </a:prstGeom>
          <a:noFill/>
        </p:spPr>
        <p:txBody>
          <a:bodyPr wrap="none" rtlCol="0">
            <a:spAutoFit/>
          </a:bodyPr>
          <a:lstStyle/>
          <a:p>
            <a:endParaRPr lang="en-US" dirty="0"/>
          </a:p>
        </p:txBody>
      </p:sp>
      <p:pic>
        <p:nvPicPr>
          <p:cNvPr id="4" name="Picture 3" descr="Long_SmilingStudentsv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419" y="108427"/>
            <a:ext cx="9144000" cy="6096000"/>
          </a:xfrm>
          <a:prstGeom prst="rect">
            <a:avLst/>
          </a:prstGeom>
        </p:spPr>
      </p:pic>
      <p:sp>
        <p:nvSpPr>
          <p:cNvPr id="2" name="TextBox 1"/>
          <p:cNvSpPr txBox="1"/>
          <p:nvPr/>
        </p:nvSpPr>
        <p:spPr>
          <a:xfrm>
            <a:off x="2679503" y="6266386"/>
            <a:ext cx="3537700" cy="523220"/>
          </a:xfrm>
          <a:prstGeom prst="rect">
            <a:avLst/>
          </a:prstGeom>
          <a:noFill/>
        </p:spPr>
        <p:txBody>
          <a:bodyPr wrap="none" rtlCol="0">
            <a:spAutoFit/>
          </a:bodyPr>
          <a:lstStyle/>
          <a:p>
            <a:r>
              <a:rPr lang="en-US" sz="2800" dirty="0" smtClean="0">
                <a:solidFill>
                  <a:srgbClr val="990000"/>
                </a:solidFill>
                <a:latin typeface="+mj-lt"/>
              </a:rPr>
              <a:t>Note: Smiling faces……</a:t>
            </a:r>
            <a:endParaRPr lang="en-US" sz="2800" dirty="0">
              <a:solidFill>
                <a:srgbClr val="990000"/>
              </a:solidFill>
              <a:latin typeface="+mj-lt"/>
            </a:endParaRPr>
          </a:p>
        </p:txBody>
      </p:sp>
    </p:spTree>
    <p:extLst>
      <p:ext uri="{BB962C8B-B14F-4D97-AF65-F5344CB8AC3E}">
        <p14:creationId xmlns:p14="http://schemas.microsoft.com/office/powerpoint/2010/main" val="2317553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2"/>
          <p:cNvSpPr txBox="1">
            <a:spLocks noChangeArrowheads="1"/>
          </p:cNvSpPr>
          <p:nvPr/>
        </p:nvSpPr>
        <p:spPr bwMode="auto">
          <a:xfrm>
            <a:off x="3489325" y="1619250"/>
            <a:ext cx="18415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Futura" charset="0"/>
                <a:ea typeface="ＭＳ Ｐゴシック" charset="0"/>
                <a:cs typeface="ＭＳ Ｐゴシック" charset="0"/>
              </a:defRPr>
            </a:lvl1pPr>
            <a:lvl2pPr marL="742950" indent="-285750" eaLnBrk="0" hangingPunct="0">
              <a:defRPr sz="2400" b="1">
                <a:solidFill>
                  <a:schemeClr val="tx1"/>
                </a:solidFill>
                <a:latin typeface="Futura" charset="0"/>
                <a:ea typeface="ＭＳ Ｐゴシック" charset="0"/>
              </a:defRPr>
            </a:lvl2pPr>
            <a:lvl3pPr marL="1143000" indent="-228600" eaLnBrk="0" hangingPunct="0">
              <a:defRPr sz="2400" b="1">
                <a:solidFill>
                  <a:schemeClr val="tx1"/>
                </a:solidFill>
                <a:latin typeface="Futura" charset="0"/>
                <a:ea typeface="ＭＳ Ｐゴシック" charset="0"/>
              </a:defRPr>
            </a:lvl3pPr>
            <a:lvl4pPr marL="1600200" indent="-228600" eaLnBrk="0" hangingPunct="0">
              <a:defRPr sz="2400" b="1">
                <a:solidFill>
                  <a:schemeClr val="tx1"/>
                </a:solidFill>
                <a:latin typeface="Futura" charset="0"/>
                <a:ea typeface="ＭＳ Ｐゴシック" charset="0"/>
              </a:defRPr>
            </a:lvl4pPr>
            <a:lvl5pPr marL="2057400" indent="-228600" eaLnBrk="0" hangingPunct="0">
              <a:defRPr sz="2400" b="1">
                <a:solidFill>
                  <a:schemeClr val="tx1"/>
                </a:solidFill>
                <a:latin typeface="Futura" charset="0"/>
                <a:ea typeface="ＭＳ Ｐゴシック" charset="0"/>
              </a:defRPr>
            </a:lvl5pPr>
            <a:lvl6pPr marL="2514600" indent="-228600" eaLnBrk="0" fontAlgn="base" hangingPunct="0">
              <a:spcBef>
                <a:spcPct val="0"/>
              </a:spcBef>
              <a:spcAft>
                <a:spcPct val="0"/>
              </a:spcAft>
              <a:defRPr sz="2400" b="1">
                <a:solidFill>
                  <a:schemeClr val="tx1"/>
                </a:solidFill>
                <a:latin typeface="Futura" charset="0"/>
                <a:ea typeface="ＭＳ Ｐゴシック" charset="0"/>
              </a:defRPr>
            </a:lvl6pPr>
            <a:lvl7pPr marL="2971800" indent="-228600" eaLnBrk="0" fontAlgn="base" hangingPunct="0">
              <a:spcBef>
                <a:spcPct val="0"/>
              </a:spcBef>
              <a:spcAft>
                <a:spcPct val="0"/>
              </a:spcAft>
              <a:defRPr sz="2400" b="1">
                <a:solidFill>
                  <a:schemeClr val="tx1"/>
                </a:solidFill>
                <a:latin typeface="Futura" charset="0"/>
                <a:ea typeface="ＭＳ Ｐゴシック" charset="0"/>
              </a:defRPr>
            </a:lvl7pPr>
            <a:lvl8pPr marL="3429000" indent="-228600" eaLnBrk="0" fontAlgn="base" hangingPunct="0">
              <a:spcBef>
                <a:spcPct val="0"/>
              </a:spcBef>
              <a:spcAft>
                <a:spcPct val="0"/>
              </a:spcAft>
              <a:defRPr sz="2400" b="1">
                <a:solidFill>
                  <a:schemeClr val="tx1"/>
                </a:solidFill>
                <a:latin typeface="Futura" charset="0"/>
                <a:ea typeface="ＭＳ Ｐゴシック" charset="0"/>
              </a:defRPr>
            </a:lvl8pPr>
            <a:lvl9pPr marL="3886200" indent="-228600" eaLnBrk="0" fontAlgn="base" hangingPunct="0">
              <a:spcBef>
                <a:spcPct val="0"/>
              </a:spcBef>
              <a:spcAft>
                <a:spcPct val="0"/>
              </a:spcAft>
              <a:defRPr sz="2400" b="1">
                <a:solidFill>
                  <a:schemeClr val="tx1"/>
                </a:solidFill>
                <a:latin typeface="Futura" charset="0"/>
                <a:ea typeface="ＭＳ Ｐゴシック" charset="0"/>
              </a:defRPr>
            </a:lvl9pPr>
          </a:lstStyle>
          <a:p>
            <a:endParaRPr lang="en-US"/>
          </a:p>
        </p:txBody>
      </p:sp>
      <p:pic>
        <p:nvPicPr>
          <p:cNvPr id="27650" name="Picture 3" descr="&#10;Picture 1.png                                                  00037962Tundra Princess VII            C1EE145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914400"/>
            <a:ext cx="8001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5"/>
          <p:cNvSpPr txBox="1">
            <a:spLocks noChangeArrowheads="1"/>
          </p:cNvSpPr>
          <p:nvPr/>
        </p:nvSpPr>
        <p:spPr bwMode="auto">
          <a:xfrm>
            <a:off x="609600" y="5181600"/>
            <a:ext cx="7924800" cy="830263"/>
          </a:xfrm>
          <a:prstGeom prst="rect">
            <a:avLst/>
          </a:prstGeom>
          <a:solidFill>
            <a:srgbClr val="5C5C5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Futura" charset="0"/>
                <a:ea typeface="ＭＳ Ｐゴシック" charset="0"/>
                <a:cs typeface="ＭＳ Ｐゴシック" charset="0"/>
              </a:defRPr>
            </a:lvl1pPr>
            <a:lvl2pPr marL="742950" indent="-285750" eaLnBrk="0" hangingPunct="0">
              <a:defRPr sz="2400" b="1">
                <a:solidFill>
                  <a:schemeClr val="tx1"/>
                </a:solidFill>
                <a:latin typeface="Futura" charset="0"/>
                <a:ea typeface="ＭＳ Ｐゴシック" charset="0"/>
              </a:defRPr>
            </a:lvl2pPr>
            <a:lvl3pPr marL="1143000" indent="-228600" eaLnBrk="0" hangingPunct="0">
              <a:defRPr sz="2400" b="1">
                <a:solidFill>
                  <a:schemeClr val="tx1"/>
                </a:solidFill>
                <a:latin typeface="Futura" charset="0"/>
                <a:ea typeface="ＭＳ Ｐゴシック" charset="0"/>
              </a:defRPr>
            </a:lvl3pPr>
            <a:lvl4pPr marL="1600200" indent="-228600" eaLnBrk="0" hangingPunct="0">
              <a:defRPr sz="2400" b="1">
                <a:solidFill>
                  <a:schemeClr val="tx1"/>
                </a:solidFill>
                <a:latin typeface="Futura" charset="0"/>
                <a:ea typeface="ＭＳ Ｐゴシック" charset="0"/>
              </a:defRPr>
            </a:lvl4pPr>
            <a:lvl5pPr marL="2057400" indent="-228600" eaLnBrk="0" hangingPunct="0">
              <a:defRPr sz="2400" b="1">
                <a:solidFill>
                  <a:schemeClr val="tx1"/>
                </a:solidFill>
                <a:latin typeface="Futura" charset="0"/>
                <a:ea typeface="ＭＳ Ｐゴシック" charset="0"/>
              </a:defRPr>
            </a:lvl5pPr>
            <a:lvl6pPr marL="2514600" indent="-228600" eaLnBrk="0" fontAlgn="base" hangingPunct="0">
              <a:spcBef>
                <a:spcPct val="0"/>
              </a:spcBef>
              <a:spcAft>
                <a:spcPct val="0"/>
              </a:spcAft>
              <a:defRPr sz="2400" b="1">
                <a:solidFill>
                  <a:schemeClr val="tx1"/>
                </a:solidFill>
                <a:latin typeface="Futura" charset="0"/>
                <a:ea typeface="ＭＳ Ｐゴシック" charset="0"/>
              </a:defRPr>
            </a:lvl6pPr>
            <a:lvl7pPr marL="2971800" indent="-228600" eaLnBrk="0" fontAlgn="base" hangingPunct="0">
              <a:spcBef>
                <a:spcPct val="0"/>
              </a:spcBef>
              <a:spcAft>
                <a:spcPct val="0"/>
              </a:spcAft>
              <a:defRPr sz="2400" b="1">
                <a:solidFill>
                  <a:schemeClr val="tx1"/>
                </a:solidFill>
                <a:latin typeface="Futura" charset="0"/>
                <a:ea typeface="ＭＳ Ｐゴシック" charset="0"/>
              </a:defRPr>
            </a:lvl7pPr>
            <a:lvl8pPr marL="3429000" indent="-228600" eaLnBrk="0" fontAlgn="base" hangingPunct="0">
              <a:spcBef>
                <a:spcPct val="0"/>
              </a:spcBef>
              <a:spcAft>
                <a:spcPct val="0"/>
              </a:spcAft>
              <a:defRPr sz="2400" b="1">
                <a:solidFill>
                  <a:schemeClr val="tx1"/>
                </a:solidFill>
                <a:latin typeface="Futura" charset="0"/>
                <a:ea typeface="ＭＳ Ｐゴシック" charset="0"/>
              </a:defRPr>
            </a:lvl8pPr>
            <a:lvl9pPr marL="3886200" indent="-228600" eaLnBrk="0" fontAlgn="base" hangingPunct="0">
              <a:spcBef>
                <a:spcPct val="0"/>
              </a:spcBef>
              <a:spcAft>
                <a:spcPct val="0"/>
              </a:spcAft>
              <a:defRPr sz="2400" b="1">
                <a:solidFill>
                  <a:schemeClr val="tx1"/>
                </a:solidFill>
                <a:latin typeface="Futura" charset="0"/>
                <a:ea typeface="ＭＳ Ｐゴシック" charset="0"/>
              </a:defRPr>
            </a:lvl9pPr>
          </a:lstStyle>
          <a:p>
            <a:pPr algn="ctr"/>
            <a:r>
              <a:rPr lang="en-US" b="0">
                <a:solidFill>
                  <a:schemeClr val="bg1"/>
                </a:solidFill>
                <a:latin typeface="Calibri" charset="0"/>
                <a:cs typeface="Calibri" charset="0"/>
              </a:rPr>
              <a:t>Scale-up Classroom    University of Minnesota </a:t>
            </a:r>
          </a:p>
          <a:p>
            <a:pPr algn="ctr"/>
            <a:r>
              <a:rPr lang="en-US" b="0">
                <a:solidFill>
                  <a:schemeClr val="bg1"/>
                </a:solidFill>
                <a:latin typeface="Calibri" charset="0"/>
                <a:cs typeface="Calibri" charset="0"/>
              </a:rPr>
              <a:t>College of Biological Sciences -- Robin Wright</a:t>
            </a:r>
          </a:p>
        </p:txBody>
      </p:sp>
      <p:sp>
        <p:nvSpPr>
          <p:cNvPr id="5" name="TextBox 4"/>
          <p:cNvSpPr txBox="1"/>
          <p:nvPr/>
        </p:nvSpPr>
        <p:spPr>
          <a:xfrm>
            <a:off x="2514600" y="152400"/>
            <a:ext cx="4016375" cy="646113"/>
          </a:xfrm>
          <a:prstGeom prst="rect">
            <a:avLst/>
          </a:prstGeom>
          <a:noFill/>
        </p:spPr>
        <p:txBody>
          <a:bodyPr wrap="none">
            <a:spAutoFit/>
          </a:bodyPr>
          <a:lstStyle/>
          <a:p>
            <a:pPr eaLnBrk="0" hangingPunct="0">
              <a:defRPr/>
            </a:pPr>
            <a:r>
              <a:rPr lang="en-US" sz="3600" dirty="0">
                <a:solidFill>
                  <a:srgbClr val="7F7F7F"/>
                </a:solidFill>
                <a:latin typeface="+mn-lt"/>
                <a:ea typeface="+mn-ea"/>
                <a:cs typeface="+mn-cs"/>
              </a:rPr>
              <a:t>Who is the teacher?</a:t>
            </a:r>
          </a:p>
        </p:txBody>
      </p:sp>
    </p:spTree>
    <p:extLst>
      <p:ext uri="{BB962C8B-B14F-4D97-AF65-F5344CB8AC3E}">
        <p14:creationId xmlns:p14="http://schemas.microsoft.com/office/powerpoint/2010/main" val="261343292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0893" y="3477509"/>
            <a:ext cx="1784037" cy="369332"/>
          </a:xfrm>
          <a:prstGeom prst="rect">
            <a:avLst/>
          </a:prstGeom>
          <a:noFill/>
        </p:spPr>
        <p:txBody>
          <a:bodyPr wrap="none" rtlCol="0">
            <a:spAutoFit/>
          </a:bodyPr>
          <a:lstStyle/>
          <a:p>
            <a:r>
              <a:rPr lang="en-US" dirty="0" smtClean="0"/>
              <a:t>FIRST IV graph</a:t>
            </a:r>
            <a:endParaRPr lang="en-US" dirty="0"/>
          </a:p>
        </p:txBody>
      </p:sp>
      <p:pic>
        <p:nvPicPr>
          <p:cNvPr id="5" name="Picture 4" descr="MapResearchStationsPostSERC.jpg"/>
          <p:cNvPicPr>
            <a:picLocks noChangeAspect="1"/>
          </p:cNvPicPr>
          <p:nvPr/>
        </p:nvPicPr>
        <p:blipFill>
          <a:blip r:embed="rId3"/>
          <a:stretch>
            <a:fillRect/>
          </a:stretch>
        </p:blipFill>
        <p:spPr>
          <a:xfrm>
            <a:off x="762000" y="1131246"/>
            <a:ext cx="7550952" cy="5061857"/>
          </a:xfrm>
          <a:prstGeom prst="rect">
            <a:avLst/>
          </a:prstGeom>
        </p:spPr>
      </p:pic>
      <p:sp>
        <p:nvSpPr>
          <p:cNvPr id="2" name="TextBox 1"/>
          <p:cNvSpPr txBox="1"/>
          <p:nvPr/>
        </p:nvSpPr>
        <p:spPr>
          <a:xfrm>
            <a:off x="1818539" y="235857"/>
            <a:ext cx="5064913" cy="707886"/>
          </a:xfrm>
          <a:prstGeom prst="rect">
            <a:avLst/>
          </a:prstGeom>
          <a:noFill/>
        </p:spPr>
        <p:txBody>
          <a:bodyPr wrap="none" rtlCol="0">
            <a:spAutoFit/>
          </a:bodyPr>
          <a:lstStyle/>
          <a:p>
            <a:r>
              <a:rPr lang="en-US" sz="4000" dirty="0" smtClean="0">
                <a:solidFill>
                  <a:srgbClr val="AE1C1C"/>
                </a:solidFill>
                <a:latin typeface="Calibri" charset="0"/>
                <a:ea typeface="Calibri" charset="0"/>
                <a:cs typeface="Calibri" charset="0"/>
              </a:rPr>
              <a:t>FIRST Postdocs/Faculty</a:t>
            </a:r>
            <a:endParaRPr lang="en-US" sz="4000" dirty="0">
              <a:solidFill>
                <a:srgbClr val="AE1C1C"/>
              </a:solidFill>
              <a:latin typeface="Calibri" charset="0"/>
              <a:ea typeface="Calibri" charset="0"/>
              <a:cs typeface="Calibri" charset="0"/>
            </a:endParaRPr>
          </a:p>
        </p:txBody>
      </p:sp>
      <p:sp>
        <p:nvSpPr>
          <p:cNvPr id="4" name="TextBox 3"/>
          <p:cNvSpPr txBox="1"/>
          <p:nvPr/>
        </p:nvSpPr>
        <p:spPr>
          <a:xfrm rot="10800000" flipH="1" flipV="1">
            <a:off x="5257800" y="1295400"/>
            <a:ext cx="2514600" cy="400110"/>
          </a:xfrm>
          <a:prstGeom prst="rect">
            <a:avLst/>
          </a:prstGeom>
          <a:solidFill>
            <a:schemeClr val="accent3">
              <a:lumMod val="75000"/>
            </a:schemeClr>
          </a:solidFill>
        </p:spPr>
        <p:txBody>
          <a:bodyPr wrap="square" rtlCol="0">
            <a:spAutoFit/>
          </a:bodyPr>
          <a:lstStyle/>
          <a:p>
            <a:r>
              <a:rPr lang="en-US" sz="2000" dirty="0" smtClean="0">
                <a:solidFill>
                  <a:schemeClr val="bg1"/>
                </a:solidFill>
                <a:latin typeface="+mj-lt"/>
              </a:rPr>
              <a:t>201 at Field Stations</a:t>
            </a:r>
            <a:endParaRPr lang="en-US" sz="2000" dirty="0">
              <a:solidFill>
                <a:schemeClr val="bg1"/>
              </a:solidFill>
              <a:latin typeface="+mj-lt"/>
            </a:endParaRPr>
          </a:p>
        </p:txBody>
      </p:sp>
    </p:spTree>
    <p:extLst>
      <p:ext uri="{BB962C8B-B14F-4D97-AF65-F5344CB8AC3E}">
        <p14:creationId xmlns:p14="http://schemas.microsoft.com/office/powerpoint/2010/main" val="261714445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a:xfrm>
            <a:off x="3429000" y="0"/>
            <a:ext cx="2514600" cy="762000"/>
          </a:xfrm>
          <a:solidFill>
            <a:srgbClr val="7030A0"/>
          </a:solidFill>
        </p:spPr>
        <p:txBody>
          <a:bodyPr/>
          <a:lstStyle/>
          <a:p>
            <a:pPr fontAlgn="auto">
              <a:spcAft>
                <a:spcPts val="0"/>
              </a:spcAft>
              <a:defRPr/>
            </a:pPr>
            <a:r>
              <a:rPr lang="en-US" dirty="0" err="1" smtClean="0">
                <a:solidFill>
                  <a:schemeClr val="bg1"/>
                </a:solidFill>
                <a:latin typeface="Calibri"/>
                <a:ea typeface="+mj-ea"/>
                <a:cs typeface="Calibri"/>
              </a:rPr>
              <a:t>Postit</a:t>
            </a:r>
            <a:r>
              <a:rPr lang="en-US" dirty="0" smtClean="0">
                <a:solidFill>
                  <a:schemeClr val="bg1"/>
                </a:solidFill>
                <a:latin typeface="Calibri"/>
                <a:ea typeface="+mj-ea"/>
                <a:cs typeface="Calibri"/>
              </a:rPr>
              <a:t> #1</a:t>
            </a:r>
            <a:endParaRPr lang="en-US" dirty="0">
              <a:solidFill>
                <a:schemeClr val="bg1"/>
              </a:solidFill>
              <a:latin typeface="Calibri"/>
              <a:ea typeface="+mj-ea"/>
              <a:cs typeface="Calibri"/>
            </a:endParaRPr>
          </a:p>
        </p:txBody>
      </p:sp>
      <p:sp>
        <p:nvSpPr>
          <p:cNvPr id="11267" name="Rectangle 3"/>
          <p:cNvSpPr>
            <a:spLocks noGrp="1" noChangeArrowheads="1"/>
          </p:cNvSpPr>
          <p:nvPr>
            <p:ph idx="1"/>
          </p:nvPr>
        </p:nvSpPr>
        <p:spPr>
          <a:xfrm>
            <a:off x="-46038" y="1524000"/>
            <a:ext cx="9190038" cy="4800600"/>
          </a:xfrm>
        </p:spPr>
        <p:txBody>
          <a:bodyPr wrap="square" lIns="41148" tIns="0" rIns="41148" bIns="0" numCol="1" anchor="t" anchorCtr="0" compatLnSpc="1">
            <a:prstTxWarp prst="textNoShape">
              <a:avLst/>
            </a:prstTxWarp>
          </a:bodyPr>
          <a:lstStyle/>
          <a:p>
            <a:pPr marL="220663" indent="-220663">
              <a:spcBef>
                <a:spcPts val="1500"/>
              </a:spcBef>
              <a:buFontTx/>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2800" dirty="0">
                <a:latin typeface="Calibri" charset="0"/>
              </a:rPr>
              <a:t>	</a:t>
            </a:r>
            <a:r>
              <a:rPr lang="en-US" sz="4400" i="1" dirty="0" smtClean="0">
                <a:latin typeface="Calibri" charset="0"/>
                <a:cs typeface="Calibri" charset="0"/>
              </a:rPr>
              <a:t>Active learning </a:t>
            </a:r>
            <a:r>
              <a:rPr lang="en-US" sz="4400" dirty="0">
                <a:latin typeface="Calibri" charset="0"/>
                <a:cs typeface="Calibri" charset="0"/>
              </a:rPr>
              <a:t>strategies enable </a:t>
            </a:r>
            <a:r>
              <a:rPr lang="en-US" sz="4400" u="sng" dirty="0" smtClean="0">
                <a:latin typeface="Calibri" charset="0"/>
                <a:cs typeface="Calibri" charset="0"/>
              </a:rPr>
              <a:t>all</a:t>
            </a:r>
            <a:r>
              <a:rPr lang="en-US" sz="4400" dirty="0" smtClean="0">
                <a:latin typeface="Calibri" charset="0"/>
                <a:cs typeface="Calibri" charset="0"/>
              </a:rPr>
              <a:t> students </a:t>
            </a:r>
            <a:r>
              <a:rPr lang="en-US" sz="4400" dirty="0">
                <a:latin typeface="Calibri" charset="0"/>
                <a:cs typeface="Calibri" charset="0"/>
              </a:rPr>
              <a:t>to </a:t>
            </a:r>
            <a:r>
              <a:rPr lang="en-US" sz="4400" u="sng" dirty="0">
                <a:latin typeface="Calibri" charset="0"/>
                <a:cs typeface="Calibri" charset="0"/>
              </a:rPr>
              <a:t>learn</a:t>
            </a:r>
            <a:r>
              <a:rPr lang="en-US" sz="4400" dirty="0">
                <a:latin typeface="Calibri" charset="0"/>
                <a:cs typeface="Calibri" charset="0"/>
              </a:rPr>
              <a:t> science </a:t>
            </a:r>
            <a:r>
              <a:rPr lang="en-US" sz="4400" i="1" dirty="0">
                <a:latin typeface="Calibri" charset="0"/>
                <a:cs typeface="Calibri" charset="0"/>
              </a:rPr>
              <a:t>better than</a:t>
            </a:r>
            <a:r>
              <a:rPr lang="en-US" sz="4400" dirty="0">
                <a:latin typeface="Calibri" charset="0"/>
                <a:cs typeface="Calibri" charset="0"/>
              </a:rPr>
              <a:t> </a:t>
            </a:r>
            <a:r>
              <a:rPr lang="en-US" sz="4400" dirty="0" smtClean="0">
                <a:latin typeface="Calibri" charset="0"/>
                <a:cs typeface="Calibri" charset="0"/>
              </a:rPr>
              <a:t>information-transfer lectures</a:t>
            </a:r>
            <a:r>
              <a:rPr lang="en-US" sz="4400" dirty="0">
                <a:latin typeface="Calibri" charset="0"/>
                <a:cs typeface="Calibri" charset="0"/>
              </a:rPr>
              <a:t>.</a:t>
            </a:r>
          </a:p>
          <a:p>
            <a:pPr lvl="1">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2500" dirty="0">
                <a:latin typeface="Calibri" charset="0"/>
                <a:cs typeface="Calibri" charset="0"/>
                <a:sym typeface="Futura" charset="0"/>
              </a:rPr>
              <a:t>A = strongly agree</a:t>
            </a:r>
          </a:p>
          <a:p>
            <a:pPr lvl="1">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2500" dirty="0">
                <a:latin typeface="Calibri" charset="0"/>
                <a:cs typeface="Calibri" charset="0"/>
                <a:sym typeface="Futura" charset="0"/>
              </a:rPr>
              <a:t>B = agree</a:t>
            </a:r>
          </a:p>
          <a:p>
            <a:pPr lvl="1">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2500" dirty="0">
                <a:latin typeface="Calibri" charset="0"/>
                <a:cs typeface="Calibri" charset="0"/>
                <a:sym typeface="Futura" charset="0"/>
              </a:rPr>
              <a:t>C = neutral </a:t>
            </a:r>
          </a:p>
          <a:p>
            <a:pPr lvl="1">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2500" dirty="0">
                <a:latin typeface="Calibri" charset="0"/>
                <a:cs typeface="Calibri" charset="0"/>
                <a:sym typeface="Futura" charset="0"/>
              </a:rPr>
              <a:t>D = disagree</a:t>
            </a:r>
          </a:p>
          <a:p>
            <a:pPr lvl="1">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2500" dirty="0">
                <a:latin typeface="Calibri" charset="0"/>
                <a:cs typeface="Calibri" charset="0"/>
                <a:sym typeface="Futura" charset="0"/>
              </a:rPr>
              <a:t>E = strongly disagree</a:t>
            </a:r>
          </a:p>
          <a:p>
            <a:pPr marL="220663" indent="-220663" algn="ctr">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endParaRPr lang="en-US" sz="4000" dirty="0">
              <a:latin typeface="Verdana" charset="0"/>
              <a:sym typeface="Futura" charset="0"/>
            </a:endParaRPr>
          </a:p>
          <a:p>
            <a:pPr marL="220663" indent="-220663">
              <a:spcBef>
                <a:spcPts val="1500"/>
              </a:spcBef>
              <a:buFontTx/>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endParaRPr lang="en-US" sz="4400" dirty="0">
              <a:solidFill>
                <a:srgbClr val="7F7F7F"/>
              </a:solidFill>
              <a:latin typeface="Calibri" charset="0"/>
              <a:cs typeface="Calibri" charset="0"/>
            </a:endParaRPr>
          </a:p>
        </p:txBody>
      </p:sp>
      <p:sp>
        <p:nvSpPr>
          <p:cNvPr id="23555" name="Rectangle 4"/>
          <p:cNvSpPr>
            <a:spLocks noChangeArrowheads="1"/>
          </p:cNvSpPr>
          <p:nvPr/>
        </p:nvSpPr>
        <p:spPr bwMode="auto">
          <a:xfrm>
            <a:off x="-228600" y="1524000"/>
            <a:ext cx="9723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822325">
              <a:tabLst>
                <a:tab pos="754063" algn="l"/>
                <a:tab pos="6218238" algn="l"/>
              </a:tabLst>
            </a:pPr>
            <a:r>
              <a:rPr lang="en-US" sz="2000" b="0">
                <a:solidFill>
                  <a:srgbClr val="727272"/>
                </a:solidFill>
                <a:latin typeface="Calibri" charset="0"/>
                <a:cs typeface="Calibri" charset="0"/>
                <a:sym typeface="Futura" charset="0"/>
              </a:rPr>
              <a:t/>
            </a:r>
            <a:br>
              <a:rPr lang="en-US" sz="2000" b="0">
                <a:solidFill>
                  <a:srgbClr val="727272"/>
                </a:solidFill>
                <a:latin typeface="Calibri" charset="0"/>
                <a:cs typeface="Calibri" charset="0"/>
                <a:sym typeface="Futura" charset="0"/>
              </a:rPr>
            </a:br>
            <a:endParaRPr lang="en-US" sz="1800">
              <a:latin typeface="Verdana" charset="0"/>
              <a:sym typeface="Futura" charset="0"/>
            </a:endParaRPr>
          </a:p>
        </p:txBody>
      </p:sp>
    </p:spTree>
    <p:extLst>
      <p:ext uri="{BB962C8B-B14F-4D97-AF65-F5344CB8AC3E}">
        <p14:creationId xmlns:p14="http://schemas.microsoft.com/office/powerpoint/2010/main" val="24606788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7634" name="Rectangle 2"/>
          <p:cNvSpPr>
            <a:spLocks noGrp="1" noChangeArrowheads="1"/>
          </p:cNvSpPr>
          <p:nvPr>
            <p:ph idx="1"/>
          </p:nvPr>
        </p:nvSpPr>
        <p:spPr bwMode="auto">
          <a:xfrm>
            <a:off x="38100" y="1371600"/>
            <a:ext cx="9040812"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1148" tIns="0" rIns="41148" bIns="0" numCol="1" anchor="ctr" anchorCtr="0" compatLnSpc="1">
            <a:prstTxWarp prst="textNoShape">
              <a:avLst/>
            </a:prstTxWarp>
          </a:bodyPr>
          <a:lstStyle/>
          <a:p>
            <a:pPr marL="220663" indent="-220663" algn="ctr">
              <a:lnSpc>
                <a:spcPct val="60000"/>
              </a:lnSpc>
              <a:spcBef>
                <a:spcPts val="1500"/>
              </a:spcBef>
              <a:spcAft>
                <a:spcPts val="1800"/>
              </a:spcAft>
              <a:buFontTx/>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4000" dirty="0">
                <a:latin typeface="Calibri" charset="0"/>
              </a:rPr>
              <a:t>	</a:t>
            </a:r>
            <a:r>
              <a:rPr lang="en-US" sz="4800" dirty="0">
                <a:latin typeface="Calibri" charset="0"/>
                <a:cs typeface="Calibri" charset="0"/>
              </a:rPr>
              <a:t>Students learn science best by</a:t>
            </a:r>
            <a:br>
              <a:rPr lang="en-US" sz="4800" dirty="0">
                <a:latin typeface="Calibri" charset="0"/>
                <a:cs typeface="Calibri" charset="0"/>
              </a:rPr>
            </a:br>
            <a:r>
              <a:rPr lang="en-US" sz="4800" dirty="0">
                <a:latin typeface="Calibri" charset="0"/>
                <a:cs typeface="Calibri" charset="0"/>
              </a:rPr>
              <a:t/>
            </a:r>
            <a:br>
              <a:rPr lang="en-US" sz="4800" dirty="0">
                <a:latin typeface="Calibri" charset="0"/>
                <a:cs typeface="Calibri" charset="0"/>
              </a:rPr>
            </a:br>
            <a:r>
              <a:rPr lang="en-US" sz="4800" dirty="0">
                <a:latin typeface="Calibri" charset="0"/>
                <a:cs typeface="Calibri" charset="0"/>
              </a:rPr>
              <a:t> “</a:t>
            </a:r>
            <a:r>
              <a:rPr lang="en-US" altLang="ja-JP" sz="4800" dirty="0">
                <a:latin typeface="Calibri" charset="0"/>
                <a:cs typeface="Calibri" charset="0"/>
              </a:rPr>
              <a:t>doing</a:t>
            </a:r>
            <a:r>
              <a:rPr lang="en-US" sz="4800" dirty="0">
                <a:latin typeface="Calibri" charset="0"/>
                <a:cs typeface="Calibri" charset="0"/>
              </a:rPr>
              <a:t>”</a:t>
            </a:r>
            <a:r>
              <a:rPr lang="en-US" altLang="ja-JP" sz="4800" dirty="0">
                <a:latin typeface="Calibri" charset="0"/>
                <a:cs typeface="Calibri" charset="0"/>
              </a:rPr>
              <a:t> science.</a:t>
            </a:r>
          </a:p>
          <a:p>
            <a:pPr lvl="1">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2500" dirty="0">
                <a:latin typeface="Calibri" charset="0"/>
                <a:cs typeface="Calibri" charset="0"/>
                <a:sym typeface="Futura" charset="0"/>
              </a:rPr>
              <a:t>A = strongly agree</a:t>
            </a:r>
          </a:p>
          <a:p>
            <a:pPr lvl="1">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2500" dirty="0">
                <a:latin typeface="Calibri" charset="0"/>
                <a:cs typeface="Calibri" charset="0"/>
                <a:sym typeface="Futura" charset="0"/>
              </a:rPr>
              <a:t>B = agree</a:t>
            </a:r>
          </a:p>
          <a:p>
            <a:pPr lvl="1">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2500" dirty="0">
                <a:latin typeface="Calibri" charset="0"/>
                <a:cs typeface="Calibri" charset="0"/>
                <a:sym typeface="Futura" charset="0"/>
              </a:rPr>
              <a:t>C = neutral </a:t>
            </a:r>
          </a:p>
          <a:p>
            <a:pPr lvl="1">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2500" dirty="0">
                <a:latin typeface="Calibri" charset="0"/>
                <a:cs typeface="Calibri" charset="0"/>
                <a:sym typeface="Futura" charset="0"/>
              </a:rPr>
              <a:t>D = disagree</a:t>
            </a:r>
          </a:p>
          <a:p>
            <a:pPr lvl="1">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2500" dirty="0">
                <a:latin typeface="Calibri" charset="0"/>
                <a:cs typeface="Calibri" charset="0"/>
                <a:sym typeface="Futura" charset="0"/>
              </a:rPr>
              <a:t>E = strongly disagree</a:t>
            </a:r>
            <a:endParaRPr lang="en-US" sz="4800" dirty="0">
              <a:latin typeface="Calibri" charset="0"/>
              <a:cs typeface="Calibri" charset="0"/>
            </a:endParaRPr>
          </a:p>
        </p:txBody>
      </p:sp>
      <p:sp>
        <p:nvSpPr>
          <p:cNvPr id="29698" name="Rectangle 4"/>
          <p:cNvSpPr>
            <a:spLocks noChangeArrowheads="1"/>
          </p:cNvSpPr>
          <p:nvPr/>
        </p:nvSpPr>
        <p:spPr bwMode="auto">
          <a:xfrm>
            <a:off x="0" y="1524000"/>
            <a:ext cx="92249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822325">
              <a:tabLst>
                <a:tab pos="754063" algn="l"/>
                <a:tab pos="6218238" algn="l"/>
              </a:tabLst>
            </a:pPr>
            <a:endParaRPr lang="en-US" sz="2000">
              <a:solidFill>
                <a:schemeClr val="bg2"/>
              </a:solidFill>
              <a:sym typeface="Futura" charset="0"/>
            </a:endParaRPr>
          </a:p>
        </p:txBody>
      </p:sp>
      <p:sp>
        <p:nvSpPr>
          <p:cNvPr id="5" name="TextBox 4"/>
          <p:cNvSpPr txBox="1"/>
          <p:nvPr/>
        </p:nvSpPr>
        <p:spPr>
          <a:xfrm>
            <a:off x="3048000" y="152400"/>
            <a:ext cx="2438400" cy="769441"/>
          </a:xfrm>
          <a:prstGeom prst="rect">
            <a:avLst/>
          </a:prstGeom>
          <a:solidFill>
            <a:srgbClr val="7030A0"/>
          </a:solidFill>
        </p:spPr>
        <p:txBody>
          <a:bodyPr wrap="square">
            <a:spAutoFit/>
          </a:bodyPr>
          <a:lstStyle/>
          <a:p>
            <a:pPr algn="ctr" eaLnBrk="0" hangingPunct="0">
              <a:defRPr/>
            </a:pPr>
            <a:r>
              <a:rPr lang="en-US" sz="4400" b="0" dirty="0" err="1" smtClean="0">
                <a:solidFill>
                  <a:schemeClr val="bg1"/>
                </a:solidFill>
                <a:latin typeface="Calibri"/>
                <a:ea typeface="+mn-ea"/>
                <a:cs typeface="Calibri"/>
              </a:rPr>
              <a:t>Postit</a:t>
            </a:r>
            <a:r>
              <a:rPr lang="en-US" sz="4400" b="0" dirty="0" smtClean="0">
                <a:solidFill>
                  <a:schemeClr val="bg1"/>
                </a:solidFill>
                <a:latin typeface="Calibri"/>
                <a:ea typeface="+mn-ea"/>
                <a:cs typeface="Calibri"/>
              </a:rPr>
              <a:t> #2</a:t>
            </a:r>
            <a:endParaRPr lang="en-US" sz="4400" b="0" dirty="0">
              <a:solidFill>
                <a:schemeClr val="bg1"/>
              </a:solidFill>
              <a:latin typeface="Calibri"/>
              <a:ea typeface="+mn-ea"/>
              <a:cs typeface="Calibri"/>
            </a:endParaRPr>
          </a:p>
        </p:txBody>
      </p:sp>
      <p:sp>
        <p:nvSpPr>
          <p:cNvPr id="29700" name="TextBox 5"/>
          <p:cNvSpPr txBox="1">
            <a:spLocks noChangeArrowheads="1"/>
          </p:cNvSpPr>
          <p:nvPr/>
        </p:nvSpPr>
        <p:spPr bwMode="auto">
          <a:xfrm>
            <a:off x="1905000" y="45720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Futura" charset="0"/>
                <a:ea typeface="ＭＳ Ｐゴシック" charset="0"/>
                <a:cs typeface="ＭＳ Ｐゴシック" charset="0"/>
              </a:defRPr>
            </a:lvl1pPr>
            <a:lvl2pPr marL="742950" indent="-285750" eaLnBrk="0" hangingPunct="0">
              <a:defRPr sz="2400" b="1">
                <a:solidFill>
                  <a:schemeClr val="tx1"/>
                </a:solidFill>
                <a:latin typeface="Futura" charset="0"/>
                <a:ea typeface="ＭＳ Ｐゴシック" charset="0"/>
              </a:defRPr>
            </a:lvl2pPr>
            <a:lvl3pPr marL="1143000" indent="-228600" eaLnBrk="0" hangingPunct="0">
              <a:defRPr sz="2400" b="1">
                <a:solidFill>
                  <a:schemeClr val="tx1"/>
                </a:solidFill>
                <a:latin typeface="Futura" charset="0"/>
                <a:ea typeface="ＭＳ Ｐゴシック" charset="0"/>
              </a:defRPr>
            </a:lvl3pPr>
            <a:lvl4pPr marL="1600200" indent="-228600" eaLnBrk="0" hangingPunct="0">
              <a:defRPr sz="2400" b="1">
                <a:solidFill>
                  <a:schemeClr val="tx1"/>
                </a:solidFill>
                <a:latin typeface="Futura" charset="0"/>
                <a:ea typeface="ＭＳ Ｐゴシック" charset="0"/>
              </a:defRPr>
            </a:lvl4pPr>
            <a:lvl5pPr marL="2057400" indent="-228600" eaLnBrk="0" hangingPunct="0">
              <a:defRPr sz="2400" b="1">
                <a:solidFill>
                  <a:schemeClr val="tx1"/>
                </a:solidFill>
                <a:latin typeface="Futura" charset="0"/>
                <a:ea typeface="ＭＳ Ｐゴシック" charset="0"/>
              </a:defRPr>
            </a:lvl5pPr>
            <a:lvl6pPr marL="2514600" indent="-228600" eaLnBrk="0" fontAlgn="base" hangingPunct="0">
              <a:spcBef>
                <a:spcPct val="0"/>
              </a:spcBef>
              <a:spcAft>
                <a:spcPct val="0"/>
              </a:spcAft>
              <a:defRPr sz="2400" b="1">
                <a:solidFill>
                  <a:schemeClr val="tx1"/>
                </a:solidFill>
                <a:latin typeface="Futura" charset="0"/>
                <a:ea typeface="ＭＳ Ｐゴシック" charset="0"/>
              </a:defRPr>
            </a:lvl6pPr>
            <a:lvl7pPr marL="2971800" indent="-228600" eaLnBrk="0" fontAlgn="base" hangingPunct="0">
              <a:spcBef>
                <a:spcPct val="0"/>
              </a:spcBef>
              <a:spcAft>
                <a:spcPct val="0"/>
              </a:spcAft>
              <a:defRPr sz="2400" b="1">
                <a:solidFill>
                  <a:schemeClr val="tx1"/>
                </a:solidFill>
                <a:latin typeface="Futura" charset="0"/>
                <a:ea typeface="ＭＳ Ｐゴシック" charset="0"/>
              </a:defRPr>
            </a:lvl7pPr>
            <a:lvl8pPr marL="3429000" indent="-228600" eaLnBrk="0" fontAlgn="base" hangingPunct="0">
              <a:spcBef>
                <a:spcPct val="0"/>
              </a:spcBef>
              <a:spcAft>
                <a:spcPct val="0"/>
              </a:spcAft>
              <a:defRPr sz="2400" b="1">
                <a:solidFill>
                  <a:schemeClr val="tx1"/>
                </a:solidFill>
                <a:latin typeface="Futura" charset="0"/>
                <a:ea typeface="ＭＳ Ｐゴシック" charset="0"/>
              </a:defRPr>
            </a:lvl8pPr>
            <a:lvl9pPr marL="3886200" indent="-228600" eaLnBrk="0" fontAlgn="base" hangingPunct="0">
              <a:spcBef>
                <a:spcPct val="0"/>
              </a:spcBef>
              <a:spcAft>
                <a:spcPct val="0"/>
              </a:spcAft>
              <a:defRPr sz="2400" b="1">
                <a:solidFill>
                  <a:schemeClr val="tx1"/>
                </a:solidFill>
                <a:latin typeface="Futura" charset="0"/>
                <a:ea typeface="ＭＳ Ｐゴシック" charset="0"/>
              </a:defRPr>
            </a:lvl9pPr>
          </a:lstStyle>
          <a:p>
            <a:endParaRPr lang="en-US"/>
          </a:p>
        </p:txBody>
      </p:sp>
    </p:spTree>
    <p:extLst>
      <p:ext uri="{BB962C8B-B14F-4D97-AF65-F5344CB8AC3E}">
        <p14:creationId xmlns:p14="http://schemas.microsoft.com/office/powerpoint/2010/main" val="340252183"/>
      </p:ext>
    </p:extLst>
  </p:cSld>
  <p:clrMapOvr>
    <a:masterClrMapping/>
  </p:clrMapOvr>
  <p:transition xmlns:p14="http://schemas.microsoft.com/office/powerpoint/2010/main" spd="med">
    <p:pull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763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763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9763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9763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763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763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idx="4294967295"/>
          </p:nvPr>
        </p:nvSpPr>
        <p:spPr>
          <a:xfrm>
            <a:off x="103188" y="2197100"/>
            <a:ext cx="9040812" cy="3810000"/>
          </a:xfrm>
          <a:prstGeom prst="rect">
            <a:avLst/>
          </a:prstGeom>
        </p:spPr>
        <p:txBody>
          <a:bodyPr wrap="square" lIns="41148" tIns="0" rIns="41148" bIns="0" numCol="1" anchor="ctr" anchorCtr="0" compatLnSpc="1">
            <a:prstTxWarp prst="textNoShape">
              <a:avLst/>
            </a:prstTxWarp>
            <a:noAutofit/>
          </a:bodyPr>
          <a:lstStyle/>
          <a:p>
            <a:pPr marL="220663" indent="-220663">
              <a:lnSpc>
                <a:spcPct val="80000"/>
              </a:lnSpc>
              <a:spcBef>
                <a:spcPts val="1500"/>
              </a:spcBef>
              <a:buFontTx/>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4100" dirty="0">
                <a:latin typeface="Calibri" charset="0"/>
              </a:rPr>
              <a:t>	</a:t>
            </a:r>
            <a:r>
              <a:rPr lang="en-US" sz="2600" dirty="0">
                <a:latin typeface="Calibri" charset="0"/>
              </a:rPr>
              <a:t>	</a:t>
            </a:r>
          </a:p>
          <a:p>
            <a:pPr marL="220663" indent="-220663">
              <a:lnSpc>
                <a:spcPct val="80000"/>
              </a:lnSpc>
              <a:spcBef>
                <a:spcPts val="1500"/>
              </a:spcBef>
              <a:buFontTx/>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4100" dirty="0">
                <a:latin typeface="Calibri" charset="0"/>
                <a:cs typeface="Calibri" charset="0"/>
              </a:rPr>
              <a:t>How important is it to use </a:t>
            </a:r>
            <a:r>
              <a:rPr lang="en-US" sz="4100" u="sng" dirty="0">
                <a:latin typeface="Calibri" charset="0"/>
                <a:cs typeface="Calibri" charset="0"/>
              </a:rPr>
              <a:t>multiple kinds </a:t>
            </a:r>
            <a:r>
              <a:rPr lang="en-US" sz="4100" dirty="0">
                <a:latin typeface="Calibri" charset="0"/>
                <a:cs typeface="Calibri" charset="0"/>
              </a:rPr>
              <a:t>of assessments to determine students’ learning</a:t>
            </a:r>
            <a:r>
              <a:rPr lang="en-US" sz="4100" dirty="0" smtClean="0">
                <a:latin typeface="Calibri" charset="0"/>
                <a:cs typeface="Calibri" charset="0"/>
              </a:rPr>
              <a:t>?</a:t>
            </a:r>
          </a:p>
          <a:p>
            <a:pPr marL="220663" indent="-220663">
              <a:lnSpc>
                <a:spcPct val="80000"/>
              </a:lnSpc>
              <a:spcBef>
                <a:spcPts val="1500"/>
              </a:spcBef>
              <a:buFontTx/>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endParaRPr lang="en-US" sz="4100" dirty="0">
              <a:latin typeface="Calibri" charset="0"/>
              <a:cs typeface="Calibri" charset="0"/>
            </a:endParaRPr>
          </a:p>
          <a:p>
            <a:pPr lvl="1">
              <a:lnSpc>
                <a:spcPct val="80000"/>
              </a:lnSpc>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3600" dirty="0">
                <a:latin typeface="Calibri" charset="0"/>
                <a:cs typeface="Calibri" charset="0"/>
                <a:sym typeface="Futura" charset="0"/>
              </a:rPr>
              <a:t>A = very important</a:t>
            </a:r>
          </a:p>
          <a:p>
            <a:pPr lvl="1">
              <a:lnSpc>
                <a:spcPct val="80000"/>
              </a:lnSpc>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3600" dirty="0">
                <a:latin typeface="Calibri" charset="0"/>
                <a:cs typeface="Calibri" charset="0"/>
                <a:sym typeface="Futura" charset="0"/>
              </a:rPr>
              <a:t>B = important</a:t>
            </a:r>
          </a:p>
          <a:p>
            <a:pPr lvl="1">
              <a:lnSpc>
                <a:spcPct val="80000"/>
              </a:lnSpc>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3600" dirty="0">
                <a:latin typeface="Calibri" charset="0"/>
                <a:cs typeface="Calibri" charset="0"/>
                <a:sym typeface="Futura" charset="0"/>
              </a:rPr>
              <a:t>C = somewhat </a:t>
            </a:r>
            <a:r>
              <a:rPr lang="en-US" sz="3600" dirty="0" smtClean="0">
                <a:latin typeface="Calibri" charset="0"/>
                <a:cs typeface="Calibri" charset="0"/>
                <a:sym typeface="Futura" charset="0"/>
              </a:rPr>
              <a:t>important</a:t>
            </a:r>
          </a:p>
          <a:p>
            <a:pPr lvl="1">
              <a:lnSpc>
                <a:spcPct val="80000"/>
              </a:lnSpc>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3600" dirty="0" smtClean="0">
                <a:latin typeface="Calibri" charset="0"/>
                <a:cs typeface="Calibri" charset="0"/>
                <a:sym typeface="Futura" charset="0"/>
              </a:rPr>
              <a:t>D = not very important</a:t>
            </a:r>
            <a:endParaRPr lang="en-US" sz="3600" dirty="0">
              <a:latin typeface="Calibri" charset="0"/>
              <a:cs typeface="Calibri" charset="0"/>
              <a:sym typeface="Futura" charset="0"/>
            </a:endParaRPr>
          </a:p>
          <a:p>
            <a:pPr lvl="1">
              <a:lnSpc>
                <a:spcPct val="80000"/>
              </a:lnSpc>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3600" dirty="0">
                <a:latin typeface="Calibri" charset="0"/>
                <a:cs typeface="Calibri" charset="0"/>
                <a:sym typeface="Futura" charset="0"/>
              </a:rPr>
              <a:t>E = not important at all</a:t>
            </a:r>
            <a:endParaRPr lang="en-US" sz="3600" dirty="0">
              <a:latin typeface="Calibri" charset="0"/>
              <a:cs typeface="Calibri" charset="0"/>
            </a:endParaRPr>
          </a:p>
          <a:p>
            <a:pPr marL="220663" indent="-220663">
              <a:lnSpc>
                <a:spcPct val="80000"/>
              </a:lnSpc>
              <a:spcBef>
                <a:spcPts val="1500"/>
              </a:spcBef>
              <a:buFontTx/>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endParaRPr lang="en-US" sz="3600" dirty="0">
              <a:solidFill>
                <a:srgbClr val="7F7F7F"/>
              </a:solidFill>
              <a:latin typeface="Calibri" charset="0"/>
              <a:cs typeface="Calibri" charset="0"/>
            </a:endParaRPr>
          </a:p>
          <a:p>
            <a:pPr marL="220663" indent="-220663">
              <a:lnSpc>
                <a:spcPct val="80000"/>
              </a:lnSpc>
              <a:spcBef>
                <a:spcPts val="1500"/>
              </a:spcBef>
              <a:buFontTx/>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endParaRPr lang="en-US" sz="4100" dirty="0">
              <a:solidFill>
                <a:srgbClr val="7F7F7F"/>
              </a:solidFill>
              <a:latin typeface="Calibri" charset="0"/>
              <a:cs typeface="Calibri" charset="0"/>
            </a:endParaRPr>
          </a:p>
        </p:txBody>
      </p:sp>
      <p:sp>
        <p:nvSpPr>
          <p:cNvPr id="44034" name="Rectangle 4"/>
          <p:cNvSpPr>
            <a:spLocks noChangeArrowheads="1"/>
          </p:cNvSpPr>
          <p:nvPr/>
        </p:nvSpPr>
        <p:spPr bwMode="auto">
          <a:xfrm>
            <a:off x="0" y="1905000"/>
            <a:ext cx="92249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822325">
              <a:tabLst>
                <a:tab pos="754063" algn="l"/>
                <a:tab pos="6218238" algn="l"/>
              </a:tabLst>
            </a:pPr>
            <a:endParaRPr lang="en-US" sz="2000">
              <a:latin typeface="Verdana" charset="0"/>
              <a:sym typeface="Futura" charset="0"/>
            </a:endParaRPr>
          </a:p>
        </p:txBody>
      </p:sp>
      <p:sp>
        <p:nvSpPr>
          <p:cNvPr id="44035" name="TextBox 4"/>
          <p:cNvSpPr txBox="1">
            <a:spLocks noChangeArrowheads="1"/>
          </p:cNvSpPr>
          <p:nvPr/>
        </p:nvSpPr>
        <p:spPr bwMode="auto">
          <a:xfrm>
            <a:off x="3175000" y="228600"/>
            <a:ext cx="3033889" cy="769441"/>
          </a:xfrm>
          <a:prstGeom prst="rect">
            <a:avLst/>
          </a:prstGeom>
          <a:solidFill>
            <a:srgbClr val="7030A0"/>
          </a:solidFill>
          <a:ln>
            <a:noFill/>
          </a:ln>
          <a:extLst/>
        </p:spPr>
        <p:txBody>
          <a:bodyPr wrap="square">
            <a:spAutoFit/>
          </a:bodyPr>
          <a:lstStyle>
            <a:lvl1pPr eaLnBrk="0" hangingPunct="0">
              <a:defRPr sz="2400" b="1">
                <a:solidFill>
                  <a:schemeClr val="tx1"/>
                </a:solidFill>
                <a:latin typeface="Futura" charset="0"/>
                <a:ea typeface="ＭＳ Ｐゴシック" charset="0"/>
                <a:cs typeface="ＭＳ Ｐゴシック" charset="0"/>
              </a:defRPr>
            </a:lvl1pPr>
            <a:lvl2pPr marL="742950" indent="-285750" eaLnBrk="0" hangingPunct="0">
              <a:defRPr sz="2400" b="1">
                <a:solidFill>
                  <a:schemeClr val="tx1"/>
                </a:solidFill>
                <a:latin typeface="Futura" charset="0"/>
                <a:ea typeface="ＭＳ Ｐゴシック" charset="0"/>
              </a:defRPr>
            </a:lvl2pPr>
            <a:lvl3pPr marL="1143000" indent="-228600" eaLnBrk="0" hangingPunct="0">
              <a:defRPr sz="2400" b="1">
                <a:solidFill>
                  <a:schemeClr val="tx1"/>
                </a:solidFill>
                <a:latin typeface="Futura" charset="0"/>
                <a:ea typeface="ＭＳ Ｐゴシック" charset="0"/>
              </a:defRPr>
            </a:lvl3pPr>
            <a:lvl4pPr marL="1600200" indent="-228600" eaLnBrk="0" hangingPunct="0">
              <a:defRPr sz="2400" b="1">
                <a:solidFill>
                  <a:schemeClr val="tx1"/>
                </a:solidFill>
                <a:latin typeface="Futura" charset="0"/>
                <a:ea typeface="ＭＳ Ｐゴシック" charset="0"/>
              </a:defRPr>
            </a:lvl4pPr>
            <a:lvl5pPr marL="2057400" indent="-228600" eaLnBrk="0" hangingPunct="0">
              <a:defRPr sz="2400" b="1">
                <a:solidFill>
                  <a:schemeClr val="tx1"/>
                </a:solidFill>
                <a:latin typeface="Futura" charset="0"/>
                <a:ea typeface="ＭＳ Ｐゴシック" charset="0"/>
              </a:defRPr>
            </a:lvl5pPr>
            <a:lvl6pPr marL="2514600" indent="-228600" eaLnBrk="0" fontAlgn="base" hangingPunct="0">
              <a:spcBef>
                <a:spcPct val="0"/>
              </a:spcBef>
              <a:spcAft>
                <a:spcPct val="0"/>
              </a:spcAft>
              <a:defRPr sz="2400" b="1">
                <a:solidFill>
                  <a:schemeClr val="tx1"/>
                </a:solidFill>
                <a:latin typeface="Futura" charset="0"/>
                <a:ea typeface="ＭＳ Ｐゴシック" charset="0"/>
              </a:defRPr>
            </a:lvl6pPr>
            <a:lvl7pPr marL="2971800" indent="-228600" eaLnBrk="0" fontAlgn="base" hangingPunct="0">
              <a:spcBef>
                <a:spcPct val="0"/>
              </a:spcBef>
              <a:spcAft>
                <a:spcPct val="0"/>
              </a:spcAft>
              <a:defRPr sz="2400" b="1">
                <a:solidFill>
                  <a:schemeClr val="tx1"/>
                </a:solidFill>
                <a:latin typeface="Futura" charset="0"/>
                <a:ea typeface="ＭＳ Ｐゴシック" charset="0"/>
              </a:defRPr>
            </a:lvl7pPr>
            <a:lvl8pPr marL="3429000" indent="-228600" eaLnBrk="0" fontAlgn="base" hangingPunct="0">
              <a:spcBef>
                <a:spcPct val="0"/>
              </a:spcBef>
              <a:spcAft>
                <a:spcPct val="0"/>
              </a:spcAft>
              <a:defRPr sz="2400" b="1">
                <a:solidFill>
                  <a:schemeClr val="tx1"/>
                </a:solidFill>
                <a:latin typeface="Futura" charset="0"/>
                <a:ea typeface="ＭＳ Ｐゴシック" charset="0"/>
              </a:defRPr>
            </a:lvl8pPr>
            <a:lvl9pPr marL="3886200" indent="-228600" eaLnBrk="0" fontAlgn="base" hangingPunct="0">
              <a:spcBef>
                <a:spcPct val="0"/>
              </a:spcBef>
              <a:spcAft>
                <a:spcPct val="0"/>
              </a:spcAft>
              <a:defRPr sz="2400" b="1">
                <a:solidFill>
                  <a:schemeClr val="tx1"/>
                </a:solidFill>
                <a:latin typeface="Futura" charset="0"/>
                <a:ea typeface="ＭＳ Ｐゴシック" charset="0"/>
              </a:defRPr>
            </a:lvl9pPr>
          </a:lstStyle>
          <a:p>
            <a:r>
              <a:rPr lang="en-US" sz="4400" b="0" dirty="0" err="1" smtClean="0">
                <a:solidFill>
                  <a:schemeClr val="bg1"/>
                </a:solidFill>
                <a:latin typeface="Calibri" charset="0"/>
                <a:cs typeface="Calibri" charset="0"/>
              </a:rPr>
              <a:t>Postit</a:t>
            </a:r>
            <a:r>
              <a:rPr lang="en-US" sz="4400" b="0" dirty="0" smtClean="0">
                <a:solidFill>
                  <a:schemeClr val="bg1"/>
                </a:solidFill>
                <a:latin typeface="Calibri" charset="0"/>
                <a:cs typeface="Calibri" charset="0"/>
              </a:rPr>
              <a:t> #3</a:t>
            </a:r>
            <a:endParaRPr lang="en-US" sz="4400" b="0" dirty="0">
              <a:solidFill>
                <a:schemeClr val="bg1"/>
              </a:solidFill>
              <a:latin typeface="Calibri" charset="0"/>
              <a:cs typeface="Calibri" charset="0"/>
            </a:endParaRPr>
          </a:p>
        </p:txBody>
      </p:sp>
    </p:spTree>
    <p:extLst>
      <p:ext uri="{BB962C8B-B14F-4D97-AF65-F5344CB8AC3E}">
        <p14:creationId xmlns:p14="http://schemas.microsoft.com/office/powerpoint/2010/main" val="3278544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7825" y="1450975"/>
            <a:ext cx="354965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3"/>
          <p:cNvSpPr>
            <a:spLocks noChangeArrowheads="1"/>
          </p:cNvSpPr>
          <p:nvPr/>
        </p:nvSpPr>
        <p:spPr bwMode="auto">
          <a:xfrm>
            <a:off x="0" y="6461125"/>
            <a:ext cx="540702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40" bIns="0"/>
          <a:lstStyle/>
          <a:p>
            <a:pPr marL="39688" defTabSz="822325" eaLnBrk="0" hangingPunct="0">
              <a:spcBef>
                <a:spcPts val="1150"/>
              </a:spcBef>
            </a:pPr>
            <a:endParaRPr lang="en-US" sz="2000">
              <a:solidFill>
                <a:srgbClr val="FF0000"/>
              </a:solidFill>
              <a:latin typeface="Times New Roman" charset="0"/>
              <a:cs typeface="Times New Roman" charset="0"/>
              <a:sym typeface="Times New Roman" charset="0"/>
            </a:endParaRPr>
          </a:p>
        </p:txBody>
      </p:sp>
      <p:pic>
        <p:nvPicPr>
          <p:cNvPr id="31747" name="Picture 4"/>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450975"/>
            <a:ext cx="3459163"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5"/>
          <p:cNvSpPr>
            <a:spLocks noChangeArrowheads="1"/>
          </p:cNvSpPr>
          <p:nvPr/>
        </p:nvSpPr>
        <p:spPr bwMode="auto">
          <a:xfrm>
            <a:off x="4651375" y="6461125"/>
            <a:ext cx="449262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40" bIns="0"/>
          <a:lstStyle/>
          <a:p>
            <a:pPr marL="39688" defTabSz="822325" eaLnBrk="0" hangingPunct="0">
              <a:spcBef>
                <a:spcPts val="1150"/>
              </a:spcBef>
            </a:pPr>
            <a:endParaRPr lang="en-US" sz="2000">
              <a:solidFill>
                <a:srgbClr val="FF0000"/>
              </a:solidFill>
              <a:latin typeface="Times New Roman" charset="0"/>
              <a:cs typeface="Times New Roman" charset="0"/>
              <a:sym typeface="Times New Roman" charset="0"/>
            </a:endParaRPr>
          </a:p>
        </p:txBody>
      </p:sp>
      <p:sp>
        <p:nvSpPr>
          <p:cNvPr id="46086" name="Rectangle 6"/>
          <p:cNvSpPr>
            <a:spLocks noChangeArrowheads="1"/>
          </p:cNvSpPr>
          <p:nvPr/>
        </p:nvSpPr>
        <p:spPr bwMode="auto">
          <a:xfrm>
            <a:off x="228600" y="152400"/>
            <a:ext cx="8607425" cy="1219200"/>
          </a:xfrm>
          <a:prstGeom prst="rect">
            <a:avLst/>
          </a:prstGeom>
          <a:noFill/>
          <a:ln w="9525">
            <a:noFill/>
            <a:miter lim="800000"/>
            <a:headEnd/>
            <a:tailEnd/>
          </a:ln>
        </p:spPr>
        <p:txBody>
          <a:bodyPr lIns="0" tIns="0" rIns="40640" bIns="0" anchor="ctr"/>
          <a:lstStyle/>
          <a:p>
            <a:pPr marL="39688" algn="ctr" defTabSz="822325" eaLnBrk="0" hangingPunct="0">
              <a:defRPr/>
            </a:pPr>
            <a:r>
              <a:rPr lang="en-US" sz="4000" dirty="0">
                <a:solidFill>
                  <a:srgbClr val="E46200"/>
                </a:solidFill>
                <a:latin typeface="+mn-lt"/>
                <a:ea typeface="Futura" pitchFamily="-111" charset="0"/>
                <a:cs typeface="Arial"/>
                <a:sym typeface="Futura" pitchFamily="-111" charset="0"/>
              </a:rPr>
              <a:t>Diversity affects learning</a:t>
            </a:r>
            <a:endParaRPr lang="en-US" sz="2700" dirty="0">
              <a:solidFill>
                <a:srgbClr val="E46200"/>
              </a:solidFill>
              <a:latin typeface="+mn-lt"/>
              <a:ea typeface="Futura" pitchFamily="-111" charset="0"/>
              <a:cs typeface="Arial"/>
              <a:sym typeface="Futura" pitchFamily="-111" charset="0"/>
            </a:endParaRPr>
          </a:p>
        </p:txBody>
      </p:sp>
    </p:spTree>
    <p:extLst>
      <p:ext uri="{BB962C8B-B14F-4D97-AF65-F5344CB8AC3E}">
        <p14:creationId xmlns:p14="http://schemas.microsoft.com/office/powerpoint/2010/main" val="21545959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772400" cy="914400"/>
          </a:xfrm>
          <a:solidFill>
            <a:srgbClr val="7030A0"/>
          </a:solidFill>
        </p:spPr>
        <p:txBody>
          <a:bodyPr/>
          <a:lstStyle/>
          <a:p>
            <a:pPr fontAlgn="auto">
              <a:spcAft>
                <a:spcPts val="0"/>
              </a:spcAft>
              <a:defRPr/>
            </a:pPr>
            <a:r>
              <a:rPr lang="en-US" sz="3600" dirty="0" smtClean="0">
                <a:solidFill>
                  <a:schemeClr val="bg1"/>
                </a:solidFill>
                <a:latin typeface="Calibri"/>
                <a:ea typeface="+mj-ea"/>
                <a:cs typeface="Calibri"/>
              </a:rPr>
              <a:t>Discuss in Groups </a:t>
            </a:r>
            <a:r>
              <a:rPr lang="mr-IN" sz="3600" dirty="0" smtClean="0">
                <a:solidFill>
                  <a:schemeClr val="bg1"/>
                </a:solidFill>
                <a:latin typeface="Calibri"/>
                <a:ea typeface="+mj-ea"/>
                <a:cs typeface="Calibri"/>
              </a:rPr>
              <a:t>–</a:t>
            </a:r>
            <a:r>
              <a:rPr lang="en-US" sz="3600" dirty="0" smtClean="0">
                <a:solidFill>
                  <a:schemeClr val="bg1"/>
                </a:solidFill>
                <a:latin typeface="Calibri"/>
                <a:ea typeface="+mj-ea"/>
                <a:cs typeface="Calibri"/>
              </a:rPr>
              <a:t> Select a reporter</a:t>
            </a:r>
            <a:endParaRPr lang="en-US" sz="3600" dirty="0">
              <a:solidFill>
                <a:schemeClr val="bg1"/>
              </a:solidFill>
              <a:latin typeface="Calibri"/>
              <a:ea typeface="+mj-ea"/>
              <a:cs typeface="Calibri"/>
            </a:endParaRPr>
          </a:p>
        </p:txBody>
      </p:sp>
      <p:sp>
        <p:nvSpPr>
          <p:cNvPr id="3" name="TextBox 2"/>
          <p:cNvSpPr txBox="1"/>
          <p:nvPr/>
        </p:nvSpPr>
        <p:spPr>
          <a:xfrm>
            <a:off x="190500" y="1894820"/>
            <a:ext cx="8991600" cy="4524315"/>
          </a:xfrm>
          <a:prstGeom prst="rect">
            <a:avLst/>
          </a:prstGeom>
          <a:noFill/>
        </p:spPr>
        <p:txBody>
          <a:bodyPr>
            <a:spAutoFit/>
          </a:bodyPr>
          <a:lstStyle/>
          <a:p>
            <a:pPr eaLnBrk="0" hangingPunct="0">
              <a:defRPr/>
            </a:pPr>
            <a:r>
              <a:rPr lang="en-US" sz="3200" b="0" dirty="0">
                <a:latin typeface="Calibri"/>
                <a:ea typeface="+mn-ea"/>
                <a:cs typeface="Calibri"/>
              </a:rPr>
              <a:t>Go to: Key Findings section: </a:t>
            </a:r>
            <a:r>
              <a:rPr lang="en-US" sz="3200" b="0" dirty="0" smtClean="0">
                <a:latin typeface="Calibri"/>
                <a:ea typeface="+mn-ea"/>
                <a:cs typeface="Calibri"/>
              </a:rPr>
              <a:t>begins on p.14</a:t>
            </a:r>
          </a:p>
          <a:p>
            <a:pPr marL="514350" indent="-514350" eaLnBrk="0" hangingPunct="0">
              <a:buFontTx/>
              <a:buAutoNum type="arabicPeriod"/>
              <a:defRPr/>
            </a:pPr>
            <a:r>
              <a:rPr lang="en-US" sz="3200" b="0" dirty="0" smtClean="0">
                <a:latin typeface="Calibri"/>
                <a:ea typeface="+mn-ea"/>
                <a:cs typeface="Calibri"/>
              </a:rPr>
              <a:t>Students’ preconceptions</a:t>
            </a:r>
          </a:p>
          <a:p>
            <a:pPr marL="514350" indent="-514350" eaLnBrk="0" hangingPunct="0">
              <a:buFontTx/>
              <a:buAutoNum type="arabicPeriod"/>
              <a:defRPr/>
            </a:pPr>
            <a:r>
              <a:rPr lang="en-US" sz="3200" b="0" dirty="0" smtClean="0">
                <a:latin typeface="Calibri"/>
                <a:ea typeface="+mn-ea"/>
                <a:cs typeface="Calibri"/>
              </a:rPr>
              <a:t>Competence </a:t>
            </a:r>
            <a:r>
              <a:rPr lang="en-US" sz="3200" b="0" dirty="0">
                <a:latin typeface="Calibri"/>
                <a:ea typeface="+mn-ea"/>
                <a:cs typeface="Calibri"/>
              </a:rPr>
              <a:t>in an area of inquiry</a:t>
            </a:r>
          </a:p>
          <a:p>
            <a:pPr eaLnBrk="0" hangingPunct="0">
              <a:defRPr/>
            </a:pPr>
            <a:r>
              <a:rPr lang="en-US" sz="3200" b="0" dirty="0">
                <a:latin typeface="Calibri"/>
                <a:ea typeface="+mn-ea"/>
                <a:cs typeface="Calibri"/>
              </a:rPr>
              <a:t>3.  Metacognitive approach</a:t>
            </a:r>
          </a:p>
          <a:p>
            <a:pPr marL="514350" indent="-514350" eaLnBrk="0" hangingPunct="0">
              <a:buFontTx/>
              <a:buAutoNum type="arabicPeriod" startAt="3"/>
              <a:defRPr/>
            </a:pPr>
            <a:endParaRPr lang="en-US" sz="3200" b="0" dirty="0">
              <a:latin typeface="Calibri"/>
              <a:ea typeface="+mn-ea"/>
              <a:cs typeface="Calibri"/>
            </a:endParaRPr>
          </a:p>
          <a:p>
            <a:pPr eaLnBrk="0" hangingPunct="0">
              <a:defRPr/>
            </a:pPr>
            <a:r>
              <a:rPr lang="en-US" sz="3200" b="0" dirty="0" smtClean="0">
                <a:latin typeface="Calibri"/>
                <a:ea typeface="+mn-ea"/>
                <a:cs typeface="Calibri"/>
              </a:rPr>
              <a:t>For each key finding: </a:t>
            </a:r>
            <a:endParaRPr lang="en-US" sz="3200" b="0" dirty="0">
              <a:latin typeface="Calibri"/>
              <a:ea typeface="+mn-ea"/>
              <a:cs typeface="Calibri"/>
            </a:endParaRPr>
          </a:p>
          <a:p>
            <a:pPr eaLnBrk="0" hangingPunct="0">
              <a:defRPr/>
            </a:pPr>
            <a:r>
              <a:rPr lang="en-US" sz="3200" b="0" dirty="0">
                <a:latin typeface="Calibri"/>
                <a:ea typeface="+mn-ea"/>
                <a:cs typeface="Calibri"/>
              </a:rPr>
              <a:t>a. What are the implications for teaching</a:t>
            </a:r>
            <a:r>
              <a:rPr lang="en-US" sz="3200" b="0" dirty="0" smtClean="0">
                <a:latin typeface="Calibri"/>
                <a:ea typeface="+mn-ea"/>
                <a:cs typeface="Calibri"/>
              </a:rPr>
              <a:t>?</a:t>
            </a:r>
            <a:endParaRPr lang="en-US" sz="3200" b="0" dirty="0">
              <a:latin typeface="Calibri"/>
              <a:ea typeface="+mn-ea"/>
              <a:cs typeface="Calibri"/>
            </a:endParaRPr>
          </a:p>
          <a:p>
            <a:pPr eaLnBrk="0" hangingPunct="0">
              <a:defRPr/>
            </a:pPr>
            <a:r>
              <a:rPr lang="en-US" sz="3200" b="0" dirty="0">
                <a:latin typeface="Calibri"/>
                <a:ea typeface="+mn-ea"/>
                <a:cs typeface="Calibri"/>
              </a:rPr>
              <a:t>b. How do we design appropriate classroom environments?</a:t>
            </a:r>
          </a:p>
        </p:txBody>
      </p:sp>
      <p:sp>
        <p:nvSpPr>
          <p:cNvPr id="4" name="TextBox 3"/>
          <p:cNvSpPr txBox="1"/>
          <p:nvPr/>
        </p:nvSpPr>
        <p:spPr>
          <a:xfrm>
            <a:off x="190500" y="1371600"/>
            <a:ext cx="5005666" cy="523220"/>
          </a:xfrm>
          <a:prstGeom prst="rect">
            <a:avLst/>
          </a:prstGeom>
          <a:noFill/>
        </p:spPr>
        <p:txBody>
          <a:bodyPr wrap="none" rtlCol="0">
            <a:spAutoFit/>
          </a:bodyPr>
          <a:lstStyle/>
          <a:p>
            <a:r>
              <a:rPr lang="en-US" sz="2800" dirty="0" smtClean="0">
                <a:latin typeface="+mn-lt"/>
              </a:rPr>
              <a:t>How People Learn (HPL): </a:t>
            </a:r>
            <a:r>
              <a:rPr lang="en-US" sz="2800" dirty="0" err="1" smtClean="0">
                <a:latin typeface="+mn-lt"/>
              </a:rPr>
              <a:t>Chpt</a:t>
            </a:r>
            <a:r>
              <a:rPr lang="en-US" sz="2800" dirty="0" smtClean="0">
                <a:latin typeface="+mn-lt"/>
              </a:rPr>
              <a:t> 1:</a:t>
            </a:r>
            <a:endParaRPr lang="en-US" sz="2800" dirty="0">
              <a:latin typeface="+mn-lt"/>
            </a:endParaRPr>
          </a:p>
        </p:txBody>
      </p:sp>
    </p:spTree>
    <p:extLst>
      <p:ext uri="{BB962C8B-B14F-4D97-AF65-F5344CB8AC3E}">
        <p14:creationId xmlns:p14="http://schemas.microsoft.com/office/powerpoint/2010/main" val="386765840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a:solidFill>
            <a:srgbClr val="7030A0"/>
          </a:solidFill>
        </p:spPr>
        <p:style>
          <a:lnRef idx="1">
            <a:schemeClr val="accent2"/>
          </a:lnRef>
          <a:fillRef idx="2">
            <a:schemeClr val="accent2"/>
          </a:fillRef>
          <a:effectRef idx="1">
            <a:schemeClr val="accent2"/>
          </a:effectRef>
          <a:fontRef idx="minor">
            <a:schemeClr val="dk1"/>
          </a:fontRef>
        </p:style>
        <p:txBody>
          <a:bodyPr/>
          <a:lstStyle/>
          <a:p>
            <a:pPr fontAlgn="auto">
              <a:spcAft>
                <a:spcPts val="0"/>
              </a:spcAft>
              <a:defRPr/>
            </a:pPr>
            <a:r>
              <a:rPr lang="en-US" dirty="0" smtClean="0">
                <a:solidFill>
                  <a:schemeClr val="bg1"/>
                </a:solidFill>
              </a:rPr>
              <a:t>How do people learn? </a:t>
            </a:r>
            <a:endParaRPr lang="en-US" dirty="0">
              <a:solidFill>
                <a:schemeClr val="bg1"/>
              </a:solidFill>
            </a:endParaRPr>
          </a:p>
        </p:txBody>
      </p:sp>
    </p:spTree>
    <p:extLst>
      <p:ext uri="{BB962C8B-B14F-4D97-AF65-F5344CB8AC3E}">
        <p14:creationId xmlns:p14="http://schemas.microsoft.com/office/powerpoint/2010/main" val="291812184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5" descr="learner1.jpg                                                   0005F1F8Tundra Princess VII            C1EE145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3600" y="609600"/>
            <a:ext cx="4724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6"/>
          <p:cNvSpPr txBox="1">
            <a:spLocks noChangeArrowheads="1"/>
          </p:cNvSpPr>
          <p:nvPr/>
        </p:nvSpPr>
        <p:spPr bwMode="auto">
          <a:xfrm>
            <a:off x="6934200" y="6324600"/>
            <a:ext cx="1368425" cy="307975"/>
          </a:xfrm>
          <a:prstGeom prst="rect">
            <a:avLst/>
          </a:prstGeom>
          <a:noFill/>
          <a:ln w="9525">
            <a:noFill/>
            <a:miter lim="800000"/>
            <a:headEnd/>
            <a:tailEnd/>
          </a:ln>
        </p:spPr>
        <p:txBody>
          <a:bodyPr wrap="none">
            <a:spAutoFit/>
          </a:bodyPr>
          <a:lstStyle/>
          <a:p>
            <a:pPr eaLnBrk="0" hangingPunct="0">
              <a:defRPr/>
            </a:pPr>
            <a:r>
              <a:rPr lang="en-US" sz="1400" b="0" dirty="0">
                <a:latin typeface="+mn-lt"/>
                <a:ea typeface="+mn-ea"/>
                <a:cs typeface="+mn-cs"/>
              </a:rPr>
              <a:t>Smith et al 2005</a:t>
            </a:r>
            <a:endParaRPr lang="en-US" b="0" dirty="0">
              <a:latin typeface="+mn-lt"/>
              <a:ea typeface="+mn-ea"/>
              <a:cs typeface="+mn-cs"/>
            </a:endParaRPr>
          </a:p>
        </p:txBody>
      </p:sp>
    </p:spTree>
    <p:extLst>
      <p:ext uri="{BB962C8B-B14F-4D97-AF65-F5344CB8AC3E}">
        <p14:creationId xmlns:p14="http://schemas.microsoft.com/office/powerpoint/2010/main" val="302220270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
          <p:cNvSpPr txBox="1">
            <a:spLocks noChangeArrowheads="1"/>
          </p:cNvSpPr>
          <p:nvPr/>
        </p:nvSpPr>
        <p:spPr bwMode="auto">
          <a:xfrm>
            <a:off x="2346325" y="2838450"/>
            <a:ext cx="18415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Futura" charset="0"/>
                <a:ea typeface="ＭＳ Ｐゴシック" charset="0"/>
                <a:cs typeface="ＭＳ Ｐゴシック" charset="0"/>
              </a:defRPr>
            </a:lvl1pPr>
            <a:lvl2pPr marL="742950" indent="-285750" eaLnBrk="0" hangingPunct="0">
              <a:defRPr sz="2400" b="1">
                <a:solidFill>
                  <a:schemeClr val="tx1"/>
                </a:solidFill>
                <a:latin typeface="Futura" charset="0"/>
                <a:ea typeface="ＭＳ Ｐゴシック" charset="0"/>
              </a:defRPr>
            </a:lvl2pPr>
            <a:lvl3pPr marL="1143000" indent="-228600" eaLnBrk="0" hangingPunct="0">
              <a:defRPr sz="2400" b="1">
                <a:solidFill>
                  <a:schemeClr val="tx1"/>
                </a:solidFill>
                <a:latin typeface="Futura" charset="0"/>
                <a:ea typeface="ＭＳ Ｐゴシック" charset="0"/>
              </a:defRPr>
            </a:lvl3pPr>
            <a:lvl4pPr marL="1600200" indent="-228600" eaLnBrk="0" hangingPunct="0">
              <a:defRPr sz="2400" b="1">
                <a:solidFill>
                  <a:schemeClr val="tx1"/>
                </a:solidFill>
                <a:latin typeface="Futura" charset="0"/>
                <a:ea typeface="ＭＳ Ｐゴシック" charset="0"/>
              </a:defRPr>
            </a:lvl4pPr>
            <a:lvl5pPr marL="2057400" indent="-228600" eaLnBrk="0" hangingPunct="0">
              <a:defRPr sz="2400" b="1">
                <a:solidFill>
                  <a:schemeClr val="tx1"/>
                </a:solidFill>
                <a:latin typeface="Futura" charset="0"/>
                <a:ea typeface="ＭＳ Ｐゴシック" charset="0"/>
              </a:defRPr>
            </a:lvl5pPr>
            <a:lvl6pPr marL="2514600" indent="-228600" eaLnBrk="0" fontAlgn="base" hangingPunct="0">
              <a:spcBef>
                <a:spcPct val="0"/>
              </a:spcBef>
              <a:spcAft>
                <a:spcPct val="0"/>
              </a:spcAft>
              <a:defRPr sz="2400" b="1">
                <a:solidFill>
                  <a:schemeClr val="tx1"/>
                </a:solidFill>
                <a:latin typeface="Futura" charset="0"/>
                <a:ea typeface="ＭＳ Ｐゴシック" charset="0"/>
              </a:defRPr>
            </a:lvl6pPr>
            <a:lvl7pPr marL="2971800" indent="-228600" eaLnBrk="0" fontAlgn="base" hangingPunct="0">
              <a:spcBef>
                <a:spcPct val="0"/>
              </a:spcBef>
              <a:spcAft>
                <a:spcPct val="0"/>
              </a:spcAft>
              <a:defRPr sz="2400" b="1">
                <a:solidFill>
                  <a:schemeClr val="tx1"/>
                </a:solidFill>
                <a:latin typeface="Futura" charset="0"/>
                <a:ea typeface="ＭＳ Ｐゴシック" charset="0"/>
              </a:defRPr>
            </a:lvl7pPr>
            <a:lvl8pPr marL="3429000" indent="-228600" eaLnBrk="0" fontAlgn="base" hangingPunct="0">
              <a:spcBef>
                <a:spcPct val="0"/>
              </a:spcBef>
              <a:spcAft>
                <a:spcPct val="0"/>
              </a:spcAft>
              <a:defRPr sz="2400" b="1">
                <a:solidFill>
                  <a:schemeClr val="tx1"/>
                </a:solidFill>
                <a:latin typeface="Futura" charset="0"/>
                <a:ea typeface="ＭＳ Ｐゴシック" charset="0"/>
              </a:defRPr>
            </a:lvl8pPr>
            <a:lvl9pPr marL="3886200" indent="-228600" eaLnBrk="0" fontAlgn="base" hangingPunct="0">
              <a:spcBef>
                <a:spcPct val="0"/>
              </a:spcBef>
              <a:spcAft>
                <a:spcPct val="0"/>
              </a:spcAft>
              <a:defRPr sz="2400" b="1">
                <a:solidFill>
                  <a:schemeClr val="tx1"/>
                </a:solidFill>
                <a:latin typeface="Futura" charset="0"/>
                <a:ea typeface="ＭＳ Ｐゴシック" charset="0"/>
              </a:defRPr>
            </a:lvl9pPr>
          </a:lstStyle>
          <a:p>
            <a:endParaRPr lang="en-US" b="0"/>
          </a:p>
        </p:txBody>
      </p:sp>
      <p:pic>
        <p:nvPicPr>
          <p:cNvPr id="39938" name="Picture 3" descr="learner2.jpg                                                   0005F1F8Tundra Princess VII            C1EE145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54250" y="106363"/>
            <a:ext cx="4633913"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37558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bwMode="auto">
          <a:xfrm>
            <a:off x="183356" y="1"/>
            <a:ext cx="8808244" cy="1600200"/>
          </a:xfrm>
          <a:solidFill>
            <a:srgbClr val="7030A0"/>
          </a:solidFill>
          <a:extLst>
            <a:ext uri="{91240B29-F687-4f45-9708-019B960494DF}">
              <a14:hiddenLine xmlns:a14="http://schemas.microsoft.com/office/drawing/2010/main" w="9525">
                <a:solidFill>
                  <a:srgbClr val="000000"/>
                </a:solidFill>
                <a:miter lim="800000"/>
                <a:headEnd/>
                <a:tailEnd/>
              </a14:hiddenLine>
            </a:ext>
          </a:extLst>
        </p:spPr>
        <p:txBody>
          <a:bodyPr wrap="square" lIns="123444" tIns="0" rIns="148133" bIns="0" numCol="1" anchor="t" anchorCtr="0" compatLnSpc="1">
            <a:prstTxWarp prst="textNoShape">
              <a:avLst/>
            </a:prstTxWarp>
          </a:bodyPr>
          <a:lstStyle/>
          <a:p>
            <a:r>
              <a:rPr lang="en-US">
                <a:solidFill>
                  <a:schemeClr val="bg1"/>
                </a:solidFill>
                <a:latin typeface="Calibri" charset="0"/>
                <a:cs typeface="Calibri" charset="0"/>
              </a:rPr>
              <a:t>Teacher- to Learner-Centered Classroom</a:t>
            </a:r>
            <a:endParaRPr lang="en-US">
              <a:latin typeface="Calibri" charset="0"/>
              <a:cs typeface="Calibri" charset="0"/>
            </a:endParaRPr>
          </a:p>
        </p:txBody>
      </p:sp>
      <p:sp>
        <p:nvSpPr>
          <p:cNvPr id="40962" name="Rectangle 3"/>
          <p:cNvSpPr>
            <a:spLocks noGrp="1" noChangeArrowheads="1"/>
          </p:cNvSpPr>
          <p:nvPr>
            <p:ph idx="1"/>
          </p:nvPr>
        </p:nvSpPr>
        <p:spPr bwMode="auto">
          <a:xfrm>
            <a:off x="-209550" y="1066800"/>
            <a:ext cx="9201150" cy="4675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1148" tIns="0" rIns="41148" bIns="0" numCol="1" anchor="ctr" anchorCtr="0" compatLnSpc="1">
            <a:prstTxWarp prst="textNoShape">
              <a:avLst/>
            </a:prstTxWarp>
          </a:bodyPr>
          <a:lstStyle/>
          <a:p>
            <a:pPr marL="817563" indent="-609600" algn="ctr">
              <a:buFontTx/>
              <a:buNone/>
            </a:pPr>
            <a:r>
              <a:rPr lang="en-US" sz="4800" dirty="0" smtClean="0">
                <a:latin typeface="Calibri" charset="0"/>
                <a:cs typeface="Calibri" charset="0"/>
              </a:rPr>
              <a:t>Q1. How </a:t>
            </a:r>
            <a:r>
              <a:rPr lang="en-US" sz="4800" dirty="0">
                <a:latin typeface="Calibri" charset="0"/>
                <a:cs typeface="Calibri" charset="0"/>
              </a:rPr>
              <a:t>does </a:t>
            </a:r>
            <a:r>
              <a:rPr lang="en-US" sz="4800" dirty="0" smtClean="0">
                <a:latin typeface="Calibri" charset="0"/>
                <a:cs typeface="Calibri" charset="0"/>
              </a:rPr>
              <a:t>“scientific teaching” (as per </a:t>
            </a:r>
            <a:r>
              <a:rPr lang="en-US" sz="4800" dirty="0" err="1" smtClean="0">
                <a:latin typeface="Calibri" charset="0"/>
                <a:cs typeface="Calibri" charset="0"/>
              </a:rPr>
              <a:t>Handelsman</a:t>
            </a:r>
            <a:r>
              <a:rPr lang="en-US" sz="4800" dirty="0" smtClean="0">
                <a:latin typeface="Calibri" charset="0"/>
                <a:cs typeface="Calibri" charset="0"/>
              </a:rPr>
              <a:t> et al 2004) </a:t>
            </a:r>
            <a:r>
              <a:rPr lang="en-US" sz="4800" dirty="0">
                <a:latin typeface="Calibri" charset="0"/>
                <a:cs typeface="Calibri" charset="0"/>
              </a:rPr>
              <a:t>promote this transition?</a:t>
            </a:r>
          </a:p>
        </p:txBody>
      </p:sp>
      <p:sp>
        <p:nvSpPr>
          <p:cNvPr id="2" name="TextBox 1"/>
          <p:cNvSpPr txBox="1"/>
          <p:nvPr/>
        </p:nvSpPr>
        <p:spPr>
          <a:xfrm>
            <a:off x="685800" y="5029200"/>
            <a:ext cx="3962400" cy="523220"/>
          </a:xfrm>
          <a:prstGeom prst="rect">
            <a:avLst/>
          </a:prstGeom>
          <a:noFill/>
        </p:spPr>
        <p:txBody>
          <a:bodyPr wrap="square" rtlCol="0">
            <a:spAutoFit/>
          </a:bodyPr>
          <a:lstStyle/>
          <a:p>
            <a:r>
              <a:rPr lang="en-US" sz="2800" dirty="0" smtClean="0">
                <a:latin typeface="+mn-lt"/>
              </a:rPr>
              <a:t>Think </a:t>
            </a:r>
            <a:r>
              <a:rPr lang="mr-IN" sz="2800" dirty="0" smtClean="0">
                <a:latin typeface="+mn-lt"/>
              </a:rPr>
              <a:t>–</a:t>
            </a:r>
            <a:r>
              <a:rPr lang="en-US" sz="2800" dirty="0" smtClean="0">
                <a:latin typeface="+mn-lt"/>
              </a:rPr>
              <a:t>Pair -Share </a:t>
            </a:r>
            <a:endParaRPr lang="en-US" sz="2800" dirty="0">
              <a:latin typeface="+mn-lt"/>
            </a:endParaRPr>
          </a:p>
        </p:txBody>
      </p:sp>
    </p:spTree>
    <p:extLst>
      <p:ext uri="{BB962C8B-B14F-4D97-AF65-F5344CB8AC3E}">
        <p14:creationId xmlns:p14="http://schemas.microsoft.com/office/powerpoint/2010/main" val="1032611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 1.png"/>
          <p:cNvPicPr>
            <a:picLocks noChangeAspect="1"/>
          </p:cNvPicPr>
          <p:nvPr/>
        </p:nvPicPr>
        <p:blipFill>
          <a:blip r:embed="rId2"/>
          <a:stretch>
            <a:fillRect/>
          </a:stretch>
        </p:blipFill>
        <p:spPr>
          <a:xfrm>
            <a:off x="921006" y="980559"/>
            <a:ext cx="3852593" cy="5206206"/>
          </a:xfrm>
          <a:prstGeom prst="rect">
            <a:avLst/>
          </a:prstGeom>
        </p:spPr>
      </p:pic>
      <p:sp>
        <p:nvSpPr>
          <p:cNvPr id="3" name="TextBox 2"/>
          <p:cNvSpPr txBox="1"/>
          <p:nvPr/>
        </p:nvSpPr>
        <p:spPr>
          <a:xfrm>
            <a:off x="2133600" y="190500"/>
            <a:ext cx="4421002" cy="769441"/>
          </a:xfrm>
          <a:prstGeom prst="rect">
            <a:avLst/>
          </a:prstGeom>
          <a:noFill/>
        </p:spPr>
        <p:txBody>
          <a:bodyPr wrap="none" rtlCol="0">
            <a:spAutoFit/>
          </a:bodyPr>
          <a:lstStyle/>
          <a:p>
            <a:r>
              <a:rPr lang="en-US" sz="4400" dirty="0" smtClean="0">
                <a:solidFill>
                  <a:srgbClr val="0B1AA6"/>
                </a:solidFill>
                <a:latin typeface="+mn-lt"/>
              </a:rPr>
              <a:t>Scientific Teaching </a:t>
            </a:r>
            <a:endParaRPr lang="en-US" sz="4400" dirty="0">
              <a:solidFill>
                <a:srgbClr val="0B1AA6"/>
              </a:solidFill>
              <a:latin typeface="+mn-lt"/>
            </a:endParaRPr>
          </a:p>
        </p:txBody>
      </p:sp>
      <p:sp>
        <p:nvSpPr>
          <p:cNvPr id="5" name="TextBox 4"/>
          <p:cNvSpPr txBox="1"/>
          <p:nvPr/>
        </p:nvSpPr>
        <p:spPr>
          <a:xfrm>
            <a:off x="4953000" y="1940754"/>
            <a:ext cx="3886200" cy="2677656"/>
          </a:xfrm>
          <a:prstGeom prst="rect">
            <a:avLst/>
          </a:prstGeom>
          <a:noFill/>
        </p:spPr>
        <p:txBody>
          <a:bodyPr wrap="square" rtlCol="0">
            <a:spAutoFit/>
          </a:bodyPr>
          <a:lstStyle/>
          <a:p>
            <a:pPr algn="ctr"/>
            <a:r>
              <a:rPr lang="en-US" sz="3600" b="0" i="1" dirty="0" smtClean="0">
                <a:latin typeface="+mn-lt"/>
              </a:rPr>
              <a:t>Teach science as it is practiced using evidence-based approaches</a:t>
            </a:r>
          </a:p>
          <a:p>
            <a:pPr algn="ctr"/>
            <a:r>
              <a:rPr lang="en-US" b="0" dirty="0" err="1" smtClean="0">
                <a:latin typeface="+mn-lt"/>
              </a:rPr>
              <a:t>Handelsman</a:t>
            </a:r>
            <a:r>
              <a:rPr lang="en-US" b="0" dirty="0" smtClean="0">
                <a:latin typeface="+mn-lt"/>
              </a:rPr>
              <a:t> et al 2004</a:t>
            </a:r>
            <a:endParaRPr lang="en-US" b="0" dirty="0">
              <a:latin typeface="+mn-lt"/>
            </a:endParaRPr>
          </a:p>
        </p:txBody>
      </p:sp>
      <p:sp>
        <p:nvSpPr>
          <p:cNvPr id="6" name="TextBox 5"/>
          <p:cNvSpPr txBox="1"/>
          <p:nvPr/>
        </p:nvSpPr>
        <p:spPr>
          <a:xfrm>
            <a:off x="4588933" y="2929467"/>
            <a:ext cx="184666" cy="369332"/>
          </a:xfrm>
          <a:prstGeom prst="rect">
            <a:avLst/>
          </a:prstGeom>
          <a:noFill/>
        </p:spPr>
        <p:txBody>
          <a:bodyPr wrap="none" rtlCol="0">
            <a:spAutoFit/>
          </a:bodyPr>
          <a:lstStyle/>
          <a:p>
            <a:endParaRPr lang="en-US" dirty="0"/>
          </a:p>
        </p:txBody>
      </p:sp>
      <p:pic>
        <p:nvPicPr>
          <p:cNvPr id="9" name="Picture 103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540919"/>
            <a:ext cx="2743200" cy="36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shot 2012-06-01 at 10.11.35 A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1006" y="4707466"/>
            <a:ext cx="7893698" cy="2133600"/>
          </a:xfrm>
          <a:prstGeom prst="rect">
            <a:avLst/>
          </a:prstGeom>
        </p:spPr>
      </p:pic>
    </p:spTree>
    <p:extLst>
      <p:ext uri="{BB962C8B-B14F-4D97-AF65-F5344CB8AC3E}">
        <p14:creationId xmlns:p14="http://schemas.microsoft.com/office/powerpoint/2010/main" val="19511674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8182" y="1148766"/>
            <a:ext cx="4241800" cy="5522912"/>
          </a:xfrm>
          <a:prstGeom prst="rect">
            <a:avLst/>
          </a:prstGeom>
        </p:spPr>
        <p:txBody>
          <a:bodyPr>
            <a:normAutofit/>
          </a:bodyPr>
          <a:lstStyle/>
          <a:p>
            <a:pPr marL="342900" lvl="1" indent="0">
              <a:buNone/>
            </a:pPr>
            <a:r>
              <a:rPr lang="en-US" sz="2400" dirty="0" smtClean="0">
                <a:solidFill>
                  <a:schemeClr val="tx1"/>
                </a:solidFill>
              </a:rPr>
              <a:t>Janet </a:t>
            </a:r>
            <a:r>
              <a:rPr lang="en-US" sz="2400" dirty="0" err="1" smtClean="0">
                <a:solidFill>
                  <a:schemeClr val="tx1"/>
                </a:solidFill>
              </a:rPr>
              <a:t>Batzli</a:t>
            </a:r>
            <a:endParaRPr lang="en-US" sz="2400" dirty="0" smtClean="0">
              <a:solidFill>
                <a:schemeClr val="tx1"/>
              </a:solidFill>
            </a:endParaRPr>
          </a:p>
          <a:p>
            <a:pPr marL="342900" lvl="1" indent="0">
              <a:buNone/>
            </a:pPr>
            <a:r>
              <a:rPr lang="en-US" sz="2400" dirty="0" smtClean="0">
                <a:solidFill>
                  <a:schemeClr val="tx1"/>
                </a:solidFill>
              </a:rPr>
              <a:t>Debra Linton</a:t>
            </a:r>
          </a:p>
          <a:p>
            <a:pPr marL="342900" lvl="1" indent="0">
              <a:buNone/>
            </a:pPr>
            <a:r>
              <a:rPr lang="en-US" sz="2400" dirty="0" smtClean="0">
                <a:solidFill>
                  <a:schemeClr val="tx1"/>
                </a:solidFill>
              </a:rPr>
              <a:t>Tammy Long</a:t>
            </a:r>
          </a:p>
          <a:p>
            <a:pPr marL="342900" lvl="1" indent="0">
              <a:buNone/>
            </a:pPr>
            <a:r>
              <a:rPr lang="en-US" sz="2400" dirty="0"/>
              <a:t>Elena Bray </a:t>
            </a:r>
            <a:r>
              <a:rPr lang="en-US" sz="2400" dirty="0" err="1" smtClean="0"/>
              <a:t>Speth</a:t>
            </a:r>
            <a:endParaRPr lang="en-US" sz="2400" dirty="0" smtClean="0"/>
          </a:p>
          <a:p>
            <a:pPr marL="342900" lvl="1" indent="0">
              <a:spcBef>
                <a:spcPts val="300"/>
              </a:spcBef>
              <a:buNone/>
            </a:pPr>
            <a:r>
              <a:rPr lang="en-US" sz="2400" dirty="0"/>
              <a:t>Jessica </a:t>
            </a:r>
            <a:r>
              <a:rPr lang="en-US" sz="2400" dirty="0" err="1"/>
              <a:t>Middlemis</a:t>
            </a:r>
            <a:r>
              <a:rPr lang="en-US" sz="2400" dirty="0"/>
              <a:t> Maher</a:t>
            </a:r>
          </a:p>
          <a:p>
            <a:pPr marL="342900" lvl="1" indent="0">
              <a:spcBef>
                <a:spcPts val="300"/>
              </a:spcBef>
              <a:buNone/>
            </a:pPr>
            <a:r>
              <a:rPr lang="en-US" sz="2400" dirty="0" err="1"/>
              <a:t>Jenni</a:t>
            </a:r>
            <a:r>
              <a:rPr lang="en-US" sz="2400" dirty="0"/>
              <a:t> </a:t>
            </a:r>
            <a:r>
              <a:rPr lang="en-US" sz="2400" dirty="0" err="1" smtClean="0"/>
              <a:t>Momsen</a:t>
            </a:r>
            <a:endParaRPr lang="en-US" sz="2400" dirty="0" smtClean="0"/>
          </a:p>
          <a:p>
            <a:pPr marL="342900" lvl="1" indent="0">
              <a:spcBef>
                <a:spcPts val="300"/>
              </a:spcBef>
              <a:buNone/>
            </a:pPr>
            <a:r>
              <a:rPr lang="en-US" sz="2400" dirty="0" smtClean="0"/>
              <a:t>Sara Wyse</a:t>
            </a:r>
          </a:p>
          <a:p>
            <a:pPr marL="342900" lvl="1" indent="0">
              <a:spcBef>
                <a:spcPts val="300"/>
              </a:spcBef>
              <a:buNone/>
            </a:pPr>
            <a:r>
              <a:rPr lang="en-US" sz="2400" dirty="0"/>
              <a:t>Anne-Marie </a:t>
            </a:r>
            <a:r>
              <a:rPr lang="en-US" sz="2400" dirty="0" err="1" smtClean="0"/>
              <a:t>Hoskinson</a:t>
            </a:r>
            <a:endParaRPr lang="en-US" sz="2400" dirty="0" smtClean="0"/>
          </a:p>
          <a:p>
            <a:pPr marL="342900" lvl="1" indent="0">
              <a:spcBef>
                <a:spcPts val="300"/>
              </a:spcBef>
              <a:buNone/>
            </a:pPr>
            <a:r>
              <a:rPr lang="en-US" sz="2400" dirty="0" smtClean="0"/>
              <a:t>Jonathan Markey</a:t>
            </a:r>
            <a:endParaRPr lang="en-US" sz="2400" dirty="0"/>
          </a:p>
          <a:p>
            <a:pPr marL="342900" lvl="1" indent="0">
              <a:spcBef>
                <a:spcPts val="300"/>
              </a:spcBef>
              <a:buNone/>
            </a:pPr>
            <a:r>
              <a:rPr lang="en-US" sz="2400" dirty="0" smtClean="0"/>
              <a:t>Jan </a:t>
            </a:r>
            <a:r>
              <a:rPr lang="en-US" sz="2400" dirty="0" err="1" smtClean="0"/>
              <a:t>Hodder</a:t>
            </a:r>
            <a:endParaRPr lang="en-US" sz="2400" dirty="0" smtClean="0"/>
          </a:p>
          <a:p>
            <a:pPr marL="342900" lvl="1" indent="0">
              <a:spcBef>
                <a:spcPts val="300"/>
              </a:spcBef>
              <a:buNone/>
            </a:pPr>
            <a:r>
              <a:rPr lang="en-US" sz="2400" dirty="0" smtClean="0"/>
              <a:t>Terry </a:t>
            </a:r>
            <a:r>
              <a:rPr lang="en-US" sz="2400" dirty="0" err="1" smtClean="0"/>
              <a:t>Derting</a:t>
            </a:r>
            <a:endParaRPr lang="en-US" sz="2400" dirty="0" smtClean="0"/>
          </a:p>
          <a:p>
            <a:pPr marL="342900" lvl="1" indent="0">
              <a:spcBef>
                <a:spcPts val="300"/>
              </a:spcBef>
              <a:buNone/>
            </a:pPr>
            <a:endParaRPr lang="en-US" sz="2400" dirty="0"/>
          </a:p>
          <a:p>
            <a:pPr marL="342900" lvl="1" indent="0">
              <a:spcBef>
                <a:spcPts val="300"/>
              </a:spcBef>
              <a:buNone/>
            </a:pPr>
            <a:endParaRPr lang="en-US" sz="2400" dirty="0" smtClean="0"/>
          </a:p>
          <a:p>
            <a:pPr marL="342900" lvl="1" indent="0">
              <a:spcBef>
                <a:spcPts val="300"/>
              </a:spcBef>
              <a:buNone/>
            </a:pPr>
            <a:endParaRPr lang="en-US" sz="2400" dirty="0"/>
          </a:p>
          <a:p>
            <a:pPr marL="342900" lvl="1" indent="0">
              <a:spcBef>
                <a:spcPts val="300"/>
              </a:spcBef>
              <a:buNone/>
            </a:pPr>
            <a:endParaRPr lang="en-US" sz="2400" dirty="0" smtClean="0"/>
          </a:p>
          <a:p>
            <a:pPr marL="342900" lvl="1" indent="0">
              <a:spcBef>
                <a:spcPts val="300"/>
              </a:spcBef>
              <a:buNone/>
            </a:pPr>
            <a:endParaRPr lang="en-US" sz="2400" dirty="0" smtClean="0"/>
          </a:p>
          <a:p>
            <a:pPr marL="342900" lvl="1" indent="0">
              <a:spcBef>
                <a:spcPts val="300"/>
              </a:spcBef>
              <a:buNone/>
            </a:pPr>
            <a:endParaRPr lang="en-US" sz="2400" dirty="0"/>
          </a:p>
          <a:p>
            <a:pPr marL="342900" lvl="1" indent="0">
              <a:buNone/>
            </a:pPr>
            <a:endParaRPr lang="en-US" sz="2400" dirty="0"/>
          </a:p>
          <a:p>
            <a:pPr marL="342900" lvl="1" indent="0">
              <a:buNone/>
            </a:pPr>
            <a:endParaRPr lang="en-US" sz="2100" dirty="0" smtClean="0">
              <a:solidFill>
                <a:schemeClr val="tx1"/>
              </a:solidFill>
            </a:endParaRPr>
          </a:p>
          <a:p>
            <a:pPr marL="342900" lvl="1" indent="0">
              <a:buNone/>
            </a:pPr>
            <a:endParaRPr lang="en-US" dirty="0" smtClean="0">
              <a:solidFill>
                <a:schemeClr val="tx1"/>
              </a:solidFill>
            </a:endParaRPr>
          </a:p>
          <a:p>
            <a:pPr marL="342900" lvl="1" indent="0">
              <a:buNone/>
            </a:pPr>
            <a:endParaRPr lang="en-US" dirty="0" smtClean="0">
              <a:solidFill>
                <a:schemeClr val="tx1"/>
              </a:solidFill>
            </a:endParaRPr>
          </a:p>
          <a:p>
            <a:pPr marL="0" indent="0">
              <a:buNone/>
            </a:pPr>
            <a:endParaRPr lang="en-US" dirty="0" smtClean="0">
              <a:solidFill>
                <a:schemeClr val="tx1"/>
              </a:solidFill>
            </a:endParaRPr>
          </a:p>
          <a:p>
            <a:pPr marL="0" indent="0">
              <a:buNone/>
            </a:pPr>
            <a:endParaRPr lang="en-US" dirty="0">
              <a:solidFill>
                <a:schemeClr val="tx1"/>
              </a:solidFill>
            </a:endParaRPr>
          </a:p>
        </p:txBody>
      </p:sp>
      <p:sp>
        <p:nvSpPr>
          <p:cNvPr id="2" name="Title 1"/>
          <p:cNvSpPr>
            <a:spLocks noGrp="1"/>
          </p:cNvSpPr>
          <p:nvPr>
            <p:ph type="title" idx="4294967295"/>
          </p:nvPr>
        </p:nvSpPr>
        <p:spPr>
          <a:xfrm>
            <a:off x="600031" y="152306"/>
            <a:ext cx="7770813" cy="1114426"/>
          </a:xfrm>
          <a:prstGeom prst="rect">
            <a:avLst/>
          </a:prstGeom>
        </p:spPr>
        <p:txBody>
          <a:bodyPr>
            <a:normAutofit/>
          </a:bodyPr>
          <a:lstStyle/>
          <a:p>
            <a:r>
              <a:rPr lang="en-US" sz="4000" dirty="0" smtClean="0">
                <a:solidFill>
                  <a:schemeClr val="tx1"/>
                </a:solidFill>
              </a:rPr>
              <a:t>Thanks to special people</a:t>
            </a:r>
            <a:endParaRPr lang="en-US" sz="4000" dirty="0">
              <a:solidFill>
                <a:schemeClr val="tx1"/>
              </a:solidFill>
            </a:endParaRPr>
          </a:p>
        </p:txBody>
      </p:sp>
      <p:sp>
        <p:nvSpPr>
          <p:cNvPr id="4" name="Content Placeholder 2"/>
          <p:cNvSpPr txBox="1">
            <a:spLocks/>
          </p:cNvSpPr>
          <p:nvPr/>
        </p:nvSpPr>
        <p:spPr>
          <a:xfrm>
            <a:off x="4485438" y="887413"/>
            <a:ext cx="4048962" cy="4771033"/>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FontTx/>
              <a:buBlip>
                <a:blip r:embed="rId3"/>
              </a:buBlip>
              <a:defRPr sz="2200" kern="1200">
                <a:solidFill>
                  <a:schemeClr val="tx1"/>
                </a:solidFill>
                <a:effectLst>
                  <a:outerShdw blurRad="50800" dist="50800" dir="5400000" sx="101000" sy="101000" algn="t" rotWithShape="0">
                    <a:prstClr val="black">
                      <a:alpha val="40000"/>
                    </a:prstClr>
                  </a:outerShdw>
                </a:effectLst>
                <a:latin typeface="Calibri"/>
                <a:ea typeface="+mn-ea"/>
                <a:cs typeface="+mn-cs"/>
              </a:defRPr>
            </a:lvl1pPr>
            <a:lvl2pPr marL="685800" indent="-336550" algn="l" defTabSz="914400" rtl="0" eaLnBrk="1" latinLnBrk="0" hangingPunct="1">
              <a:spcBef>
                <a:spcPts val="600"/>
              </a:spcBef>
              <a:buFontTx/>
              <a:buBlip>
                <a:blip r:embed="rId3"/>
              </a:buBlip>
              <a:defRPr sz="2000" kern="1200">
                <a:solidFill>
                  <a:schemeClr val="tx1"/>
                </a:solidFill>
                <a:effectLst>
                  <a:outerShdw blurRad="50800" dist="50800" dir="5400000" sx="101000" sy="101000" algn="t" rotWithShape="0">
                    <a:prstClr val="black">
                      <a:alpha val="40000"/>
                    </a:prstClr>
                  </a:outerShdw>
                </a:effectLst>
                <a:latin typeface="Calibri"/>
                <a:ea typeface="+mn-ea"/>
                <a:cs typeface="+mn-cs"/>
              </a:defRPr>
            </a:lvl2pPr>
            <a:lvl3pPr marL="1035050" indent="-349250" algn="l" defTabSz="914400" rtl="0" eaLnBrk="1" latinLnBrk="0" hangingPunct="1">
              <a:spcBef>
                <a:spcPts val="600"/>
              </a:spcBef>
              <a:buFontTx/>
              <a:buBlip>
                <a:blip r:embed="rId3"/>
              </a:buBlip>
              <a:defRPr sz="1800" kern="1200">
                <a:solidFill>
                  <a:schemeClr val="tx1"/>
                </a:solidFill>
                <a:effectLst>
                  <a:outerShdw blurRad="50800" dist="50800" dir="5400000" sx="101000" sy="101000" algn="t" rotWithShape="0">
                    <a:prstClr val="black">
                      <a:alpha val="40000"/>
                    </a:prstClr>
                  </a:outerShdw>
                </a:effectLst>
                <a:latin typeface="Calibri"/>
                <a:ea typeface="+mn-ea"/>
                <a:cs typeface="+mn-cs"/>
              </a:defRPr>
            </a:lvl3pPr>
            <a:lvl4pPr marL="1371600" indent="-336550" algn="l" defTabSz="914400" rtl="0" eaLnBrk="1" latinLnBrk="0" hangingPunct="1">
              <a:spcBef>
                <a:spcPts val="600"/>
              </a:spcBef>
              <a:buFontTx/>
              <a:buBlip>
                <a:blip r:embed="rId3"/>
              </a:buBlip>
              <a:defRPr sz="1800" kern="1200">
                <a:solidFill>
                  <a:schemeClr val="tx1"/>
                </a:solidFill>
                <a:effectLst>
                  <a:outerShdw blurRad="50800" dist="50800" dir="5400000" sx="101000" sy="101000" algn="t" rotWithShape="0">
                    <a:prstClr val="black">
                      <a:alpha val="40000"/>
                    </a:prstClr>
                  </a:outerShdw>
                </a:effectLst>
                <a:latin typeface="Calibri"/>
                <a:ea typeface="+mn-ea"/>
                <a:cs typeface="+mn-cs"/>
              </a:defRPr>
            </a:lvl4pPr>
            <a:lvl5pPr marL="1720850" indent="-349250" algn="l" defTabSz="914400" rtl="0" eaLnBrk="1" latinLnBrk="0" hangingPunct="1">
              <a:spcBef>
                <a:spcPts val="600"/>
              </a:spcBef>
              <a:buFontTx/>
              <a:buBlip>
                <a:blip r:embed="rId3"/>
              </a:buBlip>
              <a:defRPr sz="1800" kern="1200">
                <a:solidFill>
                  <a:schemeClr val="tx1"/>
                </a:solidFill>
                <a:effectLst>
                  <a:outerShdw blurRad="50800" dist="50800" dir="5400000" sx="101000" sy="101000" algn="t" rotWithShape="0">
                    <a:prstClr val="black">
                      <a:alpha val="40000"/>
                    </a:prstClr>
                  </a:outerShdw>
                </a:effectLst>
                <a:latin typeface="Calibri"/>
                <a:ea typeface="+mn-ea"/>
                <a:cs typeface="+mn-cs"/>
              </a:defRPr>
            </a:lvl5pPr>
            <a:lvl6pPr marL="2055813" indent="-336550" algn="l" defTabSz="914400" rtl="0" eaLnBrk="1" latinLnBrk="0" hangingPunct="1">
              <a:spcBef>
                <a:spcPct val="20000"/>
              </a:spcBef>
              <a:buFontTx/>
              <a:buBlip>
                <a:blip r:embed="rId3"/>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3"/>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3"/>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3"/>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marL="342900" lvl="1" indent="0">
              <a:spcBef>
                <a:spcPts val="300"/>
              </a:spcBef>
              <a:buNone/>
            </a:pPr>
            <a:endParaRPr lang="en-US" sz="2400" dirty="0" smtClean="0">
              <a:effectLst/>
              <a:latin typeface="+mj-lt"/>
            </a:endParaRPr>
          </a:p>
          <a:p>
            <a:pPr marL="342900" lvl="1" indent="0">
              <a:spcBef>
                <a:spcPts val="300"/>
              </a:spcBef>
              <a:buNone/>
            </a:pPr>
            <a:r>
              <a:rPr lang="en-US" sz="2400" b="0" u="sng" dirty="0" smtClean="0">
                <a:effectLst/>
                <a:latin typeface="+mj-lt"/>
              </a:rPr>
              <a:t>Undergrads</a:t>
            </a:r>
            <a:endParaRPr lang="en-US" sz="2400" b="0" u="sng" dirty="0">
              <a:effectLst/>
              <a:latin typeface="+mj-lt"/>
            </a:endParaRPr>
          </a:p>
          <a:p>
            <a:pPr marL="342900" lvl="1" indent="0">
              <a:spcBef>
                <a:spcPts val="300"/>
              </a:spcBef>
              <a:buNone/>
            </a:pPr>
            <a:r>
              <a:rPr lang="en-US" sz="2400" b="0" dirty="0" smtClean="0">
                <a:effectLst/>
                <a:latin typeface="+mj-lt"/>
              </a:rPr>
              <a:t>Greg Moyer-</a:t>
            </a:r>
            <a:r>
              <a:rPr lang="en-US" sz="2400" b="0" dirty="0" err="1" smtClean="0">
                <a:effectLst/>
                <a:latin typeface="+mj-lt"/>
              </a:rPr>
              <a:t>Brailean</a:t>
            </a:r>
            <a:endParaRPr lang="en-US" sz="2400" b="0" dirty="0" smtClean="0">
              <a:effectLst/>
              <a:latin typeface="+mj-lt"/>
            </a:endParaRPr>
          </a:p>
          <a:p>
            <a:pPr marL="342900" lvl="1" indent="0">
              <a:spcBef>
                <a:spcPts val="300"/>
              </a:spcBef>
              <a:buNone/>
            </a:pPr>
            <a:r>
              <a:rPr lang="en-US" sz="2400" b="0" dirty="0" smtClean="0">
                <a:effectLst/>
                <a:latin typeface="+mj-lt"/>
              </a:rPr>
              <a:t>Shauna Jones</a:t>
            </a:r>
          </a:p>
          <a:p>
            <a:pPr marL="342900" lvl="1" indent="0">
              <a:spcBef>
                <a:spcPts val="300"/>
              </a:spcBef>
              <a:buNone/>
            </a:pPr>
            <a:r>
              <a:rPr lang="en-US" sz="2400" b="0" dirty="0" smtClean="0">
                <a:effectLst/>
                <a:latin typeface="+mj-lt"/>
              </a:rPr>
              <a:t>Emily </a:t>
            </a:r>
            <a:r>
              <a:rPr lang="en-US" sz="2400" b="0" dirty="0" err="1" smtClean="0">
                <a:effectLst/>
                <a:latin typeface="+mj-lt"/>
              </a:rPr>
              <a:t>Nagler</a:t>
            </a:r>
            <a:endParaRPr lang="en-US" sz="2400" b="0" dirty="0" smtClean="0">
              <a:effectLst/>
              <a:latin typeface="+mj-lt"/>
            </a:endParaRPr>
          </a:p>
          <a:p>
            <a:pPr marL="342900" lvl="1" indent="0">
              <a:spcBef>
                <a:spcPts val="300"/>
              </a:spcBef>
              <a:buNone/>
            </a:pPr>
            <a:r>
              <a:rPr lang="en-US" sz="2400" b="0" dirty="0" smtClean="0">
                <a:effectLst/>
                <a:latin typeface="+mj-lt"/>
              </a:rPr>
              <a:t>Cody </a:t>
            </a:r>
            <a:r>
              <a:rPr lang="en-US" sz="2400" b="0" dirty="0" err="1" smtClean="0">
                <a:effectLst/>
                <a:latin typeface="+mj-lt"/>
              </a:rPr>
              <a:t>Bekkering</a:t>
            </a:r>
            <a:endParaRPr lang="en-US" sz="2400" b="0" dirty="0">
              <a:effectLst/>
              <a:latin typeface="+mj-lt"/>
            </a:endParaRPr>
          </a:p>
          <a:p>
            <a:pPr marL="342900" lvl="1" indent="0">
              <a:spcBef>
                <a:spcPts val="300"/>
              </a:spcBef>
              <a:buNone/>
            </a:pPr>
            <a:r>
              <a:rPr lang="en-US" sz="2400" b="0" dirty="0" smtClean="0">
                <a:effectLst/>
                <a:latin typeface="+mj-lt"/>
              </a:rPr>
              <a:t>Rachael </a:t>
            </a:r>
            <a:r>
              <a:rPr lang="en-US" sz="2400" b="0" dirty="0">
                <a:effectLst/>
                <a:latin typeface="+mj-lt"/>
              </a:rPr>
              <a:t>Nye </a:t>
            </a:r>
            <a:r>
              <a:rPr lang="en-US" sz="2400" b="0" dirty="0" smtClean="0">
                <a:effectLst/>
                <a:latin typeface="+mj-lt"/>
              </a:rPr>
              <a:t>Jaeger</a:t>
            </a:r>
          </a:p>
          <a:p>
            <a:pPr marL="342900" lvl="1" indent="0">
              <a:spcBef>
                <a:spcPts val="300"/>
              </a:spcBef>
              <a:buFontTx/>
              <a:buNone/>
            </a:pPr>
            <a:r>
              <a:rPr lang="en-US" sz="2400" b="0" dirty="0" smtClean="0">
                <a:effectLst/>
                <a:latin typeface="+mj-lt"/>
              </a:rPr>
              <a:t>Dan </a:t>
            </a:r>
            <a:r>
              <a:rPr lang="en-US" sz="2400" b="0" dirty="0" err="1" smtClean="0">
                <a:effectLst/>
                <a:latin typeface="+mj-lt"/>
              </a:rPr>
              <a:t>Totzkay</a:t>
            </a:r>
            <a:endParaRPr lang="en-US" sz="2400" b="0" dirty="0" smtClean="0">
              <a:effectLst/>
              <a:latin typeface="+mj-lt"/>
            </a:endParaRPr>
          </a:p>
          <a:p>
            <a:pPr marL="342900" lvl="1" indent="0">
              <a:spcBef>
                <a:spcPts val="300"/>
              </a:spcBef>
              <a:buFontTx/>
              <a:buNone/>
            </a:pPr>
            <a:r>
              <a:rPr lang="en-US" sz="2400" b="0" dirty="0" smtClean="0">
                <a:effectLst/>
                <a:latin typeface="+mj-lt"/>
              </a:rPr>
              <a:t>Josh </a:t>
            </a:r>
            <a:r>
              <a:rPr lang="en-US" sz="2400" b="0" dirty="0" err="1" smtClean="0">
                <a:effectLst/>
                <a:latin typeface="+mj-lt"/>
              </a:rPr>
              <a:t>Abati</a:t>
            </a:r>
            <a:r>
              <a:rPr lang="en-US" sz="2400" b="0" dirty="0" smtClean="0">
                <a:effectLst/>
                <a:latin typeface="+mj-lt"/>
              </a:rPr>
              <a:t> </a:t>
            </a:r>
          </a:p>
          <a:p>
            <a:pPr marL="342900" lvl="1" indent="0">
              <a:spcBef>
                <a:spcPts val="300"/>
              </a:spcBef>
              <a:buFontTx/>
              <a:buNone/>
            </a:pPr>
            <a:endParaRPr lang="en-US" sz="1800" b="0" dirty="0">
              <a:effectLst/>
              <a:latin typeface="+mj-lt"/>
            </a:endParaRPr>
          </a:p>
          <a:p>
            <a:pPr marL="342900" lvl="1" indent="0">
              <a:spcBef>
                <a:spcPts val="300"/>
              </a:spcBef>
              <a:buFontTx/>
              <a:buNone/>
            </a:pPr>
            <a:endParaRPr lang="en-US" sz="1800" dirty="0" smtClean="0">
              <a:effectLst/>
              <a:latin typeface="+mj-lt"/>
            </a:endParaRPr>
          </a:p>
        </p:txBody>
      </p:sp>
      <p:pic>
        <p:nvPicPr>
          <p:cNvPr id="5" name="Picture 4"/>
          <p:cNvPicPr>
            <a:picLocks noChangeAspect="1"/>
          </p:cNvPicPr>
          <p:nvPr/>
        </p:nvPicPr>
        <p:blipFill>
          <a:blip r:embed="rId4"/>
          <a:stretch>
            <a:fillRect/>
          </a:stretch>
        </p:blipFill>
        <p:spPr>
          <a:xfrm>
            <a:off x="7169721" y="5042287"/>
            <a:ext cx="1490135" cy="1400214"/>
          </a:xfrm>
          <a:prstGeom prst="rect">
            <a:avLst/>
          </a:prstGeom>
        </p:spPr>
      </p:pic>
      <p:sp>
        <p:nvSpPr>
          <p:cNvPr id="6" name="TextBox 5"/>
          <p:cNvSpPr txBox="1"/>
          <p:nvPr/>
        </p:nvSpPr>
        <p:spPr>
          <a:xfrm>
            <a:off x="7044265" y="6442501"/>
            <a:ext cx="1879041" cy="830997"/>
          </a:xfrm>
          <a:prstGeom prst="rect">
            <a:avLst/>
          </a:prstGeom>
          <a:noFill/>
        </p:spPr>
        <p:txBody>
          <a:bodyPr wrap="none" rtlCol="0">
            <a:spAutoFit/>
          </a:bodyPr>
          <a:lstStyle/>
          <a:p>
            <a:r>
              <a:rPr lang="en-US" b="0" i="1" dirty="0" smtClean="0">
                <a:latin typeface="+mj-lt"/>
              </a:rPr>
              <a:t>DUE 0817224</a:t>
            </a:r>
            <a:endParaRPr lang="en-US" b="0" dirty="0">
              <a:latin typeface="+mj-lt"/>
            </a:endParaRPr>
          </a:p>
          <a:p>
            <a:endParaRPr lang="en-US" dirty="0"/>
          </a:p>
        </p:txBody>
      </p:sp>
    </p:spTree>
    <p:extLst>
      <p:ext uri="{BB962C8B-B14F-4D97-AF65-F5344CB8AC3E}">
        <p14:creationId xmlns:p14="http://schemas.microsoft.com/office/powerpoint/2010/main" val="2567324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1"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78100" y="0"/>
            <a:ext cx="3984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6200" y="26988"/>
            <a:ext cx="2514600" cy="1200150"/>
          </a:xfrm>
          <a:prstGeom prst="rect">
            <a:avLst/>
          </a:prstGeom>
          <a:noFill/>
        </p:spPr>
        <p:txBody>
          <a:bodyPr>
            <a:spAutoFit/>
          </a:bodyPr>
          <a:lstStyle/>
          <a:p>
            <a:pPr eaLnBrk="0" hangingPunct="0">
              <a:defRPr/>
            </a:pPr>
            <a:r>
              <a:rPr lang="en-US" sz="3600" dirty="0">
                <a:solidFill>
                  <a:srgbClr val="DE7430"/>
                </a:solidFill>
                <a:latin typeface="+mn-lt"/>
                <a:ea typeface="+mn-ea"/>
                <a:cs typeface="+mn-cs"/>
              </a:rPr>
              <a:t>Research</a:t>
            </a:r>
            <a:r>
              <a:rPr lang="en-US" sz="3200" dirty="0">
                <a:solidFill>
                  <a:srgbClr val="DE7430"/>
                </a:solidFill>
                <a:latin typeface="+mn-lt"/>
                <a:ea typeface="+mn-ea"/>
                <a:cs typeface="+mn-cs"/>
              </a:rPr>
              <a:t> </a:t>
            </a:r>
            <a:r>
              <a:rPr lang="en-US" sz="3600" dirty="0">
                <a:solidFill>
                  <a:srgbClr val="DE7430"/>
                </a:solidFill>
                <a:latin typeface="+mn-lt"/>
                <a:ea typeface="+mn-ea"/>
                <a:cs typeface="+mn-cs"/>
              </a:rPr>
              <a:t>supports..</a:t>
            </a:r>
          </a:p>
        </p:txBody>
      </p:sp>
    </p:spTree>
    <p:extLst>
      <p:ext uri="{BB962C8B-B14F-4D97-AF65-F5344CB8AC3E}">
        <p14:creationId xmlns:p14="http://schemas.microsoft.com/office/powerpoint/2010/main" val="2032075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bwMode="auto">
          <a:xfrm>
            <a:off x="183356" y="182563"/>
            <a:ext cx="8960644" cy="2103437"/>
          </a:xfrm>
          <a:solidFill>
            <a:srgbClr val="7030A0"/>
          </a:solidFill>
          <a:extLst>
            <a:ext uri="{91240B29-F687-4f45-9708-019B960494DF}">
              <a14:hiddenLine xmlns:a14="http://schemas.microsoft.com/office/drawing/2010/main" w="9525">
                <a:solidFill>
                  <a:srgbClr val="000000"/>
                </a:solidFill>
                <a:miter lim="800000"/>
                <a:headEnd/>
                <a:tailEnd/>
              </a14:hiddenLine>
            </a:ext>
          </a:extLst>
        </p:spPr>
        <p:txBody>
          <a:bodyPr wrap="square" lIns="123444" tIns="0" rIns="148133" bIns="0" numCol="1" anchor="t" anchorCtr="0" compatLnSpc="1">
            <a:prstTxWarp prst="textNoShape">
              <a:avLst/>
            </a:prstTxWarp>
          </a:bodyPr>
          <a:lstStyle/>
          <a:p>
            <a:r>
              <a:rPr lang="en-US" dirty="0" smtClean="0">
                <a:solidFill>
                  <a:schemeClr val="bg1"/>
                </a:solidFill>
                <a:latin typeface="Calibri" charset="0"/>
                <a:cs typeface="Calibri" charset="0"/>
              </a:rPr>
              <a:t>Q2. How do scientists create and communicate knowledge?</a:t>
            </a:r>
            <a:endParaRPr lang="en-US" dirty="0">
              <a:latin typeface="Calibri" charset="0"/>
              <a:cs typeface="Calibri" charset="0"/>
            </a:endParaRPr>
          </a:p>
        </p:txBody>
      </p:sp>
      <p:sp>
        <p:nvSpPr>
          <p:cNvPr id="40962" name="Rectangle 3"/>
          <p:cNvSpPr>
            <a:spLocks noGrp="1" noChangeArrowheads="1"/>
          </p:cNvSpPr>
          <p:nvPr>
            <p:ph idx="1"/>
          </p:nvPr>
        </p:nvSpPr>
        <p:spPr bwMode="auto">
          <a:xfrm>
            <a:off x="0" y="1931988"/>
            <a:ext cx="9201150" cy="4675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1148" tIns="0" rIns="41148" bIns="0" numCol="1" anchor="ctr" anchorCtr="0" compatLnSpc="1">
            <a:prstTxWarp prst="textNoShape">
              <a:avLst/>
            </a:prstTxWarp>
          </a:bodyPr>
          <a:lstStyle/>
          <a:p>
            <a:pPr marL="817563" indent="-609600" algn="ctr">
              <a:buFontTx/>
              <a:buNone/>
            </a:pPr>
            <a:endParaRPr lang="en-US" sz="4800" dirty="0">
              <a:latin typeface="Calibri" charset="0"/>
              <a:cs typeface="Calibri" charset="0"/>
            </a:endParaRPr>
          </a:p>
        </p:txBody>
      </p:sp>
    </p:spTree>
    <p:extLst>
      <p:ext uri="{BB962C8B-B14F-4D97-AF65-F5344CB8AC3E}">
        <p14:creationId xmlns:p14="http://schemas.microsoft.com/office/powerpoint/2010/main" val="2032397151"/>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bwMode="auto">
          <a:xfrm>
            <a:off x="183356" y="182563"/>
            <a:ext cx="8960644" cy="1493837"/>
          </a:xfrm>
          <a:solidFill>
            <a:srgbClr val="7030A0"/>
          </a:solidFill>
          <a:extLst>
            <a:ext uri="{91240B29-F687-4f45-9708-019B960494DF}">
              <a14:hiddenLine xmlns:a14="http://schemas.microsoft.com/office/drawing/2010/main" w="9525">
                <a:solidFill>
                  <a:srgbClr val="000000"/>
                </a:solidFill>
                <a:miter lim="800000"/>
                <a:headEnd/>
                <a:tailEnd/>
              </a14:hiddenLine>
            </a:ext>
          </a:extLst>
        </p:spPr>
        <p:txBody>
          <a:bodyPr wrap="square" lIns="123444" tIns="0" rIns="148133" bIns="0" numCol="1" anchor="t" anchorCtr="0" compatLnSpc="1">
            <a:prstTxWarp prst="textNoShape">
              <a:avLst/>
            </a:prstTxWarp>
          </a:bodyPr>
          <a:lstStyle/>
          <a:p>
            <a:r>
              <a:rPr lang="en-US" dirty="0" smtClean="0">
                <a:solidFill>
                  <a:schemeClr val="bg1"/>
                </a:solidFill>
                <a:latin typeface="Calibri" charset="0"/>
                <a:cs typeface="Calibri" charset="0"/>
              </a:rPr>
              <a:t>Q2. How do scientists create and communicate knowledge?</a:t>
            </a:r>
            <a:endParaRPr lang="en-US" dirty="0">
              <a:latin typeface="Calibri" charset="0"/>
              <a:cs typeface="Calibri" charset="0"/>
            </a:endParaRPr>
          </a:p>
        </p:txBody>
      </p:sp>
      <p:sp>
        <p:nvSpPr>
          <p:cNvPr id="40962" name="Rectangle 3"/>
          <p:cNvSpPr>
            <a:spLocks noGrp="1" noChangeArrowheads="1"/>
          </p:cNvSpPr>
          <p:nvPr>
            <p:ph idx="1"/>
          </p:nvPr>
        </p:nvSpPr>
        <p:spPr bwMode="auto">
          <a:xfrm>
            <a:off x="183356" y="2182813"/>
            <a:ext cx="9201150" cy="4675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1148" tIns="0" rIns="41148" bIns="0" numCol="1" anchor="ctr" anchorCtr="0" compatLnSpc="1">
            <a:prstTxWarp prst="textNoShape">
              <a:avLst/>
            </a:prstTxWarp>
          </a:bodyPr>
          <a:lstStyle/>
          <a:p>
            <a:pPr eaLnBrk="1" hangingPunct="1">
              <a:buFont typeface="Calibri" pitchFamily="32" charset="0"/>
              <a:buAutoNum type="arabicPeriod"/>
            </a:pPr>
            <a:r>
              <a:rPr lang="en-US" sz="3600" dirty="0">
                <a:ea typeface="ＭＳ Ｐゴシック" pitchFamily="32" charset="-128"/>
                <a:cs typeface="ＭＳ Ｐゴシック" pitchFamily="32" charset="-128"/>
              </a:rPr>
              <a:t>Design and carry out experiments. Observe.   </a:t>
            </a:r>
          </a:p>
          <a:p>
            <a:pPr eaLnBrk="1" hangingPunct="1">
              <a:buFont typeface="Calibri" pitchFamily="32" charset="0"/>
              <a:buAutoNum type="arabicPeriod"/>
            </a:pPr>
            <a:r>
              <a:rPr lang="en-US" sz="3600" dirty="0">
                <a:ea typeface="ＭＳ Ｐゴシック" pitchFamily="32" charset="-128"/>
                <a:cs typeface="ＭＳ Ｐゴシック" pitchFamily="32" charset="-128"/>
              </a:rPr>
              <a:t> Collaborate.</a:t>
            </a:r>
          </a:p>
          <a:p>
            <a:pPr eaLnBrk="1" hangingPunct="1">
              <a:buFont typeface="Calibri" pitchFamily="32" charset="0"/>
              <a:buAutoNum type="arabicPeriod"/>
            </a:pPr>
            <a:r>
              <a:rPr lang="en-US" sz="3600" dirty="0">
                <a:ea typeface="ＭＳ Ｐゴシック" pitchFamily="32" charset="-128"/>
                <a:cs typeface="ＭＳ Ｐゴシック" pitchFamily="32" charset="-128"/>
              </a:rPr>
              <a:t> Read/study.</a:t>
            </a:r>
          </a:p>
          <a:p>
            <a:pPr eaLnBrk="1" hangingPunct="1">
              <a:buFont typeface="Calibri" pitchFamily="32" charset="0"/>
              <a:buAutoNum type="arabicPeriod"/>
            </a:pPr>
            <a:r>
              <a:rPr lang="en-US" sz="3600" dirty="0">
                <a:ea typeface="ＭＳ Ｐゴシック" pitchFamily="32" charset="-128"/>
                <a:cs typeface="ＭＳ Ｐゴシック" pitchFamily="32" charset="-128"/>
              </a:rPr>
              <a:t> Explain data and ideas.</a:t>
            </a:r>
          </a:p>
          <a:p>
            <a:pPr eaLnBrk="1" hangingPunct="1">
              <a:buFont typeface="Calibri" pitchFamily="32" charset="0"/>
              <a:buAutoNum type="arabicPeriod"/>
            </a:pPr>
            <a:r>
              <a:rPr lang="en-US" sz="3600" dirty="0">
                <a:ea typeface="ＭＳ Ｐゴシック" pitchFamily="32" charset="-128"/>
                <a:cs typeface="ＭＳ Ｐゴシック" pitchFamily="32" charset="-128"/>
              </a:rPr>
              <a:t> Represent systems through models.</a:t>
            </a:r>
          </a:p>
          <a:p>
            <a:pPr eaLnBrk="1" hangingPunct="1">
              <a:buFont typeface="Calibri" pitchFamily="32" charset="0"/>
              <a:buAutoNum type="arabicPeriod"/>
            </a:pPr>
            <a:r>
              <a:rPr lang="en-US" sz="3600" dirty="0">
                <a:ea typeface="ＭＳ Ｐゴシック" pitchFamily="32" charset="-128"/>
                <a:cs typeface="ＭＳ Ｐゴシック" pitchFamily="32" charset="-128"/>
              </a:rPr>
              <a:t> Present arguments for the validity of their studies.</a:t>
            </a:r>
          </a:p>
          <a:p>
            <a:pPr marL="817563" indent="-609600" algn="ctr">
              <a:buFontTx/>
              <a:buNone/>
            </a:pPr>
            <a:endParaRPr lang="en-US" sz="4800" dirty="0">
              <a:latin typeface="Calibri" charset="0"/>
              <a:cs typeface="Calibri" charset="0"/>
            </a:endParaRPr>
          </a:p>
        </p:txBody>
      </p:sp>
    </p:spTree>
    <p:extLst>
      <p:ext uri="{BB962C8B-B14F-4D97-AF65-F5344CB8AC3E}">
        <p14:creationId xmlns:p14="http://schemas.microsoft.com/office/powerpoint/2010/main" val="3988896474"/>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905000" y="1447800"/>
            <a:ext cx="4141321" cy="5500524"/>
          </a:xfrm>
          <a:prstGeom prst="rect">
            <a:avLst/>
          </a:prstGeom>
        </p:spPr>
      </p:pic>
      <p:sp>
        <p:nvSpPr>
          <p:cNvPr id="9" name="Title 8"/>
          <p:cNvSpPr>
            <a:spLocks noGrp="1"/>
          </p:cNvSpPr>
          <p:nvPr>
            <p:ph type="title"/>
          </p:nvPr>
        </p:nvSpPr>
        <p:spPr>
          <a:xfrm>
            <a:off x="304800" y="152400"/>
            <a:ext cx="6508377" cy="1143000"/>
          </a:xfrm>
        </p:spPr>
        <p:txBody>
          <a:bodyPr>
            <a:normAutofit fontScale="90000"/>
          </a:bodyPr>
          <a:lstStyle/>
          <a:p>
            <a:r>
              <a:rPr lang="en-US" dirty="0" smtClean="0"/>
              <a:t>“Teach science as science is practiced at its best”</a:t>
            </a:r>
            <a:endParaRPr lang="en-US" dirty="0"/>
          </a:p>
        </p:txBody>
      </p:sp>
      <p:sp>
        <p:nvSpPr>
          <p:cNvPr id="11" name="TextBox 10"/>
          <p:cNvSpPr txBox="1"/>
          <p:nvPr/>
        </p:nvSpPr>
        <p:spPr>
          <a:xfrm>
            <a:off x="0" y="5802791"/>
            <a:ext cx="1787669" cy="523220"/>
          </a:xfrm>
          <a:prstGeom prst="rect">
            <a:avLst/>
          </a:prstGeom>
          <a:noFill/>
        </p:spPr>
        <p:txBody>
          <a:bodyPr wrap="none" rtlCol="0">
            <a:spAutoFit/>
          </a:bodyPr>
          <a:lstStyle/>
          <a:p>
            <a:r>
              <a:rPr lang="en-US" sz="2800" b="0" dirty="0" smtClean="0">
                <a:solidFill>
                  <a:srgbClr val="AE1C1C"/>
                </a:solidFill>
                <a:latin typeface="+mj-lt"/>
              </a:rPr>
              <a:t>AAAS 1990</a:t>
            </a:r>
            <a:endParaRPr lang="en-US" sz="2800" b="0" dirty="0">
              <a:solidFill>
                <a:srgbClr val="AE1C1C"/>
              </a:solidFill>
              <a:latin typeface="+mj-lt"/>
            </a:endParaRPr>
          </a:p>
        </p:txBody>
      </p:sp>
      <p:sp>
        <p:nvSpPr>
          <p:cNvPr id="2" name="TextBox 1"/>
          <p:cNvSpPr txBox="1"/>
          <p:nvPr/>
        </p:nvSpPr>
        <p:spPr>
          <a:xfrm>
            <a:off x="6553200" y="2324916"/>
            <a:ext cx="2400053" cy="3477875"/>
          </a:xfrm>
          <a:prstGeom prst="rect">
            <a:avLst/>
          </a:prstGeom>
          <a:noFill/>
        </p:spPr>
        <p:txBody>
          <a:bodyPr wrap="square" rtlCol="0">
            <a:spAutoFit/>
          </a:bodyPr>
          <a:lstStyle/>
          <a:p>
            <a:endParaRPr lang="en-US" dirty="0"/>
          </a:p>
          <a:p>
            <a:r>
              <a:rPr lang="en-US" sz="2800" dirty="0" smtClean="0">
                <a:solidFill>
                  <a:schemeClr val="accent1">
                    <a:lumMod val="75000"/>
                  </a:schemeClr>
                </a:solidFill>
                <a:latin typeface="+mj-lt"/>
              </a:rPr>
              <a:t>Educate our students so they can contribute effectively to society.</a:t>
            </a:r>
          </a:p>
          <a:p>
            <a:endParaRPr lang="en-US" sz="2800" dirty="0">
              <a:solidFill>
                <a:schemeClr val="accent1">
                  <a:lumMod val="75000"/>
                </a:schemeClr>
              </a:solidFill>
            </a:endParaRPr>
          </a:p>
        </p:txBody>
      </p:sp>
    </p:spTree>
    <p:extLst>
      <p:ext uri="{BB962C8B-B14F-4D97-AF65-F5344CB8AC3E}">
        <p14:creationId xmlns:p14="http://schemas.microsoft.com/office/powerpoint/2010/main" val="364206584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oleoftheory_medium.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525574" y="2936229"/>
            <a:ext cx="1423232" cy="1901768"/>
          </a:xfrm>
          <a:prstGeom prst="rect">
            <a:avLst/>
          </a:prstGeom>
        </p:spPr>
      </p:pic>
      <p:pic>
        <p:nvPicPr>
          <p:cNvPr id="9" name="Picture 8" descr="science_for_all_americans_rutherford.g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271718" y="916026"/>
            <a:ext cx="1270381" cy="1796730"/>
          </a:xfrm>
          <a:prstGeom prst="rect">
            <a:avLst/>
          </a:prstGeom>
          <a:ln>
            <a:solidFill>
              <a:schemeClr val="tx1">
                <a:lumMod val="50000"/>
                <a:lumOff val="50000"/>
              </a:schemeClr>
            </a:solidFill>
          </a:ln>
        </p:spPr>
      </p:pic>
      <p:pic>
        <p:nvPicPr>
          <p:cNvPr id="10" name="Picture 9" descr="newbiology.gif"/>
          <p:cNvPicPr>
            <a:picLocks noChangeAspect="1"/>
          </p:cNvPicPr>
          <p:nvPr/>
        </p:nvPicPr>
        <p:blipFill>
          <a:blip r:embed="rId5"/>
          <a:stretch>
            <a:fillRect/>
          </a:stretch>
        </p:blipFill>
        <p:spPr>
          <a:xfrm>
            <a:off x="602135" y="5052414"/>
            <a:ext cx="1408176" cy="1839298"/>
          </a:xfrm>
          <a:prstGeom prst="rect">
            <a:avLst/>
          </a:prstGeom>
        </p:spPr>
      </p:pic>
      <p:pic>
        <p:nvPicPr>
          <p:cNvPr id="11" name="Picture 10" descr="HowPeopleLearn.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6863" y="2968366"/>
            <a:ext cx="1408717" cy="1901768"/>
          </a:xfrm>
          <a:prstGeom prst="rect">
            <a:avLst/>
          </a:prstGeom>
        </p:spPr>
      </p:pic>
      <p:pic>
        <p:nvPicPr>
          <p:cNvPr id="12" name="Picture 11" descr="bio2010.jpe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192349" y="2953749"/>
            <a:ext cx="1389051" cy="1986551"/>
          </a:xfrm>
          <a:prstGeom prst="rect">
            <a:avLst/>
          </a:prstGeom>
        </p:spPr>
      </p:pic>
      <p:sp>
        <p:nvSpPr>
          <p:cNvPr id="29" name="Title 4"/>
          <p:cNvSpPr>
            <a:spLocks noGrp="1"/>
          </p:cNvSpPr>
          <p:nvPr>
            <p:ph type="title"/>
          </p:nvPr>
        </p:nvSpPr>
        <p:spPr>
          <a:xfrm>
            <a:off x="440429" y="-1"/>
            <a:ext cx="6508377" cy="998747"/>
          </a:xfrm>
        </p:spPr>
        <p:txBody>
          <a:bodyPr anchor="t"/>
          <a:lstStyle/>
          <a:p>
            <a:r>
              <a:rPr lang="en-US" dirty="0" smtClean="0"/>
              <a:t>National Feedback: Literature</a:t>
            </a:r>
            <a:endParaRPr lang="en-US" dirty="0"/>
          </a:p>
        </p:txBody>
      </p:sp>
      <p:pic>
        <p:nvPicPr>
          <p:cNvPr id="13" name="Content Placeholder 3" descr="Scholarship reconsidered cover shot.jpg"/>
          <p:cNvPicPr>
            <a:picLocks noGrp="1" noChangeAspect="1"/>
          </p:cNvPicPr>
          <p:nvPr>
            <p:ph idx="1"/>
          </p:nvPr>
        </p:nvPicPr>
        <p:blipFill>
          <a:blip r:embed="rId8" cstate="email">
            <a:extLst>
              <a:ext uri="{28A0092B-C50C-407E-A947-70E740481C1C}">
                <a14:useLocalDpi xmlns:a14="http://schemas.microsoft.com/office/drawing/2010/main"/>
              </a:ext>
            </a:extLst>
          </a:blip>
          <a:srcRect/>
          <a:stretch>
            <a:fillRect/>
          </a:stretch>
        </p:blipFill>
        <p:spPr>
          <a:xfrm>
            <a:off x="3762912" y="887769"/>
            <a:ext cx="1431875" cy="1798847"/>
          </a:xfrm>
        </p:spPr>
      </p:pic>
      <p:sp>
        <p:nvSpPr>
          <p:cNvPr id="14" name="TextBox 13"/>
          <p:cNvSpPr txBox="1"/>
          <p:nvPr/>
        </p:nvSpPr>
        <p:spPr>
          <a:xfrm>
            <a:off x="2784542" y="2429956"/>
            <a:ext cx="757557" cy="400110"/>
          </a:xfrm>
          <a:prstGeom prst="rect">
            <a:avLst/>
          </a:prstGeom>
          <a:solidFill>
            <a:schemeClr val="bg1"/>
          </a:solidFill>
        </p:spPr>
        <p:txBody>
          <a:bodyPr wrap="square" rtlCol="0">
            <a:spAutoFit/>
          </a:bodyPr>
          <a:lstStyle/>
          <a:p>
            <a:pPr algn="ctr"/>
            <a:r>
              <a:rPr lang="en-US" sz="2000" dirty="0" smtClean="0">
                <a:latin typeface="+mn-lt"/>
              </a:rPr>
              <a:t>1989</a:t>
            </a:r>
            <a:endParaRPr lang="en-US" sz="2000" dirty="0">
              <a:latin typeface="+mn-lt"/>
            </a:endParaRPr>
          </a:p>
        </p:txBody>
      </p:sp>
      <p:sp>
        <p:nvSpPr>
          <p:cNvPr id="15" name="TextBox 14"/>
          <p:cNvSpPr txBox="1"/>
          <p:nvPr/>
        </p:nvSpPr>
        <p:spPr>
          <a:xfrm>
            <a:off x="4437230" y="2353756"/>
            <a:ext cx="757557" cy="400110"/>
          </a:xfrm>
          <a:prstGeom prst="rect">
            <a:avLst/>
          </a:prstGeom>
          <a:solidFill>
            <a:schemeClr val="bg1"/>
          </a:solidFill>
        </p:spPr>
        <p:txBody>
          <a:bodyPr wrap="square" rtlCol="0">
            <a:spAutoFit/>
          </a:bodyPr>
          <a:lstStyle/>
          <a:p>
            <a:pPr algn="ctr"/>
            <a:r>
              <a:rPr lang="en-US" sz="2000" dirty="0" smtClean="0">
                <a:latin typeface="+mn-lt"/>
              </a:rPr>
              <a:t>1990</a:t>
            </a:r>
            <a:endParaRPr lang="en-US" sz="2000" dirty="0">
              <a:latin typeface="+mn-lt"/>
            </a:endParaRPr>
          </a:p>
        </p:txBody>
      </p:sp>
      <p:pic>
        <p:nvPicPr>
          <p:cNvPr id="16" name="Content Placeholder 3" descr="The Liberal Art of Science cover shot.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471162" y="887769"/>
            <a:ext cx="1375731" cy="1798847"/>
          </a:xfrm>
          <a:prstGeom prst="rect">
            <a:avLst/>
          </a:prstGeom>
          <a:noFill/>
          <a:ln w="9525">
            <a:noFill/>
            <a:miter lim="800000"/>
            <a:headEnd/>
            <a:tailEnd/>
          </a:ln>
        </p:spPr>
      </p:pic>
      <p:sp>
        <p:nvSpPr>
          <p:cNvPr id="17" name="TextBox 16"/>
          <p:cNvSpPr txBox="1"/>
          <p:nvPr/>
        </p:nvSpPr>
        <p:spPr>
          <a:xfrm>
            <a:off x="6089335" y="2353756"/>
            <a:ext cx="757557" cy="400110"/>
          </a:xfrm>
          <a:prstGeom prst="rect">
            <a:avLst/>
          </a:prstGeom>
          <a:solidFill>
            <a:schemeClr val="bg1"/>
          </a:solidFill>
        </p:spPr>
        <p:txBody>
          <a:bodyPr wrap="square" rtlCol="0">
            <a:spAutoFit/>
          </a:bodyPr>
          <a:lstStyle/>
          <a:p>
            <a:pPr algn="ctr"/>
            <a:r>
              <a:rPr lang="en-US" sz="2000" dirty="0" smtClean="0">
                <a:latin typeface="+mj-lt"/>
              </a:rPr>
              <a:t>1990</a:t>
            </a:r>
            <a:endParaRPr lang="en-US" sz="2000" dirty="0">
              <a:latin typeface="+mj-lt"/>
            </a:endParaRPr>
          </a:p>
        </p:txBody>
      </p:sp>
      <p:pic>
        <p:nvPicPr>
          <p:cNvPr id="18" name="Content Placeholder 3" descr="NSF 1986 ugrad ed report cover shot.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56390" y="934016"/>
            <a:ext cx="1478314" cy="1676400"/>
          </a:xfrm>
          <a:prstGeom prst="rect">
            <a:avLst/>
          </a:prstGeom>
          <a:noFill/>
          <a:ln w="9525">
            <a:solidFill>
              <a:schemeClr val="tx1">
                <a:lumMod val="50000"/>
                <a:lumOff val="50000"/>
              </a:schemeClr>
            </a:solidFill>
            <a:miter lim="800000"/>
            <a:headEnd/>
            <a:tailEnd/>
          </a:ln>
        </p:spPr>
      </p:pic>
      <p:sp>
        <p:nvSpPr>
          <p:cNvPr id="19" name="TextBox 18"/>
          <p:cNvSpPr txBox="1"/>
          <p:nvPr/>
        </p:nvSpPr>
        <p:spPr>
          <a:xfrm>
            <a:off x="1252754" y="2353756"/>
            <a:ext cx="757557" cy="400110"/>
          </a:xfrm>
          <a:prstGeom prst="rect">
            <a:avLst/>
          </a:prstGeom>
          <a:solidFill>
            <a:schemeClr val="bg1"/>
          </a:solidFill>
        </p:spPr>
        <p:txBody>
          <a:bodyPr wrap="square" rtlCol="0">
            <a:spAutoFit/>
          </a:bodyPr>
          <a:lstStyle/>
          <a:p>
            <a:pPr algn="ctr"/>
            <a:r>
              <a:rPr lang="en-US" sz="2000" dirty="0" smtClean="0">
                <a:latin typeface="+mn-lt"/>
              </a:rPr>
              <a:t>1986</a:t>
            </a:r>
            <a:endParaRPr lang="en-US" sz="2000" dirty="0">
              <a:latin typeface="+mn-lt"/>
            </a:endParaRPr>
          </a:p>
        </p:txBody>
      </p:sp>
      <p:pic>
        <p:nvPicPr>
          <p:cNvPr id="20" name="Content Placeholder 3" descr="Shaping the future VII cover shot.jp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107908" y="911450"/>
            <a:ext cx="1431224" cy="1851366"/>
          </a:xfrm>
          <a:prstGeom prst="rect">
            <a:avLst/>
          </a:prstGeom>
          <a:noFill/>
          <a:ln w="9525">
            <a:noFill/>
            <a:miter lim="800000"/>
            <a:headEnd/>
            <a:tailEnd/>
          </a:ln>
        </p:spPr>
      </p:pic>
      <p:sp>
        <p:nvSpPr>
          <p:cNvPr id="21" name="TextBox 20"/>
          <p:cNvSpPr txBox="1"/>
          <p:nvPr/>
        </p:nvSpPr>
        <p:spPr>
          <a:xfrm>
            <a:off x="7759713" y="2336726"/>
            <a:ext cx="757557" cy="400110"/>
          </a:xfrm>
          <a:prstGeom prst="rect">
            <a:avLst/>
          </a:prstGeom>
          <a:solidFill>
            <a:schemeClr val="bg1"/>
          </a:solidFill>
        </p:spPr>
        <p:txBody>
          <a:bodyPr wrap="square" rtlCol="0">
            <a:spAutoFit/>
          </a:bodyPr>
          <a:lstStyle/>
          <a:p>
            <a:pPr algn="ctr"/>
            <a:r>
              <a:rPr lang="en-US" sz="2000" dirty="0" smtClean="0">
                <a:latin typeface="+mn-lt"/>
              </a:rPr>
              <a:t>1996</a:t>
            </a:r>
            <a:endParaRPr lang="en-US" sz="2000" dirty="0">
              <a:latin typeface="+mn-lt"/>
            </a:endParaRPr>
          </a:p>
        </p:txBody>
      </p:sp>
      <p:sp>
        <p:nvSpPr>
          <p:cNvPr id="22" name="TextBox 21"/>
          <p:cNvSpPr txBox="1"/>
          <p:nvPr/>
        </p:nvSpPr>
        <p:spPr>
          <a:xfrm>
            <a:off x="2807591" y="4537275"/>
            <a:ext cx="757557" cy="400110"/>
          </a:xfrm>
          <a:prstGeom prst="rect">
            <a:avLst/>
          </a:prstGeom>
          <a:solidFill>
            <a:schemeClr val="bg1"/>
          </a:solidFill>
        </p:spPr>
        <p:txBody>
          <a:bodyPr wrap="square" rtlCol="0">
            <a:spAutoFit/>
          </a:bodyPr>
          <a:lstStyle/>
          <a:p>
            <a:pPr algn="ctr"/>
            <a:r>
              <a:rPr lang="en-US" sz="2000" dirty="0" smtClean="0"/>
              <a:t>2003</a:t>
            </a:r>
            <a:endParaRPr lang="en-US" sz="2000" dirty="0"/>
          </a:p>
        </p:txBody>
      </p:sp>
      <p:sp>
        <p:nvSpPr>
          <p:cNvPr id="23" name="TextBox 22"/>
          <p:cNvSpPr txBox="1"/>
          <p:nvPr/>
        </p:nvSpPr>
        <p:spPr>
          <a:xfrm>
            <a:off x="6197344" y="4505137"/>
            <a:ext cx="757557" cy="400110"/>
          </a:xfrm>
          <a:prstGeom prst="rect">
            <a:avLst/>
          </a:prstGeom>
          <a:solidFill>
            <a:schemeClr val="bg1"/>
          </a:solidFill>
        </p:spPr>
        <p:txBody>
          <a:bodyPr wrap="square" rtlCol="0">
            <a:spAutoFit/>
          </a:bodyPr>
          <a:lstStyle/>
          <a:p>
            <a:pPr algn="ctr"/>
            <a:r>
              <a:rPr lang="en-US" sz="2000" dirty="0" smtClean="0"/>
              <a:t>2008</a:t>
            </a:r>
            <a:endParaRPr lang="en-US" sz="2000" dirty="0"/>
          </a:p>
        </p:txBody>
      </p:sp>
      <p:sp>
        <p:nvSpPr>
          <p:cNvPr id="24" name="TextBox 23"/>
          <p:cNvSpPr txBox="1"/>
          <p:nvPr/>
        </p:nvSpPr>
        <p:spPr>
          <a:xfrm>
            <a:off x="1248294" y="6460441"/>
            <a:ext cx="757557" cy="400110"/>
          </a:xfrm>
          <a:prstGeom prst="rect">
            <a:avLst/>
          </a:prstGeom>
          <a:solidFill>
            <a:schemeClr val="bg1"/>
          </a:solidFill>
        </p:spPr>
        <p:txBody>
          <a:bodyPr wrap="square" rtlCol="0">
            <a:spAutoFit/>
          </a:bodyPr>
          <a:lstStyle/>
          <a:p>
            <a:pPr algn="ctr"/>
            <a:r>
              <a:rPr lang="en-US" sz="2000" dirty="0" smtClean="0">
                <a:latin typeface="+mn-lt"/>
              </a:rPr>
              <a:t>2009</a:t>
            </a:r>
            <a:endParaRPr lang="en-US" sz="2000" dirty="0">
              <a:latin typeface="+mn-lt"/>
            </a:endParaRPr>
          </a:p>
        </p:txBody>
      </p:sp>
      <p:sp>
        <p:nvSpPr>
          <p:cNvPr id="25" name="TextBox 24"/>
          <p:cNvSpPr txBox="1"/>
          <p:nvPr/>
        </p:nvSpPr>
        <p:spPr>
          <a:xfrm>
            <a:off x="1248022" y="4537274"/>
            <a:ext cx="757557" cy="400110"/>
          </a:xfrm>
          <a:prstGeom prst="rect">
            <a:avLst/>
          </a:prstGeom>
          <a:solidFill>
            <a:schemeClr val="bg1"/>
          </a:solidFill>
        </p:spPr>
        <p:txBody>
          <a:bodyPr wrap="square" rtlCol="0">
            <a:spAutoFit/>
          </a:bodyPr>
          <a:lstStyle/>
          <a:p>
            <a:pPr algn="ctr"/>
            <a:r>
              <a:rPr lang="en-US" sz="2000" dirty="0" smtClean="0">
                <a:latin typeface="+mn-lt"/>
              </a:rPr>
              <a:t>2000</a:t>
            </a:r>
            <a:endParaRPr lang="en-US" sz="2000" dirty="0">
              <a:latin typeface="+mn-lt"/>
            </a:endParaRPr>
          </a:p>
        </p:txBody>
      </p:sp>
      <p:pic>
        <p:nvPicPr>
          <p:cNvPr id="26" name="Picture 2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862490" y="5046764"/>
            <a:ext cx="1431425" cy="1844948"/>
          </a:xfrm>
          <a:prstGeom prst="rect">
            <a:avLst/>
          </a:prstGeom>
        </p:spPr>
      </p:pic>
      <p:sp>
        <p:nvSpPr>
          <p:cNvPr id="27" name="TextBox 26"/>
          <p:cNvSpPr txBox="1"/>
          <p:nvPr/>
        </p:nvSpPr>
        <p:spPr>
          <a:xfrm>
            <a:off x="4522015" y="6457890"/>
            <a:ext cx="757557" cy="400110"/>
          </a:xfrm>
          <a:prstGeom prst="rect">
            <a:avLst/>
          </a:prstGeom>
          <a:solidFill>
            <a:schemeClr val="bg1"/>
          </a:solidFill>
        </p:spPr>
        <p:txBody>
          <a:bodyPr wrap="square" rtlCol="0">
            <a:spAutoFit/>
          </a:bodyPr>
          <a:lstStyle/>
          <a:p>
            <a:pPr algn="ctr"/>
            <a:r>
              <a:rPr lang="en-US" sz="2000" dirty="0" smtClean="0">
                <a:latin typeface="+mn-lt"/>
              </a:rPr>
              <a:t>2011</a:t>
            </a:r>
            <a:endParaRPr lang="en-US" sz="2000" dirty="0">
              <a:latin typeface="+mn-lt"/>
            </a:endParaRPr>
          </a:p>
        </p:txBody>
      </p:sp>
      <p:pic>
        <p:nvPicPr>
          <p:cNvPr id="6" name="Picture 5" descr="gathering_storm_nas.gif"/>
          <p:cNvPicPr>
            <a:picLocks noChangeAspect="1"/>
          </p:cNvPicPr>
          <p:nvPr/>
        </p:nvPicPr>
        <p:blipFill rotWithShape="1">
          <a:blip r:embed="rId13" cstate="email">
            <a:extLst>
              <a:ext uri="{28A0092B-C50C-407E-A947-70E740481C1C}">
                <a14:useLocalDpi xmlns:a14="http://schemas.microsoft.com/office/drawing/2010/main"/>
              </a:ext>
            </a:extLst>
          </a:blip>
          <a:srcRect l="-2323" r="-2323"/>
          <a:stretch/>
        </p:blipFill>
        <p:spPr>
          <a:xfrm>
            <a:off x="3802997" y="2938347"/>
            <a:ext cx="1531003" cy="1984634"/>
          </a:xfrm>
          <a:prstGeom prst="rect">
            <a:avLst/>
          </a:prstGeom>
        </p:spPr>
      </p:pic>
      <p:pic>
        <p:nvPicPr>
          <p:cNvPr id="30" name="Picture 29" descr="NGSS.jpg"/>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5525574" y="5050536"/>
            <a:ext cx="1413352" cy="1841176"/>
          </a:xfrm>
          <a:prstGeom prst="rect">
            <a:avLst/>
          </a:prstGeom>
        </p:spPr>
      </p:pic>
      <p:pic>
        <p:nvPicPr>
          <p:cNvPr id="31" name="Picture 30" descr="dber_book_cover_361.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07909" y="5050536"/>
            <a:ext cx="1422032" cy="1807464"/>
          </a:xfrm>
          <a:prstGeom prst="rect">
            <a:avLst/>
          </a:prstGeom>
        </p:spPr>
      </p:pic>
      <p:sp>
        <p:nvSpPr>
          <p:cNvPr id="33" name="TextBox 32"/>
          <p:cNvSpPr txBox="1"/>
          <p:nvPr/>
        </p:nvSpPr>
        <p:spPr>
          <a:xfrm>
            <a:off x="4562100" y="4522872"/>
            <a:ext cx="757557" cy="400110"/>
          </a:xfrm>
          <a:prstGeom prst="rect">
            <a:avLst/>
          </a:prstGeom>
          <a:solidFill>
            <a:schemeClr val="bg1"/>
          </a:solidFill>
        </p:spPr>
        <p:txBody>
          <a:bodyPr wrap="square" rtlCol="0">
            <a:spAutoFit/>
          </a:bodyPr>
          <a:lstStyle/>
          <a:p>
            <a:pPr algn="ctr"/>
            <a:r>
              <a:rPr lang="en-US" sz="2000" dirty="0" smtClean="0"/>
              <a:t>2007</a:t>
            </a:r>
            <a:endParaRPr lang="en-US" sz="2000" dirty="0"/>
          </a:p>
        </p:txBody>
      </p:sp>
      <p:sp>
        <p:nvSpPr>
          <p:cNvPr id="34" name="TextBox 33"/>
          <p:cNvSpPr txBox="1"/>
          <p:nvPr/>
        </p:nvSpPr>
        <p:spPr>
          <a:xfrm>
            <a:off x="7858761" y="6455322"/>
            <a:ext cx="710867" cy="400110"/>
          </a:xfrm>
          <a:prstGeom prst="rect">
            <a:avLst/>
          </a:prstGeom>
          <a:solidFill>
            <a:schemeClr val="bg1"/>
          </a:solidFill>
        </p:spPr>
        <p:txBody>
          <a:bodyPr wrap="square" rtlCol="0">
            <a:spAutoFit/>
          </a:bodyPr>
          <a:lstStyle/>
          <a:p>
            <a:pPr algn="ctr"/>
            <a:r>
              <a:rPr lang="en-US" sz="2000" dirty="0" smtClean="0">
                <a:latin typeface="+mn-lt"/>
              </a:rPr>
              <a:t>2012</a:t>
            </a:r>
            <a:endParaRPr lang="en-US" sz="2000" dirty="0">
              <a:latin typeface="+mn-lt"/>
            </a:endParaRPr>
          </a:p>
        </p:txBody>
      </p:sp>
      <p:sp>
        <p:nvSpPr>
          <p:cNvPr id="35" name="TextBox 34"/>
          <p:cNvSpPr txBox="1"/>
          <p:nvPr/>
        </p:nvSpPr>
        <p:spPr>
          <a:xfrm>
            <a:off x="6183653" y="6494609"/>
            <a:ext cx="757557" cy="400110"/>
          </a:xfrm>
          <a:prstGeom prst="rect">
            <a:avLst/>
          </a:prstGeom>
          <a:solidFill>
            <a:schemeClr val="bg1"/>
          </a:solidFill>
        </p:spPr>
        <p:txBody>
          <a:bodyPr wrap="square" rtlCol="0">
            <a:spAutoFit/>
          </a:bodyPr>
          <a:lstStyle/>
          <a:p>
            <a:pPr algn="ctr"/>
            <a:r>
              <a:rPr lang="en-US" sz="2000" dirty="0" smtClean="0">
                <a:latin typeface="+mn-lt"/>
              </a:rPr>
              <a:t>2012</a:t>
            </a:r>
            <a:endParaRPr lang="en-US" sz="2000" dirty="0">
              <a:latin typeface="+mn-lt"/>
            </a:endParaRPr>
          </a:p>
        </p:txBody>
      </p:sp>
      <p:pic>
        <p:nvPicPr>
          <p:cNvPr id="36" name="Picture 35" descr="Molecules_to_Minds.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099630" y="2941187"/>
            <a:ext cx="1469998" cy="1984634"/>
          </a:xfrm>
          <a:prstGeom prst="rect">
            <a:avLst/>
          </a:prstGeom>
        </p:spPr>
      </p:pic>
      <p:sp>
        <p:nvSpPr>
          <p:cNvPr id="37" name="TextBox 36"/>
          <p:cNvSpPr txBox="1"/>
          <p:nvPr/>
        </p:nvSpPr>
        <p:spPr>
          <a:xfrm>
            <a:off x="7809064" y="4519795"/>
            <a:ext cx="757557" cy="400110"/>
          </a:xfrm>
          <a:prstGeom prst="rect">
            <a:avLst/>
          </a:prstGeom>
          <a:solidFill>
            <a:schemeClr val="bg1"/>
          </a:solidFill>
        </p:spPr>
        <p:txBody>
          <a:bodyPr wrap="square" rtlCol="0">
            <a:spAutoFit/>
          </a:bodyPr>
          <a:lstStyle/>
          <a:p>
            <a:pPr algn="ctr"/>
            <a:r>
              <a:rPr lang="en-US" sz="2000" dirty="0" smtClean="0">
                <a:latin typeface="+mn-lt"/>
              </a:rPr>
              <a:t>2008</a:t>
            </a:r>
            <a:endParaRPr lang="en-US" sz="2000" dirty="0">
              <a:latin typeface="+mn-lt"/>
            </a:endParaRPr>
          </a:p>
        </p:txBody>
      </p:sp>
      <p:pic>
        <p:nvPicPr>
          <p:cNvPr id="38" name="Picture 37"/>
          <p:cNvPicPr>
            <a:picLocks noChangeAspect="1"/>
          </p:cNvPicPr>
          <p:nvPr/>
        </p:nvPicPr>
        <p:blipFill>
          <a:blip r:embed="rId17"/>
          <a:stretch>
            <a:fillRect/>
          </a:stretch>
        </p:blipFill>
        <p:spPr>
          <a:xfrm>
            <a:off x="2192349" y="5052415"/>
            <a:ext cx="1406318" cy="1808136"/>
          </a:xfrm>
          <a:prstGeom prst="rect">
            <a:avLst/>
          </a:prstGeom>
        </p:spPr>
      </p:pic>
      <p:sp>
        <p:nvSpPr>
          <p:cNvPr id="39" name="TextBox 38"/>
          <p:cNvSpPr txBox="1"/>
          <p:nvPr/>
        </p:nvSpPr>
        <p:spPr>
          <a:xfrm>
            <a:off x="2841110" y="6460441"/>
            <a:ext cx="757557" cy="400110"/>
          </a:xfrm>
          <a:prstGeom prst="rect">
            <a:avLst/>
          </a:prstGeom>
          <a:solidFill>
            <a:schemeClr val="bg1"/>
          </a:solidFill>
        </p:spPr>
        <p:txBody>
          <a:bodyPr wrap="square" rtlCol="0">
            <a:spAutoFit/>
          </a:bodyPr>
          <a:lstStyle/>
          <a:p>
            <a:pPr algn="ctr"/>
            <a:r>
              <a:rPr lang="en-US" sz="2000" dirty="0" smtClean="0">
                <a:latin typeface="+mn-lt"/>
              </a:rPr>
              <a:t>2011</a:t>
            </a:r>
            <a:endParaRPr lang="en-US" sz="2000" dirty="0">
              <a:latin typeface="+mn-lt"/>
            </a:endParaRPr>
          </a:p>
        </p:txBody>
      </p:sp>
      <p:sp>
        <p:nvSpPr>
          <p:cNvPr id="40" name="Content Placeholder 5"/>
          <p:cNvSpPr txBox="1">
            <a:spLocks/>
          </p:cNvSpPr>
          <p:nvPr/>
        </p:nvSpPr>
        <p:spPr>
          <a:xfrm>
            <a:off x="2034704" y="2953749"/>
            <a:ext cx="5073205" cy="1905000"/>
          </a:xfrm>
          <a:prstGeom prst="rect">
            <a:avLst/>
          </a:prstGeom>
          <a:solidFill>
            <a:schemeClr val="bg1"/>
          </a:solidFill>
        </p:spPr>
        <p:txBody>
          <a:bodyPr vert="horz" lIns="91440" tIns="45720" rIns="91440" bIns="45720" rtlCol="0">
            <a:normAutofit fontScale="92500" lnSpcReduction="20000"/>
          </a:bodyPr>
          <a:lstStyle/>
          <a:p>
            <a:pPr marL="228600" marR="0" lvl="0" indent="-228600" algn="l" defTabSz="914400" rtl="0" eaLnBrk="1" fontAlgn="auto" latinLnBrk="0" hangingPunct="1">
              <a:lnSpc>
                <a:spcPct val="100000"/>
              </a:lnSpc>
              <a:spcBef>
                <a:spcPts val="1800"/>
              </a:spcBef>
              <a:spcAft>
                <a:spcPts val="0"/>
              </a:spcAft>
              <a:buClr>
                <a:schemeClr val="accent1"/>
              </a:buClr>
              <a:buSzPct val="100000"/>
              <a:buFont typeface="Wingdings 2" pitchFamily="18" charset="2"/>
              <a:buNone/>
              <a:tabLst/>
              <a:defRPr/>
            </a:pPr>
            <a:r>
              <a:rPr kumimoji="0" lang="en-US" sz="2800" b="0" i="0" u="none" strike="noStrike" kern="1200" cap="none" spc="0" normalizeH="0" baseline="0" noProof="0" dirty="0" smtClean="0">
                <a:ln>
                  <a:noFill/>
                </a:ln>
                <a:solidFill>
                  <a:schemeClr val="tx2"/>
                </a:solidFill>
                <a:effectLst/>
                <a:uLnTx/>
                <a:uFillTx/>
                <a:latin typeface="+mn-lt"/>
                <a:ea typeface="+mn-ea"/>
                <a:cs typeface="+mn-cs"/>
              </a:rPr>
              <a:t>Conclusions:</a:t>
            </a:r>
          </a:p>
          <a:p>
            <a:pPr lvl="1" indent="-228600" defTabSz="914400">
              <a:spcBef>
                <a:spcPts val="600"/>
              </a:spcBef>
              <a:buClr>
                <a:schemeClr val="accent1"/>
              </a:buClr>
              <a:buSzPct val="100000"/>
              <a:buFont typeface="Lucida Grande"/>
              <a:buChar char="➙"/>
              <a:defRPr/>
            </a:pPr>
            <a:r>
              <a:rPr lang="en-US" sz="2800" dirty="0">
                <a:solidFill>
                  <a:schemeClr val="tx2"/>
                </a:solidFill>
                <a:latin typeface="+mn-lt"/>
              </a:rPr>
              <a:t>Biology has changed.</a:t>
            </a:r>
          </a:p>
          <a:p>
            <a:pPr lvl="1" indent="-228600" defTabSz="914400">
              <a:spcBef>
                <a:spcPts val="600"/>
              </a:spcBef>
              <a:buClr>
                <a:schemeClr val="accent1"/>
              </a:buClr>
              <a:buSzPct val="100000"/>
              <a:buFont typeface="Lucida Grande"/>
              <a:buChar char="➙"/>
              <a:defRPr/>
            </a:pPr>
            <a:r>
              <a:rPr lang="en-US" sz="2800" noProof="0" dirty="0" smtClean="0">
                <a:solidFill>
                  <a:schemeClr val="tx2"/>
                </a:solidFill>
                <a:latin typeface="+mn-lt"/>
              </a:rPr>
              <a:t>“Traditional”</a:t>
            </a:r>
            <a:r>
              <a:rPr kumimoji="0" lang="en-US" sz="2800" b="0" i="0" u="none" strike="noStrike" kern="1200" cap="none" spc="0" normalizeH="0" baseline="0" noProof="0" dirty="0" smtClean="0">
                <a:ln>
                  <a:noFill/>
                </a:ln>
                <a:solidFill>
                  <a:schemeClr val="tx2"/>
                </a:solidFill>
                <a:effectLst/>
                <a:uLnTx/>
                <a:uFillTx/>
                <a:latin typeface="+mn-lt"/>
                <a:ea typeface="+mn-ea"/>
                <a:cs typeface="+mn-cs"/>
              </a:rPr>
              <a:t> instruction</a:t>
            </a:r>
            <a:r>
              <a:rPr kumimoji="0" lang="en-US" sz="2800" b="0" i="0" u="none" strike="noStrike" kern="1200" cap="none" spc="0" normalizeH="0" noProof="0" dirty="0" smtClean="0">
                <a:ln>
                  <a:noFill/>
                </a:ln>
                <a:solidFill>
                  <a:schemeClr val="tx2"/>
                </a:solidFill>
                <a:effectLst/>
                <a:uLnTx/>
                <a:uFillTx/>
                <a:latin typeface="+mn-lt"/>
                <a:ea typeface="+mn-ea"/>
                <a:cs typeface="+mn-cs"/>
              </a:rPr>
              <a:t> </a:t>
            </a:r>
            <a:r>
              <a:rPr kumimoji="0" lang="en-US" sz="2800" b="0" i="0" u="none" strike="noStrike" kern="1200" cap="none" spc="0" normalizeH="0" baseline="0" noProof="0" dirty="0" smtClean="0">
                <a:ln>
                  <a:noFill/>
                </a:ln>
                <a:solidFill>
                  <a:schemeClr val="tx2"/>
                </a:solidFill>
                <a:effectLst/>
                <a:uLnTx/>
                <a:uFillTx/>
                <a:latin typeface="+mn-lt"/>
                <a:ea typeface="+mn-ea"/>
                <a:cs typeface="+mn-cs"/>
              </a:rPr>
              <a:t>is not preparing students for contemporary biology.</a:t>
            </a:r>
            <a:r>
              <a:rPr lang="en-US" sz="2800" dirty="0">
                <a:solidFill>
                  <a:schemeClr val="tx2"/>
                </a:solidFill>
                <a:latin typeface="+mn-lt"/>
              </a:rPr>
              <a:t> </a:t>
            </a:r>
            <a:endParaRPr lang="en-US" sz="2800" dirty="0" smtClean="0">
              <a:solidFill>
                <a:schemeClr val="tx2"/>
              </a:solidFill>
              <a:latin typeface="+mn-lt"/>
            </a:endParaRPr>
          </a:p>
          <a:p>
            <a:pPr marL="457200" marR="0" lvl="1" indent="-228600" algn="l" defTabSz="914400" rtl="0" eaLnBrk="1" fontAlgn="auto" latinLnBrk="0" hangingPunct="1">
              <a:lnSpc>
                <a:spcPct val="100000"/>
              </a:lnSpc>
              <a:spcBef>
                <a:spcPts val="600"/>
              </a:spcBef>
              <a:spcAft>
                <a:spcPts val="0"/>
              </a:spcAft>
              <a:buClr>
                <a:schemeClr val="accent1"/>
              </a:buClr>
              <a:buSzPct val="100000"/>
              <a:buFont typeface="Lucida Grande"/>
              <a:buChar char="➙"/>
              <a:tabLst/>
              <a:defRPr/>
            </a:pPr>
            <a:endParaRPr kumimoji="0" lang="en-US" sz="2800" b="0" i="0" u="none" strike="noStrike" kern="1200" cap="none" spc="0" normalizeH="0" baseline="0" noProof="0" dirty="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35569600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mpbell_pg_252-253_Page_4.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4749" y="0"/>
            <a:ext cx="4699250" cy="6858000"/>
          </a:xfrm>
          <a:prstGeom prst="rect">
            <a:avLst/>
          </a:prstGeom>
        </p:spPr>
      </p:pic>
      <p:sp>
        <p:nvSpPr>
          <p:cNvPr id="6" name="Title 2"/>
          <p:cNvSpPr>
            <a:spLocks noGrp="1"/>
          </p:cNvSpPr>
          <p:nvPr>
            <p:ph type="title"/>
          </p:nvPr>
        </p:nvSpPr>
        <p:spPr>
          <a:xfrm>
            <a:off x="4629195" y="2997200"/>
            <a:ext cx="4489404" cy="812800"/>
          </a:xfrm>
          <a:solidFill>
            <a:schemeClr val="bg1"/>
          </a:solidFill>
        </p:spPr>
        <p:txBody>
          <a:bodyPr anchor="t">
            <a:noAutofit/>
          </a:bodyPr>
          <a:lstStyle/>
          <a:p>
            <a:pPr algn="ctr"/>
            <a:r>
              <a:rPr lang="en-US" sz="2800" dirty="0" smtClean="0"/>
              <a:t>Compartmentalization </a:t>
            </a:r>
            <a:br>
              <a:rPr lang="en-US" sz="2800" dirty="0" smtClean="0"/>
            </a:br>
            <a:r>
              <a:rPr lang="en-US" sz="2800" dirty="0" smtClean="0"/>
              <a:t>Linearity</a:t>
            </a:r>
            <a:endParaRPr lang="en-US" sz="2800" dirty="0"/>
          </a:p>
        </p:txBody>
      </p:sp>
      <p:pic>
        <p:nvPicPr>
          <p:cNvPr id="4" name="Content Placeholder 3" descr="Campbell_pg_252-253_Page_1.tiff"/>
          <p:cNvPicPr>
            <a:picLocks noGrp="1" noChangeAspect="1"/>
          </p:cNvPicPr>
          <p:nvPr>
            <p:ph idx="1"/>
          </p:nvPr>
        </p:nvPicPr>
        <p:blipFill>
          <a:blip r:embed="rId4" cstate="email">
            <a:extLst>
              <a:ext uri="{28A0092B-C50C-407E-A947-70E740481C1C}">
                <a14:useLocalDpi xmlns:a14="http://schemas.microsoft.com/office/drawing/2010/main"/>
              </a:ext>
            </a:extLst>
          </a:blip>
          <a:srcRect/>
          <a:stretch>
            <a:fillRect/>
          </a:stretch>
        </p:blipFill>
        <p:spPr>
          <a:xfrm>
            <a:off x="0" y="0"/>
            <a:ext cx="4629195" cy="6858000"/>
          </a:xfrm>
        </p:spPr>
      </p:pic>
    </p:spTree>
    <p:extLst>
      <p:ext uri="{BB962C8B-B14F-4D97-AF65-F5344CB8AC3E}">
        <p14:creationId xmlns:p14="http://schemas.microsoft.com/office/powerpoint/2010/main" val="6585004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na.jp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0" y="1676400"/>
            <a:ext cx="1529527" cy="1981200"/>
          </a:xfrm>
        </p:spPr>
      </p:pic>
      <p:pic>
        <p:nvPicPr>
          <p:cNvPr id="4" name="Picture 3" descr="calvin_cycle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15" y="4490252"/>
            <a:ext cx="2762372" cy="2367748"/>
          </a:xfrm>
          <a:prstGeom prst="rect">
            <a:avLst/>
          </a:prstGeom>
        </p:spPr>
      </p:pic>
      <p:pic>
        <p:nvPicPr>
          <p:cNvPr id="5" name="Picture 4" descr="eos_map.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905000" y="19381"/>
            <a:ext cx="3878034" cy="2041323"/>
          </a:xfrm>
          <a:prstGeom prst="rect">
            <a:avLst/>
          </a:prstGeom>
        </p:spPr>
      </p:pic>
      <p:pic>
        <p:nvPicPr>
          <p:cNvPr id="8" name="Picture 7" descr="corn_fieldcorn.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031579" y="2562428"/>
            <a:ext cx="1878923" cy="2948978"/>
          </a:xfrm>
          <a:prstGeom prst="rect">
            <a:avLst/>
          </a:prstGeom>
        </p:spPr>
      </p:pic>
      <p:cxnSp>
        <p:nvCxnSpPr>
          <p:cNvPr id="10" name="Straight Arrow Connector 9"/>
          <p:cNvCxnSpPr>
            <a:stCxn id="6" idx="2"/>
            <a:endCxn id="4" idx="0"/>
          </p:cNvCxnSpPr>
          <p:nvPr/>
        </p:nvCxnSpPr>
        <p:spPr>
          <a:xfrm rot="16200000" flipH="1">
            <a:off x="655091" y="3767272"/>
            <a:ext cx="832652" cy="613307"/>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4" idx="3"/>
            <a:endCxn id="8" idx="1"/>
          </p:cNvCxnSpPr>
          <p:nvPr/>
        </p:nvCxnSpPr>
        <p:spPr>
          <a:xfrm flipV="1">
            <a:off x="2759257" y="4036917"/>
            <a:ext cx="272322" cy="1637209"/>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50" idx="0"/>
            <a:endCxn id="5" idx="2"/>
          </p:cNvCxnSpPr>
          <p:nvPr/>
        </p:nvCxnSpPr>
        <p:spPr>
          <a:xfrm flipH="1" flipV="1">
            <a:off x="3844017" y="2060704"/>
            <a:ext cx="3889143" cy="606296"/>
          </a:xfrm>
          <a:prstGeom prst="straightConnector1">
            <a:avLst/>
          </a:prstGeom>
          <a:ln w="38100" cmpd="sng">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990600" y="2004741"/>
            <a:ext cx="2465946" cy="2429548"/>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24" name="Picture 23" descr="cows.jpg"/>
          <p:cNvPicPr>
            <a:picLocks noChangeAspect="1"/>
          </p:cNvPicPr>
          <p:nvPr/>
        </p:nvPicPr>
        <p:blipFill>
          <a:blip r:embed="rId7"/>
          <a:stretch>
            <a:fillRect/>
          </a:stretch>
        </p:blipFill>
        <p:spPr>
          <a:xfrm>
            <a:off x="4457471" y="4880177"/>
            <a:ext cx="2651125" cy="1977823"/>
          </a:xfrm>
          <a:prstGeom prst="rect">
            <a:avLst/>
          </a:prstGeom>
        </p:spPr>
      </p:pic>
      <p:cxnSp>
        <p:nvCxnSpPr>
          <p:cNvPr id="49" name="Straight Arrow Connector 48"/>
          <p:cNvCxnSpPr/>
          <p:nvPr/>
        </p:nvCxnSpPr>
        <p:spPr>
          <a:xfrm flipH="1">
            <a:off x="4897574" y="2060704"/>
            <a:ext cx="453030" cy="1483194"/>
          </a:xfrm>
          <a:prstGeom prst="straightConnector1">
            <a:avLst/>
          </a:prstGeom>
          <a:ln w="762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50" name="Picture 49" descr="co2_forecast.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36065" y="2667000"/>
            <a:ext cx="2994190" cy="2844406"/>
          </a:xfrm>
          <a:prstGeom prst="rect">
            <a:avLst/>
          </a:prstGeom>
        </p:spPr>
      </p:pic>
      <p:cxnSp>
        <p:nvCxnSpPr>
          <p:cNvPr id="58" name="Straight Arrow Connector 57"/>
          <p:cNvCxnSpPr/>
          <p:nvPr/>
        </p:nvCxnSpPr>
        <p:spPr>
          <a:xfrm flipV="1">
            <a:off x="4897573" y="3657599"/>
            <a:ext cx="1325563" cy="108385"/>
          </a:xfrm>
          <a:prstGeom prst="straightConnector1">
            <a:avLst/>
          </a:prstGeom>
          <a:ln w="38100" cmpd="sng">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8" idx="1"/>
            <a:endCxn id="6" idx="3"/>
          </p:cNvCxnSpPr>
          <p:nvPr/>
        </p:nvCxnSpPr>
        <p:spPr>
          <a:xfrm flipH="1" flipV="1">
            <a:off x="1529527" y="2667000"/>
            <a:ext cx="1502052" cy="1369917"/>
          </a:xfrm>
          <a:prstGeom prst="straightConnector1">
            <a:avLst/>
          </a:prstGeom>
          <a:ln w="762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5091248" y="1371600"/>
            <a:ext cx="1603240" cy="3508578"/>
          </a:xfrm>
          <a:prstGeom prst="straightConnector1">
            <a:avLst/>
          </a:prstGeom>
          <a:ln w="38100" cmpd="sng">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9"/>
          <a:stretch>
            <a:fillRect/>
          </a:stretch>
        </p:blipFill>
        <p:spPr>
          <a:xfrm>
            <a:off x="6694488" y="-24427"/>
            <a:ext cx="2247900" cy="2490631"/>
          </a:xfrm>
          <a:prstGeom prst="rect">
            <a:avLst/>
          </a:prstGeom>
        </p:spPr>
      </p:pic>
      <p:cxnSp>
        <p:nvCxnSpPr>
          <p:cNvPr id="44" name="Straight Arrow Connector 43"/>
          <p:cNvCxnSpPr/>
          <p:nvPr/>
        </p:nvCxnSpPr>
        <p:spPr>
          <a:xfrm flipV="1">
            <a:off x="5316408" y="4267200"/>
            <a:ext cx="919657" cy="562178"/>
          </a:xfrm>
          <a:prstGeom prst="straightConnector1">
            <a:avLst/>
          </a:prstGeom>
          <a:ln w="38100" cmpd="sng">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49663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fade">
                                      <p:cBhvr>
                                        <p:cTn id="10" dur="2000"/>
                                        <p:tgtEl>
                                          <p:spTgt spid="89"/>
                                        </p:tgtEl>
                                      </p:cBhvr>
                                    </p:animEffect>
                                  </p:childTnLst>
                                </p:cTn>
                              </p:par>
                              <p:par>
                                <p:cTn id="11" presetID="10"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2000"/>
                                        <p:tgtEl>
                                          <p:spTgt spid="49"/>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0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2000"/>
                                        <p:tgtEl>
                                          <p:spTgt spid="58"/>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0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
            <a:ext cx="7299687" cy="1143000"/>
          </a:xfrm>
        </p:spPr>
        <p:txBody>
          <a:bodyPr>
            <a:noAutofit/>
          </a:bodyPr>
          <a:lstStyle/>
          <a:p>
            <a:pPr algn="ctr"/>
            <a:r>
              <a:rPr lang="en-US" dirty="0" smtClean="0"/>
              <a:t>Integrating Concepts &amp; Scientific Practices</a:t>
            </a:r>
            <a:endParaRPr lang="en-US" dirty="0"/>
          </a:p>
        </p:txBody>
      </p:sp>
      <p:pic>
        <p:nvPicPr>
          <p:cNvPr id="8" name="Picture 7" descr="IMG_039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3270" y="1487541"/>
            <a:ext cx="3193762" cy="2395321"/>
          </a:xfrm>
          <a:prstGeom prst="rect">
            <a:avLst/>
          </a:prstGeom>
        </p:spPr>
      </p:pic>
      <p:pic>
        <p:nvPicPr>
          <p:cNvPr id="9" name="Picture 8" descr="IMG_041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39199" y="1487542"/>
            <a:ext cx="3193758" cy="2395320"/>
          </a:xfrm>
          <a:prstGeom prst="rect">
            <a:avLst/>
          </a:prstGeom>
        </p:spPr>
      </p:pic>
      <p:pic>
        <p:nvPicPr>
          <p:cNvPr id="10" name="Picture 9" descr="IMG_2221.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87334" y="4021008"/>
            <a:ext cx="3299442" cy="2474582"/>
          </a:xfrm>
          <a:prstGeom prst="rect">
            <a:avLst/>
          </a:prstGeom>
        </p:spPr>
      </p:pic>
    </p:spTree>
    <p:extLst>
      <p:ext uri="{BB962C8B-B14F-4D97-AF65-F5344CB8AC3E}">
        <p14:creationId xmlns:p14="http://schemas.microsoft.com/office/powerpoint/2010/main" val="101615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343400" cy="686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4"/>
          <p:cNvSpPr>
            <a:spLocks noChangeArrowheads="1"/>
          </p:cNvSpPr>
          <p:nvPr/>
        </p:nvSpPr>
        <p:spPr bwMode="auto">
          <a:xfrm>
            <a:off x="1671638" y="990600"/>
            <a:ext cx="7472362"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p>
            <a:pPr eaLnBrk="0" hangingPunct="0"/>
            <a:r>
              <a:rPr lang="en-US" sz="1400">
                <a:latin typeface="Times New Roman" charset="0"/>
              </a:rPr>
              <a:t>                                    </a:t>
            </a:r>
            <a:r>
              <a:rPr lang="en-US" sz="2800">
                <a:latin typeface="Arial" charset="0"/>
              </a:rPr>
              <a:t>Core Competencies and </a:t>
            </a:r>
          </a:p>
          <a:p>
            <a:pPr eaLnBrk="0" hangingPunct="0"/>
            <a:r>
              <a:rPr lang="en-US" sz="2800">
                <a:latin typeface="Arial" charset="0"/>
              </a:rPr>
              <a:t>                   Disciplinary Practice</a:t>
            </a:r>
            <a:endParaRPr lang="en-US" sz="2800">
              <a:latin typeface="Times New Roman" charset="0"/>
            </a:endParaRPr>
          </a:p>
          <a:p>
            <a:pPr lvl="2" eaLnBrk="0" hangingPunct="0"/>
            <a:endParaRPr lang="en-US" sz="1400" i="1">
              <a:latin typeface="Times New Roman" charset="0"/>
            </a:endParaRPr>
          </a:p>
          <a:p>
            <a:pPr lvl="2" eaLnBrk="0" hangingPunct="0"/>
            <a:r>
              <a:rPr lang="en-US" sz="1600" i="1">
                <a:latin typeface="Arial" charset="0"/>
              </a:rPr>
              <a:t>1.  </a:t>
            </a:r>
            <a:r>
              <a:rPr lang="en-US" sz="1600" i="1">
                <a:solidFill>
                  <a:schemeClr val="tx2"/>
                </a:solidFill>
                <a:latin typeface="Arial" charset="0"/>
              </a:rPr>
              <a:t>ABILITY TO APPLY THE PROCESS OF SCIENCE</a:t>
            </a:r>
            <a:r>
              <a:rPr lang="en-US" sz="1600" i="1">
                <a:latin typeface="Arial" charset="0"/>
              </a:rPr>
              <a:t>: </a:t>
            </a:r>
            <a:r>
              <a:rPr lang="en-US" sz="1600">
                <a:latin typeface="Arial" charset="0"/>
              </a:rPr>
              <a:t>Biology is evidence based and grounded in the formal practices of observation, experimentation, and hypothesis testing.</a:t>
            </a:r>
          </a:p>
          <a:p>
            <a:pPr lvl="2" eaLnBrk="0" hangingPunct="0"/>
            <a:endParaRPr lang="en-US" sz="1600" i="1">
              <a:latin typeface="Arial" charset="0"/>
            </a:endParaRPr>
          </a:p>
          <a:p>
            <a:pPr lvl="2" eaLnBrk="0" hangingPunct="0"/>
            <a:r>
              <a:rPr lang="en-US" sz="1600" i="1">
                <a:latin typeface="Arial" charset="0"/>
              </a:rPr>
              <a:t>2.  </a:t>
            </a:r>
            <a:r>
              <a:rPr lang="en-US" sz="1600" i="1">
                <a:solidFill>
                  <a:srgbClr val="1F497D"/>
                </a:solidFill>
                <a:latin typeface="Arial" charset="0"/>
              </a:rPr>
              <a:t>ABILITY TO USE QUANTITATIVE REASONING</a:t>
            </a:r>
            <a:r>
              <a:rPr lang="en-US" sz="1600" i="1">
                <a:latin typeface="Arial" charset="0"/>
              </a:rPr>
              <a:t>: </a:t>
            </a:r>
            <a:r>
              <a:rPr lang="en-US" sz="1600">
                <a:latin typeface="Arial" charset="0"/>
              </a:rPr>
              <a:t>Biology relies on applications of quantitative analysis and mathematical reasoning</a:t>
            </a:r>
            <a:r>
              <a:rPr lang="en-US" sz="1600" i="1">
                <a:latin typeface="Arial" charset="0"/>
              </a:rPr>
              <a:t>.</a:t>
            </a:r>
            <a:r>
              <a:rPr lang="en-US" sz="1600">
                <a:latin typeface="Arial" charset="0"/>
              </a:rPr>
              <a:t> </a:t>
            </a:r>
            <a:r>
              <a:rPr lang="en-US" sz="1600" i="1">
                <a:latin typeface="Arial" charset="0"/>
              </a:rPr>
              <a:t>  </a:t>
            </a:r>
          </a:p>
          <a:p>
            <a:pPr eaLnBrk="0" hangingPunct="0"/>
            <a:endParaRPr lang="en-US" sz="1600">
              <a:latin typeface="Arial" charset="0"/>
            </a:endParaRPr>
          </a:p>
          <a:p>
            <a:pPr lvl="2" eaLnBrk="0" hangingPunct="0"/>
            <a:r>
              <a:rPr lang="en-US" sz="1600" i="1">
                <a:latin typeface="Arial" charset="0"/>
              </a:rPr>
              <a:t>3.  </a:t>
            </a:r>
            <a:r>
              <a:rPr lang="en-US" sz="1600" i="1">
                <a:solidFill>
                  <a:srgbClr val="1F497D"/>
                </a:solidFill>
                <a:latin typeface="Arial" charset="0"/>
              </a:rPr>
              <a:t>ABILITY TO USE MODELING AND SIMULATION</a:t>
            </a:r>
            <a:r>
              <a:rPr lang="en-US" sz="1600" i="1">
                <a:latin typeface="Arial" charset="0"/>
              </a:rPr>
              <a:t>:  </a:t>
            </a:r>
            <a:r>
              <a:rPr lang="en-US" sz="1600">
                <a:latin typeface="Arial" charset="0"/>
              </a:rPr>
              <a:t>Biology focuses on the study of complex systems.</a:t>
            </a:r>
          </a:p>
          <a:p>
            <a:pPr lvl="2" eaLnBrk="0" hangingPunct="0"/>
            <a:endParaRPr lang="en-US" sz="1600" i="1">
              <a:latin typeface="Arial" charset="0"/>
            </a:endParaRPr>
          </a:p>
          <a:p>
            <a:pPr lvl="2" eaLnBrk="0" hangingPunct="0"/>
            <a:r>
              <a:rPr lang="en-US" sz="1600" i="1">
                <a:latin typeface="Arial" charset="0"/>
              </a:rPr>
              <a:t>4.  </a:t>
            </a:r>
            <a:r>
              <a:rPr lang="en-US" sz="1600" i="1">
                <a:solidFill>
                  <a:srgbClr val="1F497D"/>
                </a:solidFill>
                <a:latin typeface="Arial" charset="0"/>
              </a:rPr>
              <a:t>ABILITY TO TAP INTO THE INTERDISCIPLINARY NATURE OF SCIENCE</a:t>
            </a:r>
            <a:r>
              <a:rPr lang="en-US" sz="1600" i="1">
                <a:latin typeface="Arial" charset="0"/>
              </a:rPr>
              <a:t>: </a:t>
            </a:r>
            <a:r>
              <a:rPr lang="en-US" sz="1600">
                <a:latin typeface="Arial" charset="0"/>
              </a:rPr>
              <a:t> Biology is an interdisciplinary science</a:t>
            </a:r>
            <a:r>
              <a:rPr lang="en-US" sz="1600" i="1">
                <a:latin typeface="Arial" charset="0"/>
              </a:rPr>
              <a:t>. </a:t>
            </a:r>
            <a:endParaRPr lang="en-US" sz="1600">
              <a:latin typeface="Arial" charset="0"/>
            </a:endParaRPr>
          </a:p>
          <a:p>
            <a:pPr lvl="2" eaLnBrk="0" hangingPunct="0"/>
            <a:endParaRPr lang="en-US" sz="1600">
              <a:latin typeface="Arial" charset="0"/>
            </a:endParaRPr>
          </a:p>
          <a:p>
            <a:pPr lvl="2" eaLnBrk="0" hangingPunct="0"/>
            <a:r>
              <a:rPr lang="en-US" sz="1600" i="1">
                <a:latin typeface="Arial" charset="0"/>
              </a:rPr>
              <a:t>5.  </a:t>
            </a:r>
            <a:r>
              <a:rPr lang="en-US" sz="1600" i="1">
                <a:solidFill>
                  <a:srgbClr val="1F497D"/>
                </a:solidFill>
                <a:latin typeface="Arial" charset="0"/>
              </a:rPr>
              <a:t>ABILITY TO COMMUNICATE AND COLLABORATE WITH OTHER DISCIPLINES</a:t>
            </a:r>
            <a:r>
              <a:rPr lang="en-US" sz="1600" i="1">
                <a:latin typeface="Arial" charset="0"/>
              </a:rPr>
              <a:t>:</a:t>
            </a:r>
            <a:r>
              <a:rPr lang="en-US" sz="1600">
                <a:latin typeface="Arial" charset="0"/>
              </a:rPr>
              <a:t> Biology is a collaborative scientific discipline</a:t>
            </a:r>
            <a:r>
              <a:rPr lang="en-US" sz="1600" i="1">
                <a:latin typeface="Arial" charset="0"/>
              </a:rPr>
              <a:t>.   </a:t>
            </a:r>
          </a:p>
          <a:p>
            <a:pPr lvl="2" eaLnBrk="0" hangingPunct="0"/>
            <a:endParaRPr lang="en-US" sz="1600">
              <a:latin typeface="Arial" charset="0"/>
            </a:endParaRPr>
          </a:p>
          <a:p>
            <a:pPr lvl="2" eaLnBrk="0" hangingPunct="0"/>
            <a:r>
              <a:rPr lang="en-US" sz="1600" i="1">
                <a:latin typeface="Arial" charset="0"/>
              </a:rPr>
              <a:t>6.  </a:t>
            </a:r>
            <a:r>
              <a:rPr lang="en-US" sz="1600" i="1">
                <a:solidFill>
                  <a:srgbClr val="1F497D"/>
                </a:solidFill>
                <a:latin typeface="Arial" charset="0"/>
              </a:rPr>
              <a:t>ABILITY TO UNDERSTAND THE RELATIONSHIP BETWEEN SCIENCE AND SOCIETY</a:t>
            </a:r>
            <a:r>
              <a:rPr lang="en-US" sz="1600" i="1">
                <a:latin typeface="Arial" charset="0"/>
              </a:rPr>
              <a:t>:</a:t>
            </a:r>
            <a:r>
              <a:rPr lang="en-US" sz="1600">
                <a:latin typeface="Arial" charset="0"/>
              </a:rPr>
              <a:t> Biology is conducted in a societal context</a:t>
            </a:r>
            <a:r>
              <a:rPr lang="en-US" sz="1600" i="1">
                <a:latin typeface="Times New Roman" charset="0"/>
              </a:rPr>
              <a:t>.</a:t>
            </a:r>
            <a:endParaRPr lang="en-US" sz="1600">
              <a:latin typeface="Times New Roman" charset="0"/>
            </a:endParaRPr>
          </a:p>
          <a:p>
            <a:pPr eaLnBrk="0" hangingPunct="0"/>
            <a:endParaRPr lang="en-US" sz="1400"/>
          </a:p>
        </p:txBody>
      </p:sp>
      <p:pic>
        <p:nvPicPr>
          <p:cNvPr id="33795" name="Picture 6" descr="PosterPresen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3038" y="1512888"/>
            <a:ext cx="2166937"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7" descr="countingtrichomes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9225" y="4243388"/>
            <a:ext cx="2384425"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8"/>
          <p:cNvSpPr>
            <a:spLocks noChangeArrowheads="1"/>
          </p:cNvSpPr>
          <p:nvPr/>
        </p:nvSpPr>
        <p:spPr bwMode="auto">
          <a:xfrm>
            <a:off x="11113" y="6642100"/>
            <a:ext cx="1219200" cy="217488"/>
          </a:xfrm>
          <a:prstGeom prst="rect">
            <a:avLst/>
          </a:prstGeom>
          <a:noFill/>
          <a:ln w="9525">
            <a:noFill/>
            <a:miter lim="800000"/>
            <a:headEnd/>
            <a:tailEnd/>
          </a:ln>
        </p:spPr>
        <p:txBody>
          <a:bodyPr wrap="none" lIns="90000" tIns="46800" rIns="90000" bIns="46800" anchor="ctr">
            <a:spAutoFit/>
          </a:bodyPr>
          <a:lstStyle/>
          <a:p>
            <a:pPr algn="ctr" eaLnBrk="0" hangingPunct="0">
              <a:defRPr/>
            </a:pPr>
            <a:r>
              <a:rPr lang="en-US" sz="800" b="0" dirty="0">
                <a:solidFill>
                  <a:srgbClr val="7F7F7F"/>
                </a:solidFill>
                <a:latin typeface="+mj-lt"/>
                <a:ea typeface="ＭＳ Ｐゴシック" charset="-128"/>
                <a:cs typeface="ＭＳ Ｐゴシック" charset="-128"/>
              </a:rPr>
              <a:t>C. Brewer</a:t>
            </a:r>
            <a:r>
              <a:rPr lang="en-US" sz="800" b="0" dirty="0">
                <a:solidFill>
                  <a:srgbClr val="7F7F7F"/>
                </a:solidFill>
                <a:latin typeface="+mn-lt"/>
                <a:ea typeface="ＭＳ Ｐゴシック" charset="-128"/>
                <a:cs typeface="ＭＳ Ｐゴシック" charset="-128"/>
              </a:rPr>
              <a:t>, PERG, 2/2011</a:t>
            </a:r>
            <a:endParaRPr lang="en-US" b="0" dirty="0">
              <a:solidFill>
                <a:srgbClr val="7F7F7F"/>
              </a:solidFill>
              <a:latin typeface="+mn-lt"/>
              <a:ea typeface="ＭＳ Ｐゴシック" charset="-128"/>
              <a:cs typeface="ＭＳ Ｐゴシック" charset="-128"/>
            </a:endParaRPr>
          </a:p>
        </p:txBody>
      </p:sp>
      <p:pic>
        <p:nvPicPr>
          <p:cNvPr id="33798" name="Picture 6" descr="AAAS Logo.tiff"/>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99388" y="342900"/>
            <a:ext cx="101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315405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71600" y="2128377"/>
            <a:ext cx="4851451" cy="108514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3200" b="1" dirty="0" smtClean="0">
                <a:solidFill>
                  <a:srgbClr val="AE1C1C"/>
                </a:solidFill>
              </a:rPr>
              <a:t>Models </a:t>
            </a:r>
          </a:p>
          <a:p>
            <a:r>
              <a:rPr lang="en-US" sz="2400" dirty="0" smtClean="0">
                <a:solidFill>
                  <a:schemeClr val="tx1"/>
                </a:solidFill>
              </a:rPr>
              <a:t>build, use, revise</a:t>
            </a:r>
            <a:endParaRPr lang="en-US" sz="2400" dirty="0">
              <a:solidFill>
                <a:schemeClr val="tx1"/>
              </a:solidFill>
            </a:endParaRPr>
          </a:p>
        </p:txBody>
      </p:sp>
      <p:sp>
        <p:nvSpPr>
          <p:cNvPr id="8" name="Rounded Rectangle 7"/>
          <p:cNvSpPr/>
          <p:nvPr/>
        </p:nvSpPr>
        <p:spPr>
          <a:xfrm>
            <a:off x="1371600" y="3260787"/>
            <a:ext cx="4851451" cy="108812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3200" b="1" dirty="0" smtClean="0">
                <a:solidFill>
                  <a:schemeClr val="tx1">
                    <a:lumMod val="50000"/>
                    <a:lumOff val="50000"/>
                  </a:schemeClr>
                </a:solidFill>
              </a:rPr>
              <a:t>Arguments</a:t>
            </a:r>
          </a:p>
          <a:p>
            <a:r>
              <a:rPr lang="en-US" sz="2400" dirty="0"/>
              <a:t>c</a:t>
            </a:r>
            <a:r>
              <a:rPr lang="en-US" sz="2400" dirty="0" smtClean="0"/>
              <a:t>laim, evidence, warrants (reason)</a:t>
            </a:r>
            <a:endParaRPr lang="en-US" sz="2400" dirty="0"/>
          </a:p>
        </p:txBody>
      </p:sp>
      <p:sp>
        <p:nvSpPr>
          <p:cNvPr id="9" name="Rounded Rectangle 8"/>
          <p:cNvSpPr/>
          <p:nvPr/>
        </p:nvSpPr>
        <p:spPr>
          <a:xfrm>
            <a:off x="1371600" y="4398836"/>
            <a:ext cx="4851451" cy="10875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200" b="1" dirty="0" smtClean="0">
                <a:solidFill>
                  <a:srgbClr val="000090"/>
                </a:solidFill>
              </a:rPr>
              <a:t>Data</a:t>
            </a:r>
          </a:p>
          <a:p>
            <a:r>
              <a:rPr lang="en-US" sz="2400" dirty="0" smtClean="0">
                <a:solidFill>
                  <a:schemeClr val="tx1"/>
                </a:solidFill>
              </a:rPr>
              <a:t>collect, represent, analyze </a:t>
            </a:r>
            <a:endParaRPr lang="en-US" sz="2400" dirty="0">
              <a:solidFill>
                <a:schemeClr val="tx1"/>
              </a:solidFill>
            </a:endParaRPr>
          </a:p>
        </p:txBody>
      </p:sp>
      <p:sp>
        <p:nvSpPr>
          <p:cNvPr id="10" name="Left-Right Arrow 9"/>
          <p:cNvSpPr/>
          <p:nvPr/>
        </p:nvSpPr>
        <p:spPr>
          <a:xfrm rot="16200000">
            <a:off x="4391059" y="2904502"/>
            <a:ext cx="5199404" cy="1828800"/>
          </a:xfrm>
          <a:prstGeom prst="leftRightArrow">
            <a:avLst/>
          </a:prstGeom>
          <a:solidFill>
            <a:schemeClr val="bg2">
              <a:lumMod val="60000"/>
              <a:lumOff val="40000"/>
              <a:alpha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accent1">
                    <a:lumMod val="50000"/>
                  </a:schemeClr>
                </a:solidFill>
              </a:rPr>
              <a:t>Explanation</a:t>
            </a:r>
          </a:p>
          <a:p>
            <a:pPr algn="ctr"/>
            <a:r>
              <a:rPr lang="en-US" sz="2400" dirty="0" smtClean="0">
                <a:solidFill>
                  <a:schemeClr val="tx2"/>
                </a:solidFill>
              </a:rPr>
              <a:t>Reason, describe, evaluate</a:t>
            </a:r>
            <a:endParaRPr lang="en-US" sz="2400" dirty="0">
              <a:solidFill>
                <a:schemeClr val="tx2"/>
              </a:solidFill>
            </a:endParaRPr>
          </a:p>
        </p:txBody>
      </p:sp>
      <p:sp>
        <p:nvSpPr>
          <p:cNvPr id="2" name="Title 1"/>
          <p:cNvSpPr>
            <a:spLocks noGrp="1"/>
          </p:cNvSpPr>
          <p:nvPr>
            <p:ph type="title" idx="4294967295"/>
          </p:nvPr>
        </p:nvSpPr>
        <p:spPr>
          <a:xfrm>
            <a:off x="0" y="261938"/>
            <a:ext cx="8270875" cy="844550"/>
          </a:xfrm>
          <a:prstGeom prst="rect">
            <a:avLst/>
          </a:prstGeom>
        </p:spPr>
        <p:txBody>
          <a:bodyPr>
            <a:normAutofit/>
          </a:bodyPr>
          <a:lstStyle/>
          <a:p>
            <a:pPr algn="ctr"/>
            <a:r>
              <a:rPr lang="en-US" b="1" dirty="0" smtClean="0"/>
              <a:t>Practice-based Science</a:t>
            </a:r>
            <a:endParaRPr lang="en-US" b="1" dirty="0"/>
          </a:p>
        </p:txBody>
      </p:sp>
      <p:sp>
        <p:nvSpPr>
          <p:cNvPr id="3" name="TextBox 2"/>
          <p:cNvSpPr txBox="1"/>
          <p:nvPr/>
        </p:nvSpPr>
        <p:spPr>
          <a:xfrm>
            <a:off x="3581400" y="6457890"/>
            <a:ext cx="4801314" cy="400110"/>
          </a:xfrm>
          <a:prstGeom prst="rect">
            <a:avLst/>
          </a:prstGeom>
          <a:noFill/>
        </p:spPr>
        <p:txBody>
          <a:bodyPr wrap="none" rtlCol="0">
            <a:spAutoFit/>
          </a:bodyPr>
          <a:lstStyle/>
          <a:p>
            <a:r>
              <a:rPr lang="en-US" sz="2000" b="0" dirty="0" smtClean="0">
                <a:latin typeface="+mj-lt"/>
              </a:rPr>
              <a:t>Long, T. 2015. PLB Michigan State University</a:t>
            </a:r>
            <a:endParaRPr lang="en-US" sz="2000" b="0" dirty="0">
              <a:latin typeface="+mj-lt"/>
            </a:endParaRPr>
          </a:p>
        </p:txBody>
      </p:sp>
      <p:sp>
        <p:nvSpPr>
          <p:cNvPr id="4" name="TextBox 3"/>
          <p:cNvSpPr txBox="1"/>
          <p:nvPr/>
        </p:nvSpPr>
        <p:spPr>
          <a:xfrm rot="16200000">
            <a:off x="-959507" y="3438532"/>
            <a:ext cx="3266640" cy="646331"/>
          </a:xfrm>
          <a:prstGeom prst="rect">
            <a:avLst/>
          </a:prstGeom>
          <a:noFill/>
        </p:spPr>
        <p:txBody>
          <a:bodyPr wrap="none" rtlCol="0">
            <a:spAutoFit/>
          </a:bodyPr>
          <a:lstStyle/>
          <a:p>
            <a:r>
              <a:rPr lang="en-US" sz="3600" b="1" dirty="0" smtClean="0"/>
              <a:t>Collaboration</a:t>
            </a:r>
            <a:endParaRPr lang="en-US" sz="3600" b="1" dirty="0"/>
          </a:p>
        </p:txBody>
      </p:sp>
    </p:spTree>
    <p:extLst>
      <p:ext uri="{BB962C8B-B14F-4D97-AF65-F5344CB8AC3E}">
        <p14:creationId xmlns:p14="http://schemas.microsoft.com/office/powerpoint/2010/main" val="1202745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2"/>
          <p:cNvGrpSpPr/>
          <p:nvPr/>
        </p:nvGrpSpPr>
        <p:grpSpPr>
          <a:xfrm>
            <a:off x="1066800" y="838200"/>
            <a:ext cx="7086600" cy="4797747"/>
            <a:chOff x="1066800" y="838200"/>
            <a:chExt cx="7086600" cy="4797747"/>
          </a:xfrm>
        </p:grpSpPr>
        <p:grpSp>
          <p:nvGrpSpPr>
            <p:cNvPr id="5" name="Group 3"/>
            <p:cNvGrpSpPr/>
            <p:nvPr/>
          </p:nvGrpSpPr>
          <p:grpSpPr>
            <a:xfrm rot="10800000">
              <a:off x="1066800" y="838200"/>
              <a:ext cx="7086600" cy="4648200"/>
              <a:chOff x="1066800" y="838200"/>
              <a:chExt cx="7086600" cy="4648200"/>
            </a:xfrm>
          </p:grpSpPr>
          <p:sp>
            <p:nvSpPr>
              <p:cNvPr id="12" name="Rectangle 11"/>
              <p:cNvSpPr/>
              <p:nvPr/>
            </p:nvSpPr>
            <p:spPr>
              <a:xfrm>
                <a:off x="1066800" y="1143000"/>
                <a:ext cx="7086600" cy="4343400"/>
              </a:xfrm>
              <a:prstGeom prst="rect">
                <a:avLst/>
              </a:prstGeom>
              <a:solidFill>
                <a:srgbClr val="FFFF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066800" y="838200"/>
                <a:ext cx="1981200" cy="381000"/>
              </a:xfrm>
              <a:prstGeom prst="roundRect">
                <a:avLst/>
              </a:prstGeom>
              <a:solidFill>
                <a:srgbClr val="F4F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rot="10800000">
              <a:off x="5791200" y="5174282"/>
              <a:ext cx="2362200" cy="461665"/>
            </a:xfrm>
            <a:prstGeom prst="rect">
              <a:avLst/>
            </a:prstGeom>
            <a:solidFill>
              <a:srgbClr val="FFFF00"/>
            </a:solidFill>
            <a:ln>
              <a:noFill/>
            </a:ln>
          </p:spPr>
          <p:txBody>
            <a:bodyPr wrap="square" rtlCol="0">
              <a:spAutoFit/>
            </a:bodyPr>
            <a:lstStyle/>
            <a:p>
              <a:r>
                <a:rPr lang="en-US" b="1" dirty="0" smtClean="0"/>
                <a:t>Group Name</a:t>
              </a:r>
              <a:endParaRPr lang="en-US" b="1" dirty="0"/>
            </a:p>
          </p:txBody>
        </p:sp>
        <p:sp>
          <p:nvSpPr>
            <p:cNvPr id="7" name="TextBox 6"/>
            <p:cNvSpPr txBox="1"/>
            <p:nvPr/>
          </p:nvSpPr>
          <p:spPr>
            <a:xfrm>
              <a:off x="3276600" y="2143852"/>
              <a:ext cx="4419600" cy="1569660"/>
            </a:xfrm>
            <a:prstGeom prst="rect">
              <a:avLst/>
            </a:prstGeom>
            <a:solidFill>
              <a:srgbClr val="FFFF00"/>
            </a:solidFill>
            <a:ln>
              <a:noFill/>
            </a:ln>
          </p:spPr>
          <p:txBody>
            <a:bodyPr wrap="square" rtlCol="0">
              <a:spAutoFit/>
            </a:bodyPr>
            <a:lstStyle/>
            <a:p>
              <a:r>
                <a:rPr lang="en-US" sz="9600" b="1" smtClean="0">
                  <a:latin typeface="+mn-lt"/>
                </a:rPr>
                <a:t>ZOE</a:t>
              </a:r>
              <a:endParaRPr lang="en-US" sz="9600" b="1" dirty="0">
                <a:latin typeface="+mn-lt"/>
              </a:endParaRPr>
            </a:p>
          </p:txBody>
        </p:sp>
        <p:sp>
          <p:nvSpPr>
            <p:cNvPr id="8" name="TextBox 7"/>
            <p:cNvSpPr txBox="1"/>
            <p:nvPr/>
          </p:nvSpPr>
          <p:spPr>
            <a:xfrm>
              <a:off x="1143000" y="914400"/>
              <a:ext cx="2895600" cy="830997"/>
            </a:xfrm>
            <a:prstGeom prst="rect">
              <a:avLst/>
            </a:prstGeom>
            <a:noFill/>
          </p:spPr>
          <p:txBody>
            <a:bodyPr wrap="square" rtlCol="0">
              <a:spAutoFit/>
            </a:bodyPr>
            <a:lstStyle/>
            <a:p>
              <a:r>
                <a:rPr lang="en-US" b="0" dirty="0" smtClean="0">
                  <a:latin typeface="+mn-lt"/>
                </a:rPr>
                <a:t>Number of teaching workshops</a:t>
              </a:r>
              <a:endParaRPr lang="en-US" b="0" dirty="0">
                <a:latin typeface="+mn-lt"/>
              </a:endParaRPr>
            </a:p>
          </p:txBody>
        </p:sp>
        <p:sp>
          <p:nvSpPr>
            <p:cNvPr id="9" name="TextBox 8"/>
            <p:cNvSpPr txBox="1"/>
            <p:nvPr/>
          </p:nvSpPr>
          <p:spPr>
            <a:xfrm>
              <a:off x="5562600" y="914400"/>
              <a:ext cx="2514600" cy="523220"/>
            </a:xfrm>
            <a:prstGeom prst="rect">
              <a:avLst/>
            </a:prstGeom>
            <a:noFill/>
          </p:spPr>
          <p:txBody>
            <a:bodyPr wrap="square" rtlCol="0">
              <a:spAutoFit/>
            </a:bodyPr>
            <a:lstStyle/>
            <a:p>
              <a:r>
                <a:rPr lang="en-US" sz="2800" b="0" dirty="0" smtClean="0">
                  <a:latin typeface="+mj-lt"/>
                </a:rPr>
                <a:t>Research Field</a:t>
              </a:r>
              <a:endParaRPr lang="en-US" sz="2800" b="0" dirty="0">
                <a:latin typeface="+mj-lt"/>
              </a:endParaRPr>
            </a:p>
          </p:txBody>
        </p:sp>
        <p:sp>
          <p:nvSpPr>
            <p:cNvPr id="10" name="TextBox 9"/>
            <p:cNvSpPr txBox="1"/>
            <p:nvPr/>
          </p:nvSpPr>
          <p:spPr>
            <a:xfrm>
              <a:off x="1115096" y="4658381"/>
              <a:ext cx="3124200" cy="523220"/>
            </a:xfrm>
            <a:prstGeom prst="rect">
              <a:avLst/>
            </a:prstGeom>
            <a:noFill/>
          </p:spPr>
          <p:txBody>
            <a:bodyPr wrap="square" rtlCol="0">
              <a:spAutoFit/>
            </a:bodyPr>
            <a:lstStyle/>
            <a:p>
              <a:r>
                <a:rPr lang="en-US" sz="2800" b="0" dirty="0" smtClean="0">
                  <a:latin typeface="+mn-lt"/>
                </a:rPr>
                <a:t>Positive Attribute</a:t>
              </a:r>
              <a:endParaRPr lang="en-US" sz="2800" b="0" dirty="0">
                <a:latin typeface="+mn-lt"/>
              </a:endParaRPr>
            </a:p>
          </p:txBody>
        </p:sp>
        <p:sp>
          <p:nvSpPr>
            <p:cNvPr id="11" name="TextBox 10"/>
            <p:cNvSpPr txBox="1"/>
            <p:nvPr/>
          </p:nvSpPr>
          <p:spPr>
            <a:xfrm>
              <a:off x="5295463" y="4534961"/>
              <a:ext cx="2846131" cy="461665"/>
            </a:xfrm>
            <a:prstGeom prst="rect">
              <a:avLst/>
            </a:prstGeom>
            <a:noFill/>
          </p:spPr>
          <p:txBody>
            <a:bodyPr wrap="square" rtlCol="0">
              <a:spAutoFit/>
            </a:bodyPr>
            <a:lstStyle/>
            <a:p>
              <a:r>
                <a:rPr lang="en-US" dirty="0" smtClean="0">
                  <a:latin typeface="+mj-lt"/>
                </a:rPr>
                <a:t>Status </a:t>
              </a:r>
              <a:r>
                <a:rPr lang="mr-IN" dirty="0" smtClean="0">
                  <a:latin typeface="+mj-lt"/>
                </a:rPr>
                <a:t>–</a:t>
              </a:r>
              <a:r>
                <a:rPr lang="en-US" dirty="0" smtClean="0">
                  <a:latin typeface="+mj-lt"/>
                </a:rPr>
                <a:t> </a:t>
              </a:r>
              <a:r>
                <a:rPr lang="en-US" dirty="0" err="1" smtClean="0">
                  <a:latin typeface="+mj-lt"/>
                </a:rPr>
                <a:t>fac</a:t>
              </a:r>
              <a:r>
                <a:rPr lang="en-US" dirty="0" smtClean="0">
                  <a:latin typeface="+mj-lt"/>
                </a:rPr>
                <a:t>, </a:t>
              </a:r>
              <a:r>
                <a:rPr lang="en-US" dirty="0" err="1" smtClean="0">
                  <a:latin typeface="+mj-lt"/>
                </a:rPr>
                <a:t>pd</a:t>
              </a:r>
              <a:r>
                <a:rPr lang="en-US" dirty="0" smtClean="0">
                  <a:latin typeface="+mj-lt"/>
                </a:rPr>
                <a:t>, grad</a:t>
              </a:r>
              <a:endParaRPr lang="en-US" sz="2400" b="1" dirty="0">
                <a:latin typeface="+mj-lt"/>
              </a:endParaRPr>
            </a:p>
          </p:txBody>
        </p:sp>
      </p:grpSp>
      <p:sp>
        <p:nvSpPr>
          <p:cNvPr id="2" name="TextBox 1"/>
          <p:cNvSpPr txBox="1"/>
          <p:nvPr/>
        </p:nvSpPr>
        <p:spPr>
          <a:xfrm>
            <a:off x="609600" y="6288613"/>
            <a:ext cx="8915400" cy="1138773"/>
          </a:xfrm>
          <a:prstGeom prst="rect">
            <a:avLst/>
          </a:prstGeom>
          <a:noFill/>
        </p:spPr>
        <p:txBody>
          <a:bodyPr wrap="square" rtlCol="0">
            <a:spAutoFit/>
          </a:bodyPr>
          <a:lstStyle/>
          <a:p>
            <a:r>
              <a:rPr lang="en-US" sz="2000" b="0" dirty="0">
                <a:latin typeface="Calibri" charset="0"/>
                <a:cs typeface="Calibri" charset="0"/>
              </a:rPr>
              <a:t>Chapter 1: Ebert-May and Hodder (2008) Pathways to Scientific Teaching</a:t>
            </a:r>
          </a:p>
          <a:p>
            <a:endParaRPr lang="en-US" dirty="0"/>
          </a:p>
          <a:p>
            <a:endParaRPr lang="en-US" dirty="0"/>
          </a:p>
        </p:txBody>
      </p:sp>
    </p:spTree>
    <p:extLst>
      <p:ext uri="{BB962C8B-B14F-4D97-AF65-F5344CB8AC3E}">
        <p14:creationId xmlns:p14="http://schemas.microsoft.com/office/powerpoint/2010/main" val="358958992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81138" y="33338"/>
            <a:ext cx="5859462"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3"/>
          <p:cNvSpPr>
            <a:spLocks noChangeArrowheads="1"/>
          </p:cNvSpPr>
          <p:nvPr/>
        </p:nvSpPr>
        <p:spPr bwMode="auto">
          <a:xfrm>
            <a:off x="-7938" y="1162050"/>
            <a:ext cx="6619876"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p>
            <a:pPr algn="ctr"/>
            <a:r>
              <a:rPr lang="en-US" sz="2800" b="1">
                <a:solidFill>
                  <a:srgbClr val="000000"/>
                </a:solidFill>
                <a:latin typeface="Arial" charset="0"/>
              </a:rPr>
              <a:t>Core Concepts for Biological Literacy</a:t>
            </a:r>
            <a:endParaRPr lang="en-US">
              <a:solidFill>
                <a:srgbClr val="000000"/>
              </a:solidFill>
            </a:endParaRPr>
          </a:p>
        </p:txBody>
      </p:sp>
      <p:sp>
        <p:nvSpPr>
          <p:cNvPr id="33797" name="Rectangle 4"/>
          <p:cNvSpPr>
            <a:spLocks noChangeArrowheads="1"/>
          </p:cNvSpPr>
          <p:nvPr/>
        </p:nvSpPr>
        <p:spPr bwMode="auto">
          <a:xfrm>
            <a:off x="-671513" y="1725613"/>
            <a:ext cx="6805613" cy="452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spAutoFit/>
          </a:bodyPr>
          <a:lstStyle/>
          <a:p>
            <a:r>
              <a:rPr lang="en-US" sz="1600" b="1" i="1">
                <a:latin typeface="Times New Roman" charset="0"/>
              </a:rPr>
              <a:t>	</a:t>
            </a:r>
            <a:r>
              <a:rPr lang="en-US" sz="1600" b="1" i="1" smtClean="0">
                <a:latin typeface="Arial" charset="0"/>
              </a:rPr>
              <a:t>1</a:t>
            </a:r>
            <a:r>
              <a:rPr lang="en-US" sz="1600" b="1" i="1" dirty="0">
                <a:latin typeface="Arial" charset="0"/>
              </a:rPr>
              <a:t>. </a:t>
            </a:r>
            <a:r>
              <a:rPr lang="en-US" sz="1600" b="1" i="1" dirty="0">
                <a:solidFill>
                  <a:schemeClr val="tx2"/>
                </a:solidFill>
                <a:latin typeface="Arial" charset="0"/>
              </a:rPr>
              <a:t>EVOLUTION</a:t>
            </a:r>
            <a:r>
              <a:rPr lang="en-US" sz="1600" b="1" i="1" dirty="0">
                <a:latin typeface="Arial" charset="0"/>
              </a:rPr>
              <a:t>:  </a:t>
            </a:r>
            <a:r>
              <a:rPr lang="en-US" sz="1600" dirty="0">
                <a:latin typeface="Arial" charset="0"/>
              </a:rPr>
              <a:t>The diversity of life evolved over      </a:t>
            </a:r>
          </a:p>
          <a:p>
            <a:r>
              <a:rPr lang="en-US" sz="1600" dirty="0">
                <a:latin typeface="Arial" charset="0"/>
              </a:rPr>
              <a:t>                 time by processes of mutation, selection, and </a:t>
            </a:r>
          </a:p>
          <a:p>
            <a:r>
              <a:rPr lang="en-US" sz="1600" dirty="0">
                <a:latin typeface="Arial" charset="0"/>
              </a:rPr>
              <a:t>                 genetic change.  </a:t>
            </a:r>
          </a:p>
          <a:p>
            <a:pPr lvl="2"/>
            <a:endParaRPr lang="en-US" sz="1600" dirty="0">
              <a:latin typeface="Arial" charset="0"/>
            </a:endParaRPr>
          </a:p>
          <a:p>
            <a:pPr lvl="2"/>
            <a:r>
              <a:rPr lang="en-US" sz="1600" b="1" i="1" dirty="0">
                <a:latin typeface="Arial" charset="0"/>
              </a:rPr>
              <a:t>2. </a:t>
            </a:r>
            <a:r>
              <a:rPr lang="en-US" sz="1600" b="1" i="1" dirty="0" smtClean="0">
                <a:solidFill>
                  <a:srgbClr val="1F497D"/>
                </a:solidFill>
                <a:latin typeface="Arial" charset="0"/>
              </a:rPr>
              <a:t>STRUCTURE </a:t>
            </a:r>
            <a:r>
              <a:rPr lang="en-US" sz="1600" b="1" i="1" dirty="0">
                <a:solidFill>
                  <a:srgbClr val="1F497D"/>
                </a:solidFill>
                <a:latin typeface="Arial" charset="0"/>
              </a:rPr>
              <a:t>AND FUNCTION</a:t>
            </a:r>
            <a:r>
              <a:rPr lang="en-US" sz="1600" b="1" i="1" dirty="0">
                <a:latin typeface="Arial" charset="0"/>
              </a:rPr>
              <a:t>:  </a:t>
            </a:r>
            <a:r>
              <a:rPr lang="en-US" sz="1600" dirty="0">
                <a:latin typeface="Arial" charset="0"/>
              </a:rPr>
              <a:t>Basic units of structure define the function of all living things.</a:t>
            </a:r>
            <a:r>
              <a:rPr lang="en-US" sz="1600" b="1" dirty="0">
                <a:latin typeface="Arial" charset="0"/>
              </a:rPr>
              <a:t>  </a:t>
            </a:r>
          </a:p>
          <a:p>
            <a:pPr lvl="2"/>
            <a:endParaRPr lang="en-US" sz="1600" dirty="0">
              <a:latin typeface="Arial" charset="0"/>
            </a:endParaRPr>
          </a:p>
          <a:p>
            <a:pPr lvl="2"/>
            <a:r>
              <a:rPr lang="en-US" sz="1600" b="1" i="1" dirty="0">
                <a:latin typeface="Arial" charset="0"/>
              </a:rPr>
              <a:t>3</a:t>
            </a:r>
            <a:r>
              <a:rPr lang="en-US" sz="1600" b="1" i="1" dirty="0" smtClean="0">
                <a:latin typeface="Arial" charset="0"/>
              </a:rPr>
              <a:t>. </a:t>
            </a:r>
            <a:r>
              <a:rPr lang="en-US" sz="1600" b="1" i="1" dirty="0">
                <a:solidFill>
                  <a:srgbClr val="1F497D"/>
                </a:solidFill>
                <a:latin typeface="Arial" charset="0"/>
              </a:rPr>
              <a:t>INFORMATION FLOW, EXCHANGE, AND STORAGE</a:t>
            </a:r>
            <a:r>
              <a:rPr lang="en-US" sz="1600" b="1" i="1" dirty="0">
                <a:latin typeface="Arial" charset="0"/>
              </a:rPr>
              <a:t>:  </a:t>
            </a:r>
            <a:r>
              <a:rPr lang="en-US" sz="1600" dirty="0">
                <a:latin typeface="Arial" charset="0"/>
              </a:rPr>
              <a:t>The growth and behavior of organisms are activated through the expression of genetic information in context.</a:t>
            </a:r>
            <a:endParaRPr lang="en-US" sz="1600" b="1" dirty="0">
              <a:latin typeface="Arial" charset="0"/>
            </a:endParaRPr>
          </a:p>
          <a:p>
            <a:pPr lvl="2"/>
            <a:endParaRPr lang="en-US" sz="1600" dirty="0">
              <a:latin typeface="Arial" charset="0"/>
            </a:endParaRPr>
          </a:p>
          <a:p>
            <a:pPr lvl="2"/>
            <a:r>
              <a:rPr lang="en-US" sz="1600" b="1" i="1" dirty="0">
                <a:latin typeface="Arial" charset="0"/>
              </a:rPr>
              <a:t>4. </a:t>
            </a:r>
            <a:r>
              <a:rPr lang="en-US" sz="1600" b="1" i="1" dirty="0">
                <a:solidFill>
                  <a:srgbClr val="1F497D"/>
                </a:solidFill>
                <a:latin typeface="Arial" charset="0"/>
              </a:rPr>
              <a:t>PATHWAYS AND TRANSFORMATIONS OF ENERGY AND MATTER</a:t>
            </a:r>
            <a:r>
              <a:rPr lang="en-US" sz="1600" b="1" i="1" dirty="0">
                <a:latin typeface="Arial" charset="0"/>
              </a:rPr>
              <a:t>:  </a:t>
            </a:r>
            <a:r>
              <a:rPr lang="en-US" sz="1600" dirty="0">
                <a:latin typeface="Arial" charset="0"/>
              </a:rPr>
              <a:t>Biological systems grow and change by processes based upon chemical transformation pathways and are governed by the laws of thermodynamics.  </a:t>
            </a:r>
          </a:p>
          <a:p>
            <a:pPr lvl="2"/>
            <a:r>
              <a:rPr lang="en-US" sz="1600" dirty="0">
                <a:latin typeface="Arial" charset="0"/>
              </a:rPr>
              <a:t> </a:t>
            </a:r>
          </a:p>
          <a:p>
            <a:pPr lvl="2"/>
            <a:r>
              <a:rPr lang="en-US" sz="1600" b="1" i="1" dirty="0">
                <a:latin typeface="Arial" charset="0"/>
              </a:rPr>
              <a:t>5. </a:t>
            </a:r>
            <a:r>
              <a:rPr lang="en-US" sz="1600" b="1" i="1" dirty="0">
                <a:solidFill>
                  <a:srgbClr val="1F497D"/>
                </a:solidFill>
                <a:latin typeface="Arial" charset="0"/>
              </a:rPr>
              <a:t>SYSTEMS</a:t>
            </a:r>
            <a:r>
              <a:rPr lang="en-US" sz="1600" b="1" i="1" dirty="0">
                <a:latin typeface="Arial" charset="0"/>
              </a:rPr>
              <a:t>: </a:t>
            </a:r>
            <a:r>
              <a:rPr lang="en-US" sz="1600" b="1" dirty="0">
                <a:latin typeface="Arial" charset="0"/>
              </a:rPr>
              <a:t> </a:t>
            </a:r>
            <a:r>
              <a:rPr lang="en-US" sz="1600" dirty="0">
                <a:latin typeface="Arial" charset="0"/>
              </a:rPr>
              <a:t>Living systems are interconnected and interacting.</a:t>
            </a:r>
            <a:r>
              <a:rPr lang="en-US" sz="1600" b="1" dirty="0">
                <a:latin typeface="Arial" charset="0"/>
              </a:rPr>
              <a:t> </a:t>
            </a:r>
            <a:endParaRPr lang="en-US" sz="1800" dirty="0">
              <a:latin typeface="Arial" charset="0"/>
            </a:endParaRPr>
          </a:p>
        </p:txBody>
      </p:sp>
      <p:grpSp>
        <p:nvGrpSpPr>
          <p:cNvPr id="33798" name="Group 5"/>
          <p:cNvGrpSpPr>
            <a:grpSpLocks/>
          </p:cNvGrpSpPr>
          <p:nvPr/>
        </p:nvGrpSpPr>
        <p:grpSpPr bwMode="auto">
          <a:xfrm>
            <a:off x="6134100" y="969963"/>
            <a:ext cx="2735263" cy="5700712"/>
            <a:chOff x="3918" y="673"/>
            <a:chExt cx="1723" cy="3591"/>
          </a:xfrm>
        </p:grpSpPr>
        <p:pic>
          <p:nvPicPr>
            <p:cNvPr id="33801" name="Picture 6" descr="Studetn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03" y="673"/>
              <a:ext cx="1311" cy="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3794" name="Object 2"/>
            <p:cNvGraphicFramePr>
              <a:graphicFrameLocks noChangeAspect="1"/>
            </p:cNvGraphicFramePr>
            <p:nvPr/>
          </p:nvGraphicFramePr>
          <p:xfrm>
            <a:off x="3918" y="2954"/>
            <a:ext cx="1723" cy="1310"/>
          </p:xfrm>
          <a:graphic>
            <a:graphicData uri="http://schemas.openxmlformats.org/presentationml/2006/ole">
              <mc:AlternateContent xmlns:mc="http://schemas.openxmlformats.org/markup-compatibility/2006">
                <mc:Choice xmlns:v="urn:schemas-microsoft-com:vml" Requires="v">
                  <p:oleObj spid="_x0000_s2049" name="Photo Editor Photo" r:id="rId6" imgW="7954485" imgH="6047619" progId="MSPhotoEd.3">
                    <p:embed/>
                  </p:oleObj>
                </mc:Choice>
                <mc:Fallback>
                  <p:oleObj name="Photo Editor Photo" r:id="rId6" imgW="7954485" imgH="604761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8" y="2954"/>
                          <a:ext cx="1723" cy="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33799" name="Rectangle 8"/>
          <p:cNvSpPr>
            <a:spLocks noChangeArrowheads="1"/>
          </p:cNvSpPr>
          <p:nvPr/>
        </p:nvSpPr>
        <p:spPr bwMode="auto">
          <a:xfrm>
            <a:off x="7900988" y="6689725"/>
            <a:ext cx="12446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p>
            <a:pPr algn="ctr"/>
            <a:r>
              <a:rPr lang="en-US" sz="800">
                <a:solidFill>
                  <a:srgbClr val="7F7F7F"/>
                </a:solidFill>
              </a:rPr>
              <a:t>C. Brewer, PERG, 2/2011</a:t>
            </a:r>
            <a:endParaRPr lang="en-US">
              <a:solidFill>
                <a:srgbClr val="7F7F7F"/>
              </a:solidFill>
            </a:endParaRPr>
          </a:p>
        </p:txBody>
      </p:sp>
      <p:pic>
        <p:nvPicPr>
          <p:cNvPr id="33800" name="Picture 8" descr="AAAS Logo.tiff"/>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799388" y="342900"/>
            <a:ext cx="101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2120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533400" y="0"/>
            <a:ext cx="7696200" cy="914400"/>
          </a:xfrm>
          <a:solidFill>
            <a:srgbClr val="7030A0"/>
          </a:solidFill>
        </p:spPr>
        <p:txBody>
          <a:bodyPr/>
          <a:lstStyle/>
          <a:p>
            <a:r>
              <a:rPr lang="en-US" sz="4000" dirty="0" smtClean="0">
                <a:solidFill>
                  <a:schemeClr val="bg1"/>
                </a:solidFill>
              </a:rPr>
              <a:t>Materials for this Afternoon</a:t>
            </a:r>
            <a:endParaRPr lang="en-US" sz="4000" dirty="0"/>
          </a:p>
        </p:txBody>
      </p:sp>
      <p:sp>
        <p:nvSpPr>
          <p:cNvPr id="299011" name="Rectangle 3"/>
          <p:cNvSpPr>
            <a:spLocks noGrp="1" noChangeArrowheads="1"/>
          </p:cNvSpPr>
          <p:nvPr>
            <p:ph type="body" idx="1"/>
          </p:nvPr>
        </p:nvSpPr>
        <p:spPr>
          <a:xfrm>
            <a:off x="76200" y="1066800"/>
            <a:ext cx="8935719" cy="5791200"/>
          </a:xfrm>
        </p:spPr>
        <p:txBody>
          <a:bodyPr/>
          <a:lstStyle/>
          <a:p>
            <a:pPr marL="0" indent="0">
              <a:lnSpc>
                <a:spcPct val="90000"/>
              </a:lnSpc>
              <a:buClr>
                <a:schemeClr val="accent1"/>
              </a:buClr>
              <a:buNone/>
            </a:pPr>
            <a:r>
              <a:rPr lang="en-US" sz="3600" dirty="0" smtClean="0"/>
              <a:t>Reading:</a:t>
            </a:r>
          </a:p>
          <a:p>
            <a:pPr marL="0" indent="0">
              <a:lnSpc>
                <a:spcPct val="90000"/>
              </a:lnSpc>
              <a:buClr>
                <a:schemeClr val="accent1"/>
              </a:buClr>
              <a:buNone/>
            </a:pPr>
            <a:endParaRPr lang="en-US" sz="3600" dirty="0" smtClean="0"/>
          </a:p>
          <a:p>
            <a:pPr marL="0" indent="0">
              <a:lnSpc>
                <a:spcPct val="90000"/>
              </a:lnSpc>
              <a:buClr>
                <a:schemeClr val="accent1"/>
              </a:buClr>
              <a:buNone/>
            </a:pPr>
            <a:r>
              <a:rPr lang="en-US" sz="3600" dirty="0" smtClean="0"/>
              <a:t>Tanner, K. 2010. Order </a:t>
            </a:r>
            <a:r>
              <a:rPr lang="en-US" sz="3600" dirty="0"/>
              <a:t>Matters: Using the 5E </a:t>
            </a:r>
            <a:r>
              <a:rPr lang="en-US" sz="3600" dirty="0" smtClean="0"/>
              <a:t>model </a:t>
            </a:r>
            <a:r>
              <a:rPr lang="en-US" sz="3600" dirty="0"/>
              <a:t>to </a:t>
            </a:r>
            <a:r>
              <a:rPr lang="en-US" sz="3600" dirty="0" smtClean="0"/>
              <a:t>align teaching with how people learn.</a:t>
            </a:r>
          </a:p>
          <a:p>
            <a:pPr marL="0" indent="0">
              <a:lnSpc>
                <a:spcPct val="90000"/>
              </a:lnSpc>
              <a:buClr>
                <a:schemeClr val="accent1"/>
              </a:buClr>
              <a:buNone/>
            </a:pPr>
            <a:endParaRPr lang="en-US" sz="3600" dirty="0" smtClean="0"/>
          </a:p>
          <a:p>
            <a:pPr marL="0" indent="0">
              <a:lnSpc>
                <a:spcPct val="90000"/>
              </a:lnSpc>
              <a:buClr>
                <a:schemeClr val="accent1"/>
              </a:buClr>
              <a:buNone/>
            </a:pPr>
            <a:r>
              <a:rPr lang="en-US" sz="3600" dirty="0" smtClean="0"/>
              <a:t>Each team: Bring in 3-4 papers to choose for lesson.</a:t>
            </a:r>
          </a:p>
          <a:p>
            <a:pPr marL="0" indent="0">
              <a:lnSpc>
                <a:spcPct val="90000"/>
              </a:lnSpc>
              <a:buClr>
                <a:schemeClr val="accent1"/>
              </a:buClr>
              <a:buNone/>
            </a:pPr>
            <a:endParaRPr lang="en-US" sz="3600" dirty="0"/>
          </a:p>
          <a:p>
            <a:pPr marL="0" indent="0">
              <a:lnSpc>
                <a:spcPct val="90000"/>
              </a:lnSpc>
              <a:buClr>
                <a:schemeClr val="accent1"/>
              </a:buClr>
              <a:buNone/>
            </a:pPr>
            <a:r>
              <a:rPr lang="en-US" sz="3600" dirty="0" smtClean="0"/>
              <a:t>Bring in ”lecture” </a:t>
            </a:r>
            <a:r>
              <a:rPr lang="mr-IN" sz="3600" dirty="0" smtClean="0"/>
              <a:t>–</a:t>
            </a:r>
            <a:r>
              <a:rPr lang="en-US" sz="3600" dirty="0" smtClean="0"/>
              <a:t> </a:t>
            </a:r>
            <a:r>
              <a:rPr lang="en-US" sz="3600" dirty="0" err="1" smtClean="0"/>
              <a:t>ppt</a:t>
            </a:r>
            <a:r>
              <a:rPr lang="en-US" sz="3600" dirty="0" smtClean="0"/>
              <a:t> deck.</a:t>
            </a:r>
            <a:endParaRPr lang="en-US" sz="3600" dirty="0"/>
          </a:p>
        </p:txBody>
      </p:sp>
    </p:spTree>
    <p:extLst>
      <p:ext uri="{BB962C8B-B14F-4D97-AF65-F5344CB8AC3E}">
        <p14:creationId xmlns:p14="http://schemas.microsoft.com/office/powerpoint/2010/main" val="408620305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Formation</a:t>
            </a:r>
            <a:endParaRPr lang="en-US" dirty="0"/>
          </a:p>
        </p:txBody>
      </p:sp>
      <p:sp>
        <p:nvSpPr>
          <p:cNvPr id="3" name="Content Placeholder 2"/>
          <p:cNvSpPr>
            <a:spLocks noGrp="1"/>
          </p:cNvSpPr>
          <p:nvPr>
            <p:ph idx="1"/>
          </p:nvPr>
        </p:nvSpPr>
        <p:spPr>
          <a:xfrm>
            <a:off x="457200" y="1600200"/>
            <a:ext cx="8229600" cy="5114925"/>
          </a:xfrm>
        </p:spPr>
        <p:txBody>
          <a:bodyPr numCol="2">
            <a:noAutofit/>
          </a:bodyPr>
          <a:lstStyle/>
          <a:p>
            <a:pPr algn="ctr"/>
            <a:endParaRPr lang="en-US" sz="1200" dirty="0" smtClean="0"/>
          </a:p>
          <a:p>
            <a:pPr algn="ctr"/>
            <a:endParaRPr lang="en-US" sz="1200" dirty="0"/>
          </a:p>
        </p:txBody>
      </p:sp>
    </p:spTree>
    <p:extLst>
      <p:ext uri="{BB962C8B-B14F-4D97-AF65-F5344CB8AC3E}">
        <p14:creationId xmlns:p14="http://schemas.microsoft.com/office/powerpoint/2010/main" val="109650606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71600" y="2128377"/>
            <a:ext cx="4851451" cy="108514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3200" b="1" dirty="0" smtClean="0">
                <a:solidFill>
                  <a:schemeClr val="bg1">
                    <a:lumMod val="75000"/>
                  </a:schemeClr>
                </a:solidFill>
              </a:rPr>
              <a:t>Models </a:t>
            </a:r>
          </a:p>
          <a:p>
            <a:r>
              <a:rPr lang="en-US" sz="2400" dirty="0" smtClean="0">
                <a:solidFill>
                  <a:schemeClr val="bg1">
                    <a:lumMod val="75000"/>
                  </a:schemeClr>
                </a:solidFill>
              </a:rPr>
              <a:t>build, use, revise</a:t>
            </a:r>
            <a:endParaRPr lang="en-US" sz="2400" dirty="0">
              <a:solidFill>
                <a:schemeClr val="bg1">
                  <a:lumMod val="75000"/>
                </a:schemeClr>
              </a:solidFill>
            </a:endParaRPr>
          </a:p>
        </p:txBody>
      </p:sp>
      <p:sp>
        <p:nvSpPr>
          <p:cNvPr id="8" name="Rounded Rectangle 7"/>
          <p:cNvSpPr/>
          <p:nvPr/>
        </p:nvSpPr>
        <p:spPr>
          <a:xfrm>
            <a:off x="1371600" y="3260787"/>
            <a:ext cx="4851451" cy="108812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3200" b="1" dirty="0" smtClean="0">
                <a:solidFill>
                  <a:schemeClr val="bg1">
                    <a:lumMod val="75000"/>
                  </a:schemeClr>
                </a:solidFill>
              </a:rPr>
              <a:t>Arguments</a:t>
            </a:r>
          </a:p>
          <a:p>
            <a:r>
              <a:rPr lang="en-US" sz="2400" dirty="0">
                <a:solidFill>
                  <a:schemeClr val="bg1">
                    <a:lumMod val="75000"/>
                  </a:schemeClr>
                </a:solidFill>
              </a:rPr>
              <a:t>c</a:t>
            </a:r>
            <a:r>
              <a:rPr lang="en-US" sz="2400" dirty="0" smtClean="0">
                <a:solidFill>
                  <a:schemeClr val="bg1">
                    <a:lumMod val="75000"/>
                  </a:schemeClr>
                </a:solidFill>
              </a:rPr>
              <a:t>laim, evidence, warrant (reason)</a:t>
            </a:r>
            <a:endParaRPr lang="en-US" sz="2400" dirty="0">
              <a:solidFill>
                <a:schemeClr val="bg1">
                  <a:lumMod val="75000"/>
                </a:schemeClr>
              </a:solidFill>
            </a:endParaRPr>
          </a:p>
        </p:txBody>
      </p:sp>
      <p:sp>
        <p:nvSpPr>
          <p:cNvPr id="9" name="Rounded Rectangle 8"/>
          <p:cNvSpPr/>
          <p:nvPr/>
        </p:nvSpPr>
        <p:spPr>
          <a:xfrm>
            <a:off x="1371600" y="4398836"/>
            <a:ext cx="4851451" cy="10875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200" b="1" dirty="0" smtClean="0">
                <a:solidFill>
                  <a:srgbClr val="000090"/>
                </a:solidFill>
              </a:rPr>
              <a:t>Data</a:t>
            </a:r>
          </a:p>
          <a:p>
            <a:r>
              <a:rPr lang="en-US" sz="2400" dirty="0" smtClean="0">
                <a:solidFill>
                  <a:schemeClr val="tx1"/>
                </a:solidFill>
              </a:rPr>
              <a:t>collect, represent, analyze </a:t>
            </a:r>
            <a:endParaRPr lang="en-US" sz="2400" dirty="0">
              <a:solidFill>
                <a:schemeClr val="tx1"/>
              </a:solidFill>
            </a:endParaRPr>
          </a:p>
        </p:txBody>
      </p:sp>
      <p:sp>
        <p:nvSpPr>
          <p:cNvPr id="10" name="Left-Right Arrow 9"/>
          <p:cNvSpPr/>
          <p:nvPr/>
        </p:nvSpPr>
        <p:spPr>
          <a:xfrm rot="16200000">
            <a:off x="4391059" y="2904502"/>
            <a:ext cx="5199404" cy="1828800"/>
          </a:xfrm>
          <a:prstGeom prst="leftRightArrow">
            <a:avLst/>
          </a:prstGeom>
          <a:solidFill>
            <a:schemeClr val="bg2">
              <a:lumMod val="60000"/>
              <a:lumOff val="40000"/>
              <a:alpha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accent1">
                    <a:lumMod val="50000"/>
                  </a:schemeClr>
                </a:solidFill>
              </a:rPr>
              <a:t>Explanations</a:t>
            </a:r>
          </a:p>
          <a:p>
            <a:pPr algn="ctr"/>
            <a:r>
              <a:rPr lang="en-US" sz="2400" dirty="0" smtClean="0">
                <a:solidFill>
                  <a:schemeClr val="tx2"/>
                </a:solidFill>
              </a:rPr>
              <a:t>Describe, interpret, evaluate</a:t>
            </a:r>
            <a:endParaRPr lang="en-US" sz="2400" dirty="0">
              <a:solidFill>
                <a:schemeClr val="tx2"/>
              </a:solidFill>
            </a:endParaRPr>
          </a:p>
        </p:txBody>
      </p:sp>
      <p:sp>
        <p:nvSpPr>
          <p:cNvPr id="2" name="Title 1"/>
          <p:cNvSpPr>
            <a:spLocks noGrp="1"/>
          </p:cNvSpPr>
          <p:nvPr>
            <p:ph type="title" idx="4294967295"/>
          </p:nvPr>
        </p:nvSpPr>
        <p:spPr>
          <a:xfrm>
            <a:off x="0" y="261938"/>
            <a:ext cx="8270875" cy="844550"/>
          </a:xfrm>
          <a:prstGeom prst="rect">
            <a:avLst/>
          </a:prstGeom>
        </p:spPr>
        <p:txBody>
          <a:bodyPr>
            <a:normAutofit/>
          </a:bodyPr>
          <a:lstStyle/>
          <a:p>
            <a:pPr algn="ctr"/>
            <a:r>
              <a:rPr lang="en-US" b="1" dirty="0" smtClean="0"/>
              <a:t>Practice-based Biology</a:t>
            </a:r>
            <a:endParaRPr lang="en-US" b="1" dirty="0"/>
          </a:p>
        </p:txBody>
      </p:sp>
      <p:sp>
        <p:nvSpPr>
          <p:cNvPr id="11" name="Title 1"/>
          <p:cNvSpPr txBox="1">
            <a:spLocks/>
          </p:cNvSpPr>
          <p:nvPr/>
        </p:nvSpPr>
        <p:spPr>
          <a:xfrm>
            <a:off x="533400" y="5486400"/>
            <a:ext cx="7465673" cy="89320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3600" i="1" dirty="0">
              <a:solidFill>
                <a:srgbClr val="990000"/>
              </a:solidFill>
            </a:endParaRPr>
          </a:p>
        </p:txBody>
      </p:sp>
      <p:sp>
        <p:nvSpPr>
          <p:cNvPr id="3" name="TextBox 2"/>
          <p:cNvSpPr txBox="1"/>
          <p:nvPr/>
        </p:nvSpPr>
        <p:spPr>
          <a:xfrm>
            <a:off x="3581400" y="6457890"/>
            <a:ext cx="4801314" cy="400110"/>
          </a:xfrm>
          <a:prstGeom prst="rect">
            <a:avLst/>
          </a:prstGeom>
          <a:noFill/>
        </p:spPr>
        <p:txBody>
          <a:bodyPr wrap="none" rtlCol="0">
            <a:spAutoFit/>
          </a:bodyPr>
          <a:lstStyle/>
          <a:p>
            <a:r>
              <a:rPr lang="en-US" sz="2000" b="0" dirty="0" smtClean="0">
                <a:latin typeface="+mj-lt"/>
              </a:rPr>
              <a:t>Long, T. 2015. PLB Michigan State University</a:t>
            </a:r>
            <a:endParaRPr lang="en-US" sz="2000" b="0" dirty="0">
              <a:latin typeface="+mj-lt"/>
            </a:endParaRPr>
          </a:p>
        </p:txBody>
      </p:sp>
      <p:sp>
        <p:nvSpPr>
          <p:cNvPr id="4" name="TextBox 3"/>
          <p:cNvSpPr txBox="1"/>
          <p:nvPr/>
        </p:nvSpPr>
        <p:spPr>
          <a:xfrm rot="16200000">
            <a:off x="-714837" y="3438532"/>
            <a:ext cx="2777299" cy="646331"/>
          </a:xfrm>
          <a:prstGeom prst="rect">
            <a:avLst/>
          </a:prstGeom>
          <a:noFill/>
        </p:spPr>
        <p:txBody>
          <a:bodyPr wrap="none" rtlCol="0">
            <a:spAutoFit/>
          </a:bodyPr>
          <a:lstStyle/>
          <a:p>
            <a:r>
              <a:rPr lang="en-US" sz="3600" dirty="0" smtClean="0">
                <a:latin typeface="+mn-lt"/>
              </a:rPr>
              <a:t>Collaboration</a:t>
            </a:r>
            <a:endParaRPr lang="en-US" sz="3600" dirty="0">
              <a:latin typeface="+mn-lt"/>
            </a:endParaRPr>
          </a:p>
        </p:txBody>
      </p:sp>
    </p:spTree>
    <p:extLst>
      <p:ext uri="{BB962C8B-B14F-4D97-AF65-F5344CB8AC3E}">
        <p14:creationId xmlns:p14="http://schemas.microsoft.com/office/powerpoint/2010/main" val="351346871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32942"/>
          </a:xfrm>
          <a:solidFill>
            <a:srgbClr val="7030A0"/>
          </a:solidFill>
        </p:spPr>
        <p:txBody>
          <a:bodyPr anchor="ctr"/>
          <a:lstStyle/>
          <a:p>
            <a:pPr algn="ctr"/>
            <a:r>
              <a:rPr lang="en-US" dirty="0" smtClean="0">
                <a:solidFill>
                  <a:schemeClr val="bg1"/>
                </a:solidFill>
                <a:effectLst/>
                <a:latin typeface="Calibri"/>
                <a:cs typeface="Calibri"/>
              </a:rPr>
              <a:t>On whiteboards </a:t>
            </a:r>
            <a:endParaRPr lang="en-US" dirty="0">
              <a:solidFill>
                <a:schemeClr val="bg1"/>
              </a:solidFill>
              <a:effectLst/>
              <a:latin typeface="Calibri"/>
              <a:cs typeface="Calibri"/>
            </a:endParaRPr>
          </a:p>
        </p:txBody>
      </p:sp>
      <p:sp>
        <p:nvSpPr>
          <p:cNvPr id="3" name="TextBox 2"/>
          <p:cNvSpPr txBox="1"/>
          <p:nvPr/>
        </p:nvSpPr>
        <p:spPr>
          <a:xfrm>
            <a:off x="3886200" y="1752600"/>
            <a:ext cx="1192304" cy="707886"/>
          </a:xfrm>
          <a:prstGeom prst="rect">
            <a:avLst/>
          </a:prstGeom>
          <a:noFill/>
        </p:spPr>
        <p:txBody>
          <a:bodyPr wrap="none" rtlCol="0">
            <a:spAutoFit/>
          </a:bodyPr>
          <a:lstStyle/>
          <a:p>
            <a:r>
              <a:rPr lang="en-US" sz="4000" dirty="0" smtClean="0">
                <a:solidFill>
                  <a:srgbClr val="FF0000"/>
                </a:solidFill>
                <a:latin typeface="+mj-lt"/>
              </a:rPr>
              <a:t>Data</a:t>
            </a:r>
            <a:endParaRPr lang="en-US" sz="4000" dirty="0">
              <a:solidFill>
                <a:srgbClr val="FF0000"/>
              </a:solidFill>
              <a:latin typeface="+mj-lt"/>
            </a:endParaRPr>
          </a:p>
        </p:txBody>
      </p:sp>
    </p:spTree>
    <p:extLst>
      <p:ext uri="{BB962C8B-B14F-4D97-AF65-F5344CB8AC3E}">
        <p14:creationId xmlns:p14="http://schemas.microsoft.com/office/powerpoint/2010/main" val="345871107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88401"/>
            <a:ext cx="9144000" cy="5791337"/>
          </a:xfrm>
        </p:spPr>
        <p:txBody>
          <a:bodyPr>
            <a:normAutofit/>
          </a:bodyPr>
          <a:lstStyle/>
          <a:p>
            <a:pPr marL="514350" indent="-514350">
              <a:buFont typeface="+mj-lt"/>
              <a:buAutoNum type="arabicPeriod"/>
            </a:pPr>
            <a:r>
              <a:rPr lang="en-US" sz="2800" dirty="0"/>
              <a:t>Observe the anatomical features of </a:t>
            </a:r>
            <a:r>
              <a:rPr lang="en-US" sz="2800" dirty="0" smtClean="0"/>
              <a:t>the plant cuttings. </a:t>
            </a:r>
            <a:r>
              <a:rPr lang="en-US" sz="2800" dirty="0"/>
              <a:t>Select two traits that may be related. </a:t>
            </a:r>
          </a:p>
          <a:p>
            <a:pPr marL="514350" lvl="0" indent="-514350">
              <a:buFont typeface="+mj-lt"/>
              <a:buAutoNum type="arabicPeriod"/>
            </a:pPr>
            <a:r>
              <a:rPr lang="en-US" sz="2800" dirty="0"/>
              <a:t>Decide on the traits  – and predict the relationship between the traits.</a:t>
            </a:r>
          </a:p>
          <a:p>
            <a:pPr marL="514350" lvl="0" indent="-514350">
              <a:buFont typeface="+mj-lt"/>
              <a:buAutoNum type="arabicPeriod"/>
            </a:pPr>
            <a:r>
              <a:rPr lang="en-US" sz="2800" dirty="0"/>
              <a:t>Propose a hypothesis that explains that </a:t>
            </a:r>
            <a:r>
              <a:rPr lang="en-US" sz="2800" dirty="0" smtClean="0"/>
              <a:t>relationship. Record. </a:t>
            </a:r>
          </a:p>
          <a:p>
            <a:pPr marL="514350" lvl="0" indent="-514350">
              <a:buFont typeface="+mj-lt"/>
              <a:buAutoNum type="arabicPeriod"/>
            </a:pPr>
            <a:r>
              <a:rPr lang="en-US" sz="2800" dirty="0" smtClean="0"/>
              <a:t>Design </a:t>
            </a:r>
            <a:r>
              <a:rPr lang="en-US" sz="2800" dirty="0"/>
              <a:t>a method to collect the data, </a:t>
            </a:r>
            <a:r>
              <a:rPr lang="en-US" sz="2800" dirty="0" smtClean="0"/>
              <a:t>(summarize </a:t>
            </a:r>
            <a:r>
              <a:rPr lang="en-US" sz="2800" dirty="0"/>
              <a:t>as </a:t>
            </a:r>
            <a:r>
              <a:rPr lang="en-US" sz="2800" dirty="0" smtClean="0"/>
              <a:t>text) </a:t>
            </a:r>
            <a:r>
              <a:rPr lang="en-US" sz="2800" dirty="0"/>
              <a:t>– then collect.</a:t>
            </a:r>
          </a:p>
          <a:p>
            <a:pPr marL="514350" lvl="0" indent="-514350">
              <a:buFont typeface="+mj-lt"/>
              <a:buAutoNum type="arabicPeriod"/>
            </a:pPr>
            <a:r>
              <a:rPr lang="en-US" sz="2800" dirty="0"/>
              <a:t>What is the sample size and justify. </a:t>
            </a:r>
          </a:p>
          <a:p>
            <a:pPr marL="514350" lvl="0" indent="-514350">
              <a:buFont typeface="+mj-lt"/>
              <a:buAutoNum type="arabicPeriod"/>
            </a:pPr>
            <a:r>
              <a:rPr lang="en-US" sz="2800" dirty="0"/>
              <a:t>Record your raw </a:t>
            </a:r>
            <a:r>
              <a:rPr lang="en-US" sz="2800" dirty="0" smtClean="0"/>
              <a:t>data</a:t>
            </a:r>
            <a:r>
              <a:rPr lang="en-US" sz="2800" dirty="0"/>
              <a:t> </a:t>
            </a:r>
            <a:r>
              <a:rPr lang="en-US" sz="2800" dirty="0" smtClean="0"/>
              <a:t>in a notebook or whiteboard.</a:t>
            </a:r>
            <a:endParaRPr lang="en-US" sz="2800" dirty="0"/>
          </a:p>
        </p:txBody>
      </p:sp>
      <p:sp>
        <p:nvSpPr>
          <p:cNvPr id="5" name="Title 1"/>
          <p:cNvSpPr txBox="1">
            <a:spLocks/>
          </p:cNvSpPr>
          <p:nvPr/>
        </p:nvSpPr>
        <p:spPr>
          <a:xfrm>
            <a:off x="0" y="0"/>
            <a:ext cx="9144000" cy="904405"/>
          </a:xfrm>
          <a:prstGeom prst="rect">
            <a:avLst/>
          </a:prstGeom>
          <a:solidFill>
            <a:srgbClr val="7030A0"/>
          </a:solidFill>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457200" rtl="0" eaLnBrk="0" fontAlgn="base" hangingPunct="0">
              <a:spcBef>
                <a:spcPct val="0"/>
              </a:spcBef>
              <a:spcAft>
                <a:spcPct val="0"/>
              </a:spcAft>
              <a:defRPr sz="4000" kern="1200">
                <a:solidFill>
                  <a:schemeClr val="dk1"/>
                </a:solidFill>
                <a:latin typeface="+mn-lt"/>
                <a:ea typeface="+mn-ea"/>
                <a:cs typeface="+mn-cs"/>
              </a:defRPr>
            </a:lvl1pPr>
            <a:lvl2pPr algn="ctr" defTabSz="457200" rtl="0" eaLnBrk="0" fontAlgn="base" hangingPunct="0">
              <a:spcBef>
                <a:spcPct val="0"/>
              </a:spcBef>
              <a:spcAft>
                <a:spcPct val="0"/>
              </a:spcAft>
              <a:defRPr sz="4000">
                <a:solidFill>
                  <a:schemeClr val="dk1"/>
                </a:solidFill>
                <a:latin typeface="+mn-lt"/>
                <a:ea typeface="+mn-ea"/>
                <a:cs typeface="+mn-cs"/>
              </a:defRPr>
            </a:lvl2pPr>
            <a:lvl3pPr algn="ctr" defTabSz="457200" rtl="0" eaLnBrk="0" fontAlgn="base" hangingPunct="0">
              <a:spcBef>
                <a:spcPct val="0"/>
              </a:spcBef>
              <a:spcAft>
                <a:spcPct val="0"/>
              </a:spcAft>
              <a:defRPr sz="4000">
                <a:solidFill>
                  <a:schemeClr val="dk1"/>
                </a:solidFill>
                <a:latin typeface="+mn-lt"/>
                <a:ea typeface="+mn-ea"/>
                <a:cs typeface="+mn-cs"/>
              </a:defRPr>
            </a:lvl3pPr>
            <a:lvl4pPr algn="ctr" defTabSz="457200" rtl="0" eaLnBrk="0" fontAlgn="base" hangingPunct="0">
              <a:spcBef>
                <a:spcPct val="0"/>
              </a:spcBef>
              <a:spcAft>
                <a:spcPct val="0"/>
              </a:spcAft>
              <a:defRPr sz="4000">
                <a:solidFill>
                  <a:schemeClr val="dk1"/>
                </a:solidFill>
                <a:latin typeface="+mn-lt"/>
                <a:ea typeface="+mn-ea"/>
                <a:cs typeface="+mn-cs"/>
              </a:defRPr>
            </a:lvl4pPr>
            <a:lvl5pPr algn="ctr" defTabSz="457200" rtl="0" eaLnBrk="0" fontAlgn="base" hangingPunct="0">
              <a:spcBef>
                <a:spcPct val="0"/>
              </a:spcBef>
              <a:spcAft>
                <a:spcPct val="0"/>
              </a:spcAft>
              <a:defRPr sz="4000">
                <a:solidFill>
                  <a:schemeClr val="dk1"/>
                </a:solidFill>
                <a:latin typeface="+mn-lt"/>
                <a:ea typeface="+mn-ea"/>
                <a:cs typeface="+mn-cs"/>
              </a:defRPr>
            </a:lvl5pPr>
            <a:lvl6pPr marL="457200" algn="ctr" defTabSz="457200" rtl="0" fontAlgn="base">
              <a:spcBef>
                <a:spcPct val="0"/>
              </a:spcBef>
              <a:spcAft>
                <a:spcPct val="0"/>
              </a:spcAft>
              <a:defRPr sz="4000">
                <a:solidFill>
                  <a:schemeClr val="dk1"/>
                </a:solidFill>
                <a:latin typeface="+mn-lt"/>
                <a:ea typeface="+mn-ea"/>
                <a:cs typeface="+mn-cs"/>
              </a:defRPr>
            </a:lvl6pPr>
            <a:lvl7pPr marL="914400" algn="ctr" defTabSz="457200" rtl="0" fontAlgn="base">
              <a:spcBef>
                <a:spcPct val="0"/>
              </a:spcBef>
              <a:spcAft>
                <a:spcPct val="0"/>
              </a:spcAft>
              <a:defRPr sz="4000">
                <a:solidFill>
                  <a:schemeClr val="dk1"/>
                </a:solidFill>
                <a:latin typeface="+mn-lt"/>
                <a:ea typeface="+mn-ea"/>
                <a:cs typeface="+mn-cs"/>
              </a:defRPr>
            </a:lvl7pPr>
            <a:lvl8pPr marL="1371600" algn="ctr" defTabSz="457200" rtl="0" fontAlgn="base">
              <a:spcBef>
                <a:spcPct val="0"/>
              </a:spcBef>
              <a:spcAft>
                <a:spcPct val="0"/>
              </a:spcAft>
              <a:defRPr sz="4000">
                <a:solidFill>
                  <a:schemeClr val="dk1"/>
                </a:solidFill>
                <a:latin typeface="+mn-lt"/>
                <a:ea typeface="+mn-ea"/>
                <a:cs typeface="+mn-cs"/>
              </a:defRPr>
            </a:lvl8pPr>
            <a:lvl9pPr marL="1828800" algn="ctr" defTabSz="457200" rtl="0" fontAlgn="base">
              <a:spcBef>
                <a:spcPct val="0"/>
              </a:spcBef>
              <a:spcAft>
                <a:spcPct val="0"/>
              </a:spcAft>
              <a:defRPr sz="4000">
                <a:solidFill>
                  <a:schemeClr val="dk1"/>
                </a:solidFill>
                <a:latin typeface="+mn-lt"/>
                <a:ea typeface="+mn-ea"/>
                <a:cs typeface="+mn-cs"/>
              </a:defRPr>
            </a:lvl9pPr>
          </a:lstStyle>
          <a:p>
            <a:r>
              <a:rPr lang="en-US" sz="2800" dirty="0" smtClean="0">
                <a:solidFill>
                  <a:schemeClr val="bg1"/>
                </a:solidFill>
              </a:rPr>
              <a:t>Group project: Part 1</a:t>
            </a:r>
          </a:p>
        </p:txBody>
      </p:sp>
    </p:spTree>
    <p:extLst>
      <p:ext uri="{BB962C8B-B14F-4D97-AF65-F5344CB8AC3E}">
        <p14:creationId xmlns:p14="http://schemas.microsoft.com/office/powerpoint/2010/main" val="180770062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88401"/>
            <a:ext cx="9144000" cy="5791337"/>
          </a:xfrm>
        </p:spPr>
        <p:txBody>
          <a:bodyPr>
            <a:normAutofit/>
          </a:bodyPr>
          <a:lstStyle/>
          <a:p>
            <a:pPr marL="514350" lvl="0" indent="-514350">
              <a:buFont typeface="+mj-lt"/>
              <a:buAutoNum type="arabicPeriod"/>
            </a:pPr>
            <a:r>
              <a:rPr lang="en-US" dirty="0" smtClean="0"/>
              <a:t>Analyze </a:t>
            </a:r>
            <a:r>
              <a:rPr lang="en-US" dirty="0"/>
              <a:t>and represent your </a:t>
            </a:r>
            <a:r>
              <a:rPr lang="en-US" dirty="0" smtClean="0"/>
              <a:t>data </a:t>
            </a:r>
            <a:r>
              <a:rPr lang="mr-IN" dirty="0" smtClean="0"/>
              <a:t>–</a:t>
            </a:r>
            <a:r>
              <a:rPr lang="en-US" dirty="0" smtClean="0"/>
              <a:t> On WHITEBOARDS</a:t>
            </a:r>
            <a:endParaRPr lang="en-US" dirty="0"/>
          </a:p>
          <a:p>
            <a:pPr marL="514350" lvl="0" indent="-514350">
              <a:buFont typeface="+mj-lt"/>
              <a:buAutoNum type="arabicPeriod"/>
            </a:pPr>
            <a:r>
              <a:rPr lang="en-US" dirty="0"/>
              <a:t>Write a figure legend for whatever representation you use.</a:t>
            </a:r>
          </a:p>
          <a:p>
            <a:pPr marL="514350" lvl="0" indent="-514350">
              <a:buFont typeface="+mj-lt"/>
              <a:buAutoNum type="arabicPeriod"/>
            </a:pPr>
            <a:r>
              <a:rPr lang="en-US" dirty="0"/>
              <a:t>What are the conclusions? </a:t>
            </a:r>
          </a:p>
          <a:p>
            <a:pPr marL="514350" lvl="0" indent="-514350">
              <a:buFont typeface="+mj-lt"/>
              <a:buAutoNum type="arabicPeriod"/>
            </a:pPr>
            <a:r>
              <a:rPr lang="en-US" dirty="0"/>
              <a:t>Did any assumptions </a:t>
            </a:r>
            <a:r>
              <a:rPr lang="en-US" dirty="0" smtClean="0"/>
              <a:t>influence </a:t>
            </a:r>
            <a:r>
              <a:rPr lang="en-US" dirty="0"/>
              <a:t>the data or conclusions?</a:t>
            </a:r>
          </a:p>
          <a:p>
            <a:pPr marL="514350" indent="-514350">
              <a:buFont typeface="+mj-lt"/>
              <a:buAutoNum type="arabicPeriod"/>
            </a:pPr>
            <a:r>
              <a:rPr lang="en-US" dirty="0"/>
              <a:t>What were constraints and limitations of your </a:t>
            </a:r>
            <a:r>
              <a:rPr lang="en-US" dirty="0" smtClean="0"/>
              <a:t>method? </a:t>
            </a:r>
          </a:p>
        </p:txBody>
      </p:sp>
      <p:sp>
        <p:nvSpPr>
          <p:cNvPr id="5" name="Title 1"/>
          <p:cNvSpPr txBox="1">
            <a:spLocks/>
          </p:cNvSpPr>
          <p:nvPr/>
        </p:nvSpPr>
        <p:spPr>
          <a:xfrm>
            <a:off x="0" y="0"/>
            <a:ext cx="9144000" cy="904405"/>
          </a:xfrm>
          <a:prstGeom prst="rect">
            <a:avLst/>
          </a:prstGeom>
          <a:solidFill>
            <a:srgbClr val="7030A0"/>
          </a:solidFill>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457200" rtl="0" eaLnBrk="0" fontAlgn="base" hangingPunct="0">
              <a:spcBef>
                <a:spcPct val="0"/>
              </a:spcBef>
              <a:spcAft>
                <a:spcPct val="0"/>
              </a:spcAft>
              <a:defRPr sz="4000" kern="1200">
                <a:solidFill>
                  <a:schemeClr val="dk1"/>
                </a:solidFill>
                <a:latin typeface="+mn-lt"/>
                <a:ea typeface="+mn-ea"/>
                <a:cs typeface="+mn-cs"/>
              </a:defRPr>
            </a:lvl1pPr>
            <a:lvl2pPr algn="ctr" defTabSz="457200" rtl="0" eaLnBrk="0" fontAlgn="base" hangingPunct="0">
              <a:spcBef>
                <a:spcPct val="0"/>
              </a:spcBef>
              <a:spcAft>
                <a:spcPct val="0"/>
              </a:spcAft>
              <a:defRPr sz="4000">
                <a:solidFill>
                  <a:schemeClr val="dk1"/>
                </a:solidFill>
                <a:latin typeface="+mn-lt"/>
                <a:ea typeface="+mn-ea"/>
                <a:cs typeface="+mn-cs"/>
              </a:defRPr>
            </a:lvl2pPr>
            <a:lvl3pPr algn="ctr" defTabSz="457200" rtl="0" eaLnBrk="0" fontAlgn="base" hangingPunct="0">
              <a:spcBef>
                <a:spcPct val="0"/>
              </a:spcBef>
              <a:spcAft>
                <a:spcPct val="0"/>
              </a:spcAft>
              <a:defRPr sz="4000">
                <a:solidFill>
                  <a:schemeClr val="dk1"/>
                </a:solidFill>
                <a:latin typeface="+mn-lt"/>
                <a:ea typeface="+mn-ea"/>
                <a:cs typeface="+mn-cs"/>
              </a:defRPr>
            </a:lvl3pPr>
            <a:lvl4pPr algn="ctr" defTabSz="457200" rtl="0" eaLnBrk="0" fontAlgn="base" hangingPunct="0">
              <a:spcBef>
                <a:spcPct val="0"/>
              </a:spcBef>
              <a:spcAft>
                <a:spcPct val="0"/>
              </a:spcAft>
              <a:defRPr sz="4000">
                <a:solidFill>
                  <a:schemeClr val="dk1"/>
                </a:solidFill>
                <a:latin typeface="+mn-lt"/>
                <a:ea typeface="+mn-ea"/>
                <a:cs typeface="+mn-cs"/>
              </a:defRPr>
            </a:lvl4pPr>
            <a:lvl5pPr algn="ctr" defTabSz="457200" rtl="0" eaLnBrk="0" fontAlgn="base" hangingPunct="0">
              <a:spcBef>
                <a:spcPct val="0"/>
              </a:spcBef>
              <a:spcAft>
                <a:spcPct val="0"/>
              </a:spcAft>
              <a:defRPr sz="4000">
                <a:solidFill>
                  <a:schemeClr val="dk1"/>
                </a:solidFill>
                <a:latin typeface="+mn-lt"/>
                <a:ea typeface="+mn-ea"/>
                <a:cs typeface="+mn-cs"/>
              </a:defRPr>
            </a:lvl5pPr>
            <a:lvl6pPr marL="457200" algn="ctr" defTabSz="457200" rtl="0" fontAlgn="base">
              <a:spcBef>
                <a:spcPct val="0"/>
              </a:spcBef>
              <a:spcAft>
                <a:spcPct val="0"/>
              </a:spcAft>
              <a:defRPr sz="4000">
                <a:solidFill>
                  <a:schemeClr val="dk1"/>
                </a:solidFill>
                <a:latin typeface="+mn-lt"/>
                <a:ea typeface="+mn-ea"/>
                <a:cs typeface="+mn-cs"/>
              </a:defRPr>
            </a:lvl6pPr>
            <a:lvl7pPr marL="914400" algn="ctr" defTabSz="457200" rtl="0" fontAlgn="base">
              <a:spcBef>
                <a:spcPct val="0"/>
              </a:spcBef>
              <a:spcAft>
                <a:spcPct val="0"/>
              </a:spcAft>
              <a:defRPr sz="4000">
                <a:solidFill>
                  <a:schemeClr val="dk1"/>
                </a:solidFill>
                <a:latin typeface="+mn-lt"/>
                <a:ea typeface="+mn-ea"/>
                <a:cs typeface="+mn-cs"/>
              </a:defRPr>
            </a:lvl7pPr>
            <a:lvl8pPr marL="1371600" algn="ctr" defTabSz="457200" rtl="0" fontAlgn="base">
              <a:spcBef>
                <a:spcPct val="0"/>
              </a:spcBef>
              <a:spcAft>
                <a:spcPct val="0"/>
              </a:spcAft>
              <a:defRPr sz="4000">
                <a:solidFill>
                  <a:schemeClr val="dk1"/>
                </a:solidFill>
                <a:latin typeface="+mn-lt"/>
                <a:ea typeface="+mn-ea"/>
                <a:cs typeface="+mn-cs"/>
              </a:defRPr>
            </a:lvl8pPr>
            <a:lvl9pPr marL="1828800" algn="ctr" defTabSz="457200" rtl="0" fontAlgn="base">
              <a:spcBef>
                <a:spcPct val="0"/>
              </a:spcBef>
              <a:spcAft>
                <a:spcPct val="0"/>
              </a:spcAft>
              <a:defRPr sz="4000">
                <a:solidFill>
                  <a:schemeClr val="dk1"/>
                </a:solidFill>
                <a:latin typeface="+mn-lt"/>
                <a:ea typeface="+mn-ea"/>
                <a:cs typeface="+mn-cs"/>
              </a:defRPr>
            </a:lvl9pPr>
          </a:lstStyle>
          <a:p>
            <a:r>
              <a:rPr lang="en-US" sz="2800" dirty="0" smtClean="0">
                <a:solidFill>
                  <a:schemeClr val="bg1"/>
                </a:solidFill>
              </a:rPr>
              <a:t>Group project: Part 2</a:t>
            </a:r>
          </a:p>
        </p:txBody>
      </p:sp>
    </p:spTree>
    <p:extLst>
      <p:ext uri="{BB962C8B-B14F-4D97-AF65-F5344CB8AC3E}">
        <p14:creationId xmlns:p14="http://schemas.microsoft.com/office/powerpoint/2010/main" val="15896858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1219200"/>
            <a:ext cx="7772400" cy="4419600"/>
          </a:xfrm>
        </p:spPr>
        <p:txBody>
          <a:bodyPr/>
          <a:lstStyle/>
          <a:p>
            <a:r>
              <a:rPr lang="en-US" dirty="0" smtClean="0">
                <a:ea typeface="Arial" pitchFamily="-65" charset="0"/>
                <a:cs typeface="Arial" pitchFamily="-65" charset="0"/>
              </a:rPr>
              <a:t>Develop two learning objectives for this exercise.</a:t>
            </a:r>
            <a:br>
              <a:rPr lang="en-US" dirty="0" smtClean="0">
                <a:ea typeface="Arial" pitchFamily="-65" charset="0"/>
                <a:cs typeface="Arial" pitchFamily="-65" charset="0"/>
              </a:rPr>
            </a:br>
            <a:r>
              <a:rPr lang="en-US" dirty="0">
                <a:ea typeface="Arial" pitchFamily="-65" charset="0"/>
                <a:cs typeface="Arial" pitchFamily="-65" charset="0"/>
              </a:rPr>
              <a:t/>
            </a:r>
            <a:br>
              <a:rPr lang="en-US" dirty="0">
                <a:ea typeface="Arial" pitchFamily="-65" charset="0"/>
                <a:cs typeface="Arial" pitchFamily="-65" charset="0"/>
              </a:rPr>
            </a:br>
            <a:r>
              <a:rPr lang="en-US" dirty="0" smtClean="0">
                <a:ea typeface="Arial" pitchFamily="-65" charset="0"/>
                <a:cs typeface="Arial" pitchFamily="-65" charset="0"/>
              </a:rPr>
              <a:t>Students will be able to…..</a:t>
            </a:r>
            <a:br>
              <a:rPr lang="en-US" dirty="0" smtClean="0">
                <a:ea typeface="Arial" pitchFamily="-65" charset="0"/>
                <a:cs typeface="Arial" pitchFamily="-65" charset="0"/>
              </a:rPr>
            </a:br>
            <a:r>
              <a:rPr lang="en-US" dirty="0" smtClean="0">
                <a:ea typeface="Arial" pitchFamily="-65" charset="0"/>
                <a:cs typeface="Arial" pitchFamily="-65" charset="0"/>
              </a:rPr>
              <a:t>Know and Do What?</a:t>
            </a:r>
            <a:br>
              <a:rPr lang="en-US" dirty="0" smtClean="0">
                <a:ea typeface="Arial" pitchFamily="-65" charset="0"/>
                <a:cs typeface="Arial" pitchFamily="-65" charset="0"/>
              </a:rPr>
            </a:br>
            <a:r>
              <a:rPr lang="en-US" dirty="0" smtClean="0"/>
              <a:t/>
            </a:r>
            <a:br>
              <a:rPr lang="en-US" dirty="0" smtClean="0"/>
            </a:br>
            <a:endParaRPr lang="en-US" dirty="0" smtClean="0">
              <a:latin typeface="Arial" pitchFamily="-65" charset="0"/>
              <a:ea typeface="Arial" pitchFamily="-65" charset="0"/>
              <a:cs typeface="Arial" pitchFamily="-65" charset="0"/>
            </a:endParaRPr>
          </a:p>
        </p:txBody>
      </p:sp>
      <p:sp>
        <p:nvSpPr>
          <p:cNvPr id="3" name="TextBox 2"/>
          <p:cNvSpPr txBox="1"/>
          <p:nvPr/>
        </p:nvSpPr>
        <p:spPr>
          <a:xfrm>
            <a:off x="381000" y="381000"/>
            <a:ext cx="8229600" cy="707886"/>
          </a:xfrm>
          <a:prstGeom prst="rect">
            <a:avLst/>
          </a:prstGeom>
          <a:solidFill>
            <a:srgbClr val="7030A0"/>
          </a:solidFill>
        </p:spPr>
        <p:style>
          <a:lnRef idx="1">
            <a:schemeClr val="accent2"/>
          </a:lnRef>
          <a:fillRef idx="2">
            <a:schemeClr val="accent2"/>
          </a:fillRef>
          <a:effectRef idx="1">
            <a:schemeClr val="accent2"/>
          </a:effectRef>
          <a:fontRef idx="minor">
            <a:schemeClr val="dk1"/>
          </a:fontRef>
        </p:style>
        <p:txBody>
          <a:bodyPr wrap="square">
            <a:prstTxWarp prst="textNoShape">
              <a:avLst/>
            </a:prstTxWarp>
            <a:spAutoFit/>
          </a:bodyPr>
          <a:lstStyle/>
          <a:p>
            <a:pPr algn="ctr"/>
            <a:r>
              <a:rPr lang="en-US" sz="4000" b="0" dirty="0" smtClean="0">
                <a:solidFill>
                  <a:schemeClr val="bg1"/>
                </a:solidFill>
                <a:ea typeface="Arial" pitchFamily="-65" charset="0"/>
                <a:cs typeface="Arial" pitchFamily="-65" charset="0"/>
              </a:rPr>
              <a:t>Each Team</a:t>
            </a:r>
            <a:endParaRPr lang="en-US" sz="4000" b="0" dirty="0">
              <a:solidFill>
                <a:schemeClr val="bg1"/>
              </a:solidFill>
              <a:ea typeface="Arial" pitchFamily="-65" charset="0"/>
              <a:cs typeface="Arial" pitchFamily="-65" charset="0"/>
            </a:endParaRPr>
          </a:p>
        </p:txBody>
      </p:sp>
    </p:spTree>
    <p:extLst>
      <p:ext uri="{BB962C8B-B14F-4D97-AF65-F5344CB8AC3E}">
        <p14:creationId xmlns:p14="http://schemas.microsoft.com/office/powerpoint/2010/main" val="423581455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ctrTitle"/>
          </p:nvPr>
        </p:nvSpPr>
        <p:spPr bwMode="auto">
          <a:xfrm>
            <a:off x="762000" y="2514600"/>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4000" dirty="0">
                <a:latin typeface="Calibri" charset="0"/>
              </a:rPr>
              <a:t>Pathways to Scientific Teaching</a:t>
            </a:r>
            <a:br>
              <a:rPr lang="en-US" sz="4000" dirty="0">
                <a:latin typeface="Calibri" charset="0"/>
              </a:rPr>
            </a:br>
            <a:r>
              <a:rPr lang="en-US" sz="4000" dirty="0" smtClean="0">
                <a:latin typeface="Calibri" charset="0"/>
              </a:rPr>
              <a:t>Class Meeting PM</a:t>
            </a:r>
            <a:br>
              <a:rPr lang="en-US" sz="4000" dirty="0" smtClean="0">
                <a:latin typeface="Calibri" charset="0"/>
              </a:rPr>
            </a:br>
            <a:r>
              <a:rPr lang="en-US" sz="4000" dirty="0" smtClean="0">
                <a:solidFill>
                  <a:srgbClr val="7030A0"/>
                </a:solidFill>
                <a:latin typeface="Calibri" charset="0"/>
              </a:rPr>
              <a:t/>
            </a:r>
            <a:br>
              <a:rPr lang="en-US" sz="4000" dirty="0" smtClean="0">
                <a:solidFill>
                  <a:srgbClr val="7030A0"/>
                </a:solidFill>
                <a:latin typeface="Calibri" charset="0"/>
              </a:rPr>
            </a:br>
            <a:r>
              <a:rPr lang="en-US" sz="4000" dirty="0" smtClean="0">
                <a:solidFill>
                  <a:srgbClr val="7030A0"/>
                </a:solidFill>
                <a:latin typeface="Calibri" charset="0"/>
              </a:rPr>
              <a:t>What is model-based instruction?</a:t>
            </a:r>
            <a:br>
              <a:rPr lang="en-US" sz="4000" dirty="0" smtClean="0">
                <a:solidFill>
                  <a:srgbClr val="7030A0"/>
                </a:solidFill>
                <a:latin typeface="Calibri" charset="0"/>
              </a:rPr>
            </a:br>
            <a:r>
              <a:rPr lang="en-US" sz="4000" dirty="0">
                <a:solidFill>
                  <a:srgbClr val="7030A0"/>
                </a:solidFill>
                <a:latin typeface="Calibri" charset="0"/>
              </a:rPr>
              <a:t/>
            </a:r>
            <a:br>
              <a:rPr lang="en-US" sz="4000" dirty="0">
                <a:solidFill>
                  <a:srgbClr val="7030A0"/>
                </a:solidFill>
                <a:latin typeface="Calibri" charset="0"/>
              </a:rPr>
            </a:br>
            <a:r>
              <a:rPr lang="en-US" sz="4000" dirty="0" smtClean="0">
                <a:latin typeface="Calibri" charset="0"/>
              </a:rPr>
              <a:t>6 October 2017</a:t>
            </a:r>
            <a:r>
              <a:rPr lang="en-US" sz="4000" dirty="0">
                <a:latin typeface="Calibri" charset="0"/>
              </a:rPr>
              <a:t/>
            </a:r>
            <a:br>
              <a:rPr lang="en-US" sz="4000" dirty="0">
                <a:latin typeface="Calibri" charset="0"/>
              </a:rPr>
            </a:br>
            <a:endParaRPr lang="en-US" sz="4000" dirty="0">
              <a:latin typeface="Calibri" charset="0"/>
            </a:endParaRPr>
          </a:p>
        </p:txBody>
      </p:sp>
      <p:pic>
        <p:nvPicPr>
          <p:cNvPr id="12290" name="Picture 4" descr="joh86670_01_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00"/>
            <a:ext cx="5715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6" descr="DSC00028.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72200" y="304800"/>
            <a:ext cx="2057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descr="ptarmigan.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86200" y="304800"/>
            <a:ext cx="2184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80623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533400" y="304800"/>
            <a:ext cx="7772400" cy="1143000"/>
          </a:xfrm>
          <a:solidFill>
            <a:srgbClr val="7030A0"/>
          </a:solidFill>
        </p:spPr>
        <p:txBody>
          <a:bodyPr/>
          <a:lstStyle/>
          <a:p>
            <a:r>
              <a:rPr lang="en-US" sz="4000" dirty="0" smtClean="0">
                <a:solidFill>
                  <a:schemeClr val="bg1"/>
                </a:solidFill>
              </a:rPr>
              <a:t>Objectives 10-6 PM</a:t>
            </a:r>
            <a:endParaRPr lang="en-US" sz="4000" dirty="0"/>
          </a:p>
        </p:txBody>
      </p:sp>
      <p:sp>
        <p:nvSpPr>
          <p:cNvPr id="299011" name="Rectangle 3"/>
          <p:cNvSpPr>
            <a:spLocks noGrp="1" noChangeArrowheads="1"/>
          </p:cNvSpPr>
          <p:nvPr>
            <p:ph type="body" idx="1"/>
          </p:nvPr>
        </p:nvSpPr>
        <p:spPr>
          <a:xfrm>
            <a:off x="381000" y="1828800"/>
            <a:ext cx="8382000" cy="4953000"/>
          </a:xfrm>
        </p:spPr>
        <p:txBody>
          <a:bodyPr/>
          <a:lstStyle/>
          <a:p>
            <a:pPr marL="742950" indent="-742950">
              <a:lnSpc>
                <a:spcPct val="90000"/>
              </a:lnSpc>
              <a:buClr>
                <a:schemeClr val="accent1"/>
              </a:buClr>
              <a:buFont typeface="+mj-lt"/>
              <a:buAutoNum type="arabicPeriod"/>
            </a:pPr>
            <a:r>
              <a:rPr lang="en-US" sz="3600" dirty="0"/>
              <a:t>Develop measurable </a:t>
            </a:r>
            <a:r>
              <a:rPr lang="en-US" sz="3600"/>
              <a:t>learning </a:t>
            </a:r>
            <a:r>
              <a:rPr lang="en-US" sz="3600" smtClean="0"/>
              <a:t>objectives</a:t>
            </a:r>
            <a:r>
              <a:rPr lang="en-US" sz="3600"/>
              <a:t> </a:t>
            </a:r>
            <a:r>
              <a:rPr lang="en-US" sz="3600" smtClean="0"/>
              <a:t>and assessments.</a:t>
            </a:r>
            <a:endParaRPr lang="en-US" sz="3600" dirty="0" smtClean="0"/>
          </a:p>
          <a:p>
            <a:pPr marL="742950" indent="-742950">
              <a:lnSpc>
                <a:spcPct val="90000"/>
              </a:lnSpc>
              <a:buClr>
                <a:schemeClr val="accent1"/>
              </a:buClr>
              <a:buFont typeface="+mj-lt"/>
              <a:buAutoNum type="arabicPeriod"/>
            </a:pPr>
            <a:r>
              <a:rPr lang="en-US" sz="3600" dirty="0" smtClean="0"/>
              <a:t>Identify </a:t>
            </a:r>
            <a:r>
              <a:rPr lang="en-US" sz="3600" dirty="0"/>
              <a:t>and analyze students’ conceptions about </a:t>
            </a:r>
            <a:r>
              <a:rPr lang="en-US" sz="3600" dirty="0" smtClean="0"/>
              <a:t>core concepts.</a:t>
            </a:r>
          </a:p>
          <a:p>
            <a:pPr marL="742950" indent="-742950">
              <a:lnSpc>
                <a:spcPct val="90000"/>
              </a:lnSpc>
              <a:buClr>
                <a:schemeClr val="accent1"/>
              </a:buClr>
              <a:buFont typeface="+mj-lt"/>
              <a:buAutoNum type="arabicPeriod"/>
            </a:pPr>
            <a:r>
              <a:rPr lang="en-US" sz="3600" dirty="0" smtClean="0"/>
              <a:t>Identify core ideas and practices in selecting a biology paper (form research teams).</a:t>
            </a:r>
          </a:p>
          <a:p>
            <a:pPr marL="742950" indent="-742950">
              <a:lnSpc>
                <a:spcPct val="90000"/>
              </a:lnSpc>
              <a:buClr>
                <a:schemeClr val="accent1"/>
              </a:buClr>
              <a:buFont typeface="+mj-lt"/>
              <a:buAutoNum type="arabicPeriod"/>
            </a:pPr>
            <a:endParaRPr lang="en-US" sz="3600" dirty="0"/>
          </a:p>
        </p:txBody>
      </p:sp>
    </p:spTree>
    <p:extLst>
      <p:ext uri="{BB962C8B-B14F-4D97-AF65-F5344CB8AC3E}">
        <p14:creationId xmlns:p14="http://schemas.microsoft.com/office/powerpoint/2010/main" val="23308617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0" y="533400"/>
            <a:ext cx="4572000" cy="5791200"/>
          </a:xfrm>
          <a:prstGeom prst="rect">
            <a:avLst/>
          </a:prstGeom>
        </p:spPr>
        <p:txBody>
          <a:bodyPr>
            <a:noAutofit/>
          </a:bodyPr>
          <a:lstStyle/>
          <a:p>
            <a:r>
              <a:rPr lang="en-US" sz="1800" b="1" i="1" dirty="0"/>
              <a:t>Cooperating</a:t>
            </a:r>
            <a:r>
              <a:rPr lang="en-US" sz="1800" dirty="0"/>
              <a:t>: Is interested in the views and perspectives of the other group members and is willing to adapt for the good of the group</a:t>
            </a:r>
            <a:r>
              <a:rPr lang="en-US" sz="1800" dirty="0" smtClean="0"/>
              <a:t>.</a:t>
            </a:r>
            <a:endParaRPr lang="en-US" sz="1800" dirty="0"/>
          </a:p>
          <a:p>
            <a:r>
              <a:rPr lang="en-US" sz="1800" b="1" i="1" dirty="0"/>
              <a:t>Clarifying</a:t>
            </a:r>
            <a:r>
              <a:rPr lang="en-US" sz="1800" dirty="0"/>
              <a:t>: Makes issues clear for the group by listening, summarizing and focusing discussions</a:t>
            </a:r>
            <a:r>
              <a:rPr lang="en-US" sz="1800" dirty="0" smtClean="0"/>
              <a:t>.</a:t>
            </a:r>
            <a:endParaRPr lang="en-US" sz="1800" dirty="0"/>
          </a:p>
          <a:p>
            <a:r>
              <a:rPr lang="en-US" sz="1800" b="1" i="1" dirty="0"/>
              <a:t>Inspiring</a:t>
            </a:r>
            <a:r>
              <a:rPr lang="en-US" sz="1800" dirty="0"/>
              <a:t>: Enlivens the group, encourages participation and progress</a:t>
            </a:r>
            <a:r>
              <a:rPr lang="en-US" sz="1800" dirty="0" smtClean="0"/>
              <a:t>.</a:t>
            </a:r>
            <a:endParaRPr lang="en-US" sz="1800" dirty="0"/>
          </a:p>
          <a:p>
            <a:r>
              <a:rPr lang="en-US" sz="1800" b="1" i="1" dirty="0"/>
              <a:t>Harmonizing</a:t>
            </a:r>
            <a:r>
              <a:rPr lang="en-US" sz="1800" dirty="0"/>
              <a:t>: Encourages group cohesion and collaboration. For example, uses humor as a relief after a particularly difficult discussion</a:t>
            </a:r>
            <a:r>
              <a:rPr lang="en-US" sz="1800" dirty="0" smtClean="0"/>
              <a:t>.</a:t>
            </a:r>
            <a:endParaRPr lang="en-US" sz="1800" dirty="0"/>
          </a:p>
          <a:p>
            <a:r>
              <a:rPr lang="en-US" sz="1800" b="1" i="1" dirty="0"/>
              <a:t>Risk Taking</a:t>
            </a:r>
            <a:r>
              <a:rPr lang="en-US" sz="1800" dirty="0"/>
              <a:t>: Is willing to risk possible personal loss or embarrassment for the group or project success</a:t>
            </a:r>
            <a:r>
              <a:rPr lang="en-US" sz="1800" dirty="0" smtClean="0"/>
              <a:t>.</a:t>
            </a:r>
            <a:endParaRPr lang="en-US" sz="1800" dirty="0"/>
          </a:p>
          <a:p>
            <a:r>
              <a:rPr lang="en-US" sz="1800" b="1" i="1" dirty="0"/>
              <a:t>Process Checking</a:t>
            </a:r>
            <a:r>
              <a:rPr lang="en-US" sz="1800" dirty="0"/>
              <a:t>: Questions the group on process issues such as agenda, time frames, discussion topics, decision methods, use of information, etc.</a:t>
            </a:r>
          </a:p>
          <a:p>
            <a:endParaRPr lang="en-US" sz="1800" dirty="0"/>
          </a:p>
        </p:txBody>
      </p:sp>
      <p:sp>
        <p:nvSpPr>
          <p:cNvPr id="4" name="Content Placeholder 3"/>
          <p:cNvSpPr>
            <a:spLocks noGrp="1"/>
          </p:cNvSpPr>
          <p:nvPr>
            <p:ph sz="half" idx="4294967295"/>
          </p:nvPr>
        </p:nvSpPr>
        <p:spPr>
          <a:xfrm>
            <a:off x="4572000" y="533400"/>
            <a:ext cx="4572000" cy="5791200"/>
          </a:xfrm>
          <a:prstGeom prst="rect">
            <a:avLst/>
          </a:prstGeom>
        </p:spPr>
        <p:txBody>
          <a:bodyPr>
            <a:noAutofit/>
          </a:bodyPr>
          <a:lstStyle/>
          <a:p>
            <a:r>
              <a:rPr lang="en-US" sz="1800" b="1" i="1" dirty="0"/>
              <a:t>Dominating</a:t>
            </a:r>
            <a:r>
              <a:rPr lang="en-US" sz="1800" dirty="0"/>
              <a:t>: Takes much of meeting time expressing self views and opinions. Tries to take control by use of power, time, etc</a:t>
            </a:r>
            <a:r>
              <a:rPr lang="en-US" sz="1800" dirty="0" smtClean="0"/>
              <a:t>.</a:t>
            </a:r>
            <a:endParaRPr lang="en-US" sz="800" dirty="0"/>
          </a:p>
          <a:p>
            <a:r>
              <a:rPr lang="en-US" sz="1800" b="1" i="1" dirty="0"/>
              <a:t>Rushing</a:t>
            </a:r>
            <a:r>
              <a:rPr lang="en-US" sz="1800" dirty="0"/>
              <a:t>: Encourages the group to move on before task is complete. Gets "tired" of listening to others and working as a group</a:t>
            </a:r>
            <a:r>
              <a:rPr lang="en-US" sz="1800" dirty="0" smtClean="0"/>
              <a:t>.</a:t>
            </a:r>
            <a:endParaRPr lang="en-US" sz="800" dirty="0"/>
          </a:p>
          <a:p>
            <a:r>
              <a:rPr lang="en-US" sz="1800" b="1" i="1" dirty="0"/>
              <a:t>Withdrawing</a:t>
            </a:r>
            <a:r>
              <a:rPr lang="en-US" sz="1800" dirty="0"/>
              <a:t>: Removes self from discussions or decision-making. Refuses to participate</a:t>
            </a:r>
            <a:r>
              <a:rPr lang="en-US" sz="1800" dirty="0" smtClean="0"/>
              <a:t>.</a:t>
            </a:r>
            <a:endParaRPr lang="en-US" sz="1800" dirty="0"/>
          </a:p>
          <a:p>
            <a:r>
              <a:rPr lang="en-US" sz="1800" b="1" i="1" dirty="0"/>
              <a:t>Discounting</a:t>
            </a:r>
            <a:r>
              <a:rPr lang="en-US" sz="1800" dirty="0"/>
              <a:t>: Disregards or minimizes group or individual ideas or suggestions. Severe discounting behavior includes insults, which are often in the form of jokes</a:t>
            </a:r>
            <a:r>
              <a:rPr lang="en-US" sz="1800" dirty="0" smtClean="0"/>
              <a:t>.</a:t>
            </a:r>
            <a:endParaRPr lang="en-US" sz="1800" dirty="0"/>
          </a:p>
          <a:p>
            <a:r>
              <a:rPr lang="en-US" sz="1800" b="1" i="1" dirty="0"/>
              <a:t>Digressing</a:t>
            </a:r>
            <a:r>
              <a:rPr lang="en-US" sz="1800" dirty="0"/>
              <a:t>: Rambles, tells stories, and takes group away from primary purpose</a:t>
            </a:r>
            <a:r>
              <a:rPr lang="en-US" sz="1800" dirty="0" smtClean="0"/>
              <a:t>.</a:t>
            </a:r>
            <a:endParaRPr lang="en-US" sz="1800" dirty="0"/>
          </a:p>
          <a:p>
            <a:r>
              <a:rPr lang="en-US" sz="1800" b="1" i="1" dirty="0"/>
              <a:t>Blocking</a:t>
            </a:r>
            <a:r>
              <a:rPr lang="en-US" sz="1800" dirty="0"/>
              <a:t>: Impedes group progress by obstructing all ideas and suggestions. "That will never work because…"</a:t>
            </a:r>
          </a:p>
          <a:p>
            <a:endParaRPr lang="en-US" sz="1800" dirty="0"/>
          </a:p>
        </p:txBody>
      </p:sp>
      <p:sp>
        <p:nvSpPr>
          <p:cNvPr id="5" name="Rectangle 4"/>
          <p:cNvSpPr/>
          <p:nvPr/>
        </p:nvSpPr>
        <p:spPr>
          <a:xfrm>
            <a:off x="0" y="6396335"/>
            <a:ext cx="9144000" cy="461665"/>
          </a:xfrm>
          <a:prstGeom prst="rect">
            <a:avLst/>
          </a:prstGeom>
        </p:spPr>
        <p:txBody>
          <a:bodyPr wrap="square">
            <a:spAutoFit/>
          </a:bodyPr>
          <a:lstStyle/>
          <a:p>
            <a:r>
              <a:rPr lang="en-US" sz="1200" dirty="0">
                <a:latin typeface="+mj-lt"/>
              </a:rPr>
              <a:t>Obtained 4/6/09 from: </a:t>
            </a:r>
            <a:r>
              <a:rPr lang="en-US" sz="1200" u="sng" dirty="0">
                <a:latin typeface="+mj-lt"/>
                <a:hlinkClick r:id="rId2"/>
              </a:rPr>
              <a:t>https://tle.wisc.edu/solutions/engagement/constructive-and-destructive-group-behaviors</a:t>
            </a:r>
            <a:r>
              <a:rPr lang="en-US" sz="1200" dirty="0">
                <a:latin typeface="+mj-lt"/>
              </a:rPr>
              <a:t>.  Adapted from Brunt (1993). Facilitation Skills for Quality Improvement. Quality Enhancement Strategies. 1008 Fish Hatchery Road. Madison WI 53715</a:t>
            </a:r>
          </a:p>
        </p:txBody>
      </p:sp>
      <p:sp>
        <p:nvSpPr>
          <p:cNvPr id="8" name="TextBox 7"/>
          <p:cNvSpPr txBox="1"/>
          <p:nvPr/>
        </p:nvSpPr>
        <p:spPr>
          <a:xfrm>
            <a:off x="152400" y="0"/>
            <a:ext cx="4419600" cy="584776"/>
          </a:xfrm>
          <a:prstGeom prst="rect">
            <a:avLst/>
          </a:prstGeom>
          <a:noFill/>
        </p:spPr>
        <p:txBody>
          <a:bodyPr wrap="square" rtlCol="0">
            <a:spAutoFit/>
          </a:bodyPr>
          <a:lstStyle/>
          <a:p>
            <a:pPr algn="ctr"/>
            <a:r>
              <a:rPr lang="en-US" sz="3200" b="1" dirty="0" smtClean="0">
                <a:solidFill>
                  <a:srgbClr val="FF6600"/>
                </a:solidFill>
                <a:latin typeface="+mj-lt"/>
              </a:rPr>
              <a:t>Constructive</a:t>
            </a:r>
            <a:endParaRPr lang="en-US" sz="3200" b="1" dirty="0">
              <a:solidFill>
                <a:srgbClr val="FF6600"/>
              </a:solidFill>
              <a:latin typeface="+mj-lt"/>
            </a:endParaRPr>
          </a:p>
        </p:txBody>
      </p:sp>
      <p:sp>
        <p:nvSpPr>
          <p:cNvPr id="9" name="TextBox 8"/>
          <p:cNvSpPr txBox="1"/>
          <p:nvPr/>
        </p:nvSpPr>
        <p:spPr>
          <a:xfrm>
            <a:off x="4572000" y="0"/>
            <a:ext cx="4419600" cy="584776"/>
          </a:xfrm>
          <a:prstGeom prst="rect">
            <a:avLst/>
          </a:prstGeom>
          <a:noFill/>
        </p:spPr>
        <p:txBody>
          <a:bodyPr wrap="square" rtlCol="0">
            <a:spAutoFit/>
          </a:bodyPr>
          <a:lstStyle/>
          <a:p>
            <a:pPr algn="ctr"/>
            <a:r>
              <a:rPr lang="en-US" sz="3200" b="1" dirty="0" smtClean="0">
                <a:solidFill>
                  <a:srgbClr val="FF6600"/>
                </a:solidFill>
                <a:latin typeface="+mj-lt"/>
              </a:rPr>
              <a:t>Destructive</a:t>
            </a:r>
            <a:endParaRPr lang="en-US" sz="3200" b="1" dirty="0">
              <a:solidFill>
                <a:srgbClr val="FF6600"/>
              </a:solidFill>
              <a:latin typeface="+mj-lt"/>
            </a:endParaRPr>
          </a:p>
        </p:txBody>
      </p:sp>
    </p:spTree>
    <p:extLst>
      <p:ext uri="{BB962C8B-B14F-4D97-AF65-F5344CB8AC3E}">
        <p14:creationId xmlns:p14="http://schemas.microsoft.com/office/powerpoint/2010/main" val="262936468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2" name="Rectangle 2"/>
          <p:cNvSpPr>
            <a:spLocks noGrp="1" noChangeArrowheads="1"/>
          </p:cNvSpPr>
          <p:nvPr>
            <p:ph idx="4294967295"/>
          </p:nvPr>
        </p:nvSpPr>
        <p:spPr bwMode="auto">
          <a:xfrm>
            <a:off x="103188" y="1219200"/>
            <a:ext cx="9040812" cy="5029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1148" tIns="0" rIns="41148" bIns="0" numCol="1" anchor="ctr" anchorCtr="0" compatLnSpc="1">
            <a:prstTxWarp prst="textNoShape">
              <a:avLst/>
            </a:prstTxWarp>
            <a:normAutofit fontScale="92500" lnSpcReduction="10000"/>
          </a:bodyPr>
          <a:lstStyle/>
          <a:p>
            <a:pPr marL="220663" indent="-220663">
              <a:lnSpc>
                <a:spcPct val="90000"/>
              </a:lnSpc>
              <a:spcBef>
                <a:spcPts val="1500"/>
              </a:spcBef>
              <a:buFontTx/>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3600" dirty="0">
                <a:latin typeface="Calibri" charset="0"/>
              </a:rPr>
              <a:t>	</a:t>
            </a:r>
            <a:r>
              <a:rPr lang="en-US" sz="4000" dirty="0">
                <a:solidFill>
                  <a:srgbClr val="7F7F7F"/>
                </a:solidFill>
                <a:latin typeface="Calibri" charset="0"/>
                <a:ea typeface="Futura" charset="0"/>
                <a:sym typeface="Futura" charset="0"/>
              </a:rPr>
              <a:t>In </a:t>
            </a:r>
            <a:r>
              <a:rPr lang="en-US" sz="4000" dirty="0" smtClean="0">
                <a:solidFill>
                  <a:srgbClr val="7F7F7F"/>
                </a:solidFill>
                <a:latin typeface="Calibri" charset="0"/>
                <a:ea typeface="Futura" charset="0"/>
                <a:sym typeface="Futura" charset="0"/>
              </a:rPr>
              <a:t>an intro STEM course (lower division), </a:t>
            </a:r>
            <a:r>
              <a:rPr lang="en-US" sz="4000" dirty="0">
                <a:solidFill>
                  <a:srgbClr val="7F7F7F"/>
                </a:solidFill>
                <a:latin typeface="Calibri" charset="0"/>
                <a:ea typeface="Futura" charset="0"/>
                <a:sym typeface="Futura" charset="0"/>
              </a:rPr>
              <a:t>what percent of the students’ final </a:t>
            </a:r>
            <a:r>
              <a:rPr lang="en-US" sz="4000" dirty="0" smtClean="0">
                <a:solidFill>
                  <a:srgbClr val="7F7F7F"/>
                </a:solidFill>
                <a:latin typeface="Calibri" charset="0"/>
                <a:ea typeface="Futura" charset="0"/>
                <a:sym typeface="Futura" charset="0"/>
              </a:rPr>
              <a:t>grade is </a:t>
            </a:r>
            <a:r>
              <a:rPr lang="en-US" sz="4000" u="sng" dirty="0">
                <a:solidFill>
                  <a:srgbClr val="7F7F7F"/>
                </a:solidFill>
                <a:latin typeface="Calibri" charset="0"/>
                <a:ea typeface="Futura" charset="0"/>
                <a:sym typeface="Futura" charset="0"/>
              </a:rPr>
              <a:t>based on exams and quizzes</a:t>
            </a:r>
            <a:r>
              <a:rPr lang="en-US" sz="4000" dirty="0">
                <a:solidFill>
                  <a:srgbClr val="7F7F7F"/>
                </a:solidFill>
                <a:latin typeface="Calibri" charset="0"/>
                <a:ea typeface="Futura" charset="0"/>
                <a:sym typeface="Futura" charset="0"/>
              </a:rPr>
              <a:t>?</a:t>
            </a:r>
          </a:p>
          <a:p>
            <a:pPr lvl="1">
              <a:lnSpc>
                <a:spcPct val="90000"/>
              </a:lnSpc>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endParaRPr lang="en-US" sz="3600" dirty="0" smtClean="0">
              <a:solidFill>
                <a:srgbClr val="727272"/>
              </a:solidFill>
              <a:latin typeface="Calibri" charset="0"/>
              <a:cs typeface="Calibri" charset="0"/>
              <a:sym typeface="Futura" charset="0"/>
            </a:endParaRPr>
          </a:p>
          <a:p>
            <a:pPr lvl="1">
              <a:lnSpc>
                <a:spcPct val="110000"/>
              </a:lnSpc>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3600" dirty="0" smtClean="0">
                <a:solidFill>
                  <a:srgbClr val="727272"/>
                </a:solidFill>
                <a:latin typeface="Calibri" charset="0"/>
                <a:cs typeface="Calibri" charset="0"/>
                <a:sym typeface="Futura" charset="0"/>
              </a:rPr>
              <a:t>A </a:t>
            </a:r>
            <a:r>
              <a:rPr lang="en-US" sz="3600" dirty="0">
                <a:solidFill>
                  <a:srgbClr val="727272"/>
                </a:solidFill>
                <a:latin typeface="Calibri" charset="0"/>
                <a:cs typeface="Calibri" charset="0"/>
                <a:sym typeface="Futura" charset="0"/>
              </a:rPr>
              <a:t>= 0 – 20%</a:t>
            </a:r>
          </a:p>
          <a:p>
            <a:pPr lvl="1">
              <a:lnSpc>
                <a:spcPct val="110000"/>
              </a:lnSpc>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3600" dirty="0">
                <a:solidFill>
                  <a:srgbClr val="727272"/>
                </a:solidFill>
                <a:latin typeface="Calibri" charset="0"/>
                <a:cs typeface="Calibri" charset="0"/>
                <a:sym typeface="Futura" charset="0"/>
              </a:rPr>
              <a:t>B = 21 – 40%</a:t>
            </a:r>
          </a:p>
          <a:p>
            <a:pPr lvl="1">
              <a:lnSpc>
                <a:spcPct val="110000"/>
              </a:lnSpc>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3600" dirty="0">
                <a:solidFill>
                  <a:srgbClr val="727272"/>
                </a:solidFill>
                <a:latin typeface="Calibri" charset="0"/>
                <a:cs typeface="Calibri" charset="0"/>
                <a:sym typeface="Futura" charset="0"/>
              </a:rPr>
              <a:t>C = 41 – 60% </a:t>
            </a:r>
          </a:p>
          <a:p>
            <a:pPr lvl="1">
              <a:lnSpc>
                <a:spcPct val="110000"/>
              </a:lnSpc>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3600" dirty="0">
                <a:solidFill>
                  <a:srgbClr val="727272"/>
                </a:solidFill>
                <a:latin typeface="Calibri" charset="0"/>
                <a:cs typeface="Calibri" charset="0"/>
                <a:sym typeface="Futura" charset="0"/>
              </a:rPr>
              <a:t>D = 61 – 80%</a:t>
            </a:r>
          </a:p>
          <a:p>
            <a:pPr lvl="1">
              <a:lnSpc>
                <a:spcPct val="110000"/>
              </a:lnSpc>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3600" dirty="0">
                <a:solidFill>
                  <a:srgbClr val="727272"/>
                </a:solidFill>
                <a:latin typeface="Calibri" charset="0"/>
                <a:cs typeface="Calibri" charset="0"/>
                <a:sym typeface="Futura" charset="0"/>
              </a:rPr>
              <a:t>E = 81 – 100%</a:t>
            </a:r>
            <a:endParaRPr lang="en-US" sz="3600" dirty="0">
              <a:solidFill>
                <a:srgbClr val="7F7F7F"/>
              </a:solidFill>
              <a:latin typeface="Calibri" charset="0"/>
              <a:cs typeface="Futura" charset="0"/>
              <a:sym typeface="Futura" charset="0"/>
            </a:endParaRPr>
          </a:p>
        </p:txBody>
      </p:sp>
      <p:sp>
        <p:nvSpPr>
          <p:cNvPr id="46082" name="Rectangle 4"/>
          <p:cNvSpPr>
            <a:spLocks noChangeArrowheads="1"/>
          </p:cNvSpPr>
          <p:nvPr/>
        </p:nvSpPr>
        <p:spPr bwMode="auto">
          <a:xfrm>
            <a:off x="0" y="1524000"/>
            <a:ext cx="9224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822325">
              <a:tabLst>
                <a:tab pos="754063" algn="l"/>
                <a:tab pos="6218238" algn="l"/>
              </a:tabLst>
            </a:pPr>
            <a:endParaRPr lang="en-US" sz="2000">
              <a:latin typeface="Verdana" charset="0"/>
              <a:sym typeface="Futura" charset="0"/>
            </a:endParaRPr>
          </a:p>
        </p:txBody>
      </p:sp>
      <p:sp>
        <p:nvSpPr>
          <p:cNvPr id="46083" name="TextBox 4"/>
          <p:cNvSpPr txBox="1">
            <a:spLocks noChangeArrowheads="1"/>
          </p:cNvSpPr>
          <p:nvPr/>
        </p:nvSpPr>
        <p:spPr bwMode="auto">
          <a:xfrm>
            <a:off x="3429000" y="304800"/>
            <a:ext cx="2180533" cy="769441"/>
          </a:xfrm>
          <a:prstGeom prst="rect">
            <a:avLst/>
          </a:prstGeom>
          <a:solidFill>
            <a:srgbClr val="7030A0"/>
          </a:solidFill>
          <a:ln>
            <a:noFill/>
          </a:ln>
        </p:spPr>
        <p:txBody>
          <a:bodyPr wrap="none">
            <a:spAutoFit/>
          </a:bodyPr>
          <a:lstStyle>
            <a:lvl1pPr eaLnBrk="0" hangingPunct="0">
              <a:defRPr sz="2400" b="1">
                <a:solidFill>
                  <a:schemeClr val="tx1"/>
                </a:solidFill>
                <a:latin typeface="Futura" charset="0"/>
                <a:ea typeface="ＭＳ Ｐゴシック" charset="0"/>
                <a:cs typeface="ＭＳ Ｐゴシック" charset="0"/>
              </a:defRPr>
            </a:lvl1pPr>
            <a:lvl2pPr marL="742950" indent="-285750" eaLnBrk="0" hangingPunct="0">
              <a:defRPr sz="2400" b="1">
                <a:solidFill>
                  <a:schemeClr val="tx1"/>
                </a:solidFill>
                <a:latin typeface="Futura" charset="0"/>
                <a:ea typeface="ＭＳ Ｐゴシック" charset="0"/>
              </a:defRPr>
            </a:lvl2pPr>
            <a:lvl3pPr marL="1143000" indent="-228600" eaLnBrk="0" hangingPunct="0">
              <a:defRPr sz="2400" b="1">
                <a:solidFill>
                  <a:schemeClr val="tx1"/>
                </a:solidFill>
                <a:latin typeface="Futura" charset="0"/>
                <a:ea typeface="ＭＳ Ｐゴシック" charset="0"/>
              </a:defRPr>
            </a:lvl3pPr>
            <a:lvl4pPr marL="1600200" indent="-228600" eaLnBrk="0" hangingPunct="0">
              <a:defRPr sz="2400" b="1">
                <a:solidFill>
                  <a:schemeClr val="tx1"/>
                </a:solidFill>
                <a:latin typeface="Futura" charset="0"/>
                <a:ea typeface="ＭＳ Ｐゴシック" charset="0"/>
              </a:defRPr>
            </a:lvl4pPr>
            <a:lvl5pPr marL="2057400" indent="-228600" eaLnBrk="0" hangingPunct="0">
              <a:defRPr sz="2400" b="1">
                <a:solidFill>
                  <a:schemeClr val="tx1"/>
                </a:solidFill>
                <a:latin typeface="Futura" charset="0"/>
                <a:ea typeface="ＭＳ Ｐゴシック" charset="0"/>
              </a:defRPr>
            </a:lvl5pPr>
            <a:lvl6pPr marL="2514600" indent="-228600" eaLnBrk="0" fontAlgn="base" hangingPunct="0">
              <a:spcBef>
                <a:spcPct val="0"/>
              </a:spcBef>
              <a:spcAft>
                <a:spcPct val="0"/>
              </a:spcAft>
              <a:defRPr sz="2400" b="1">
                <a:solidFill>
                  <a:schemeClr val="tx1"/>
                </a:solidFill>
                <a:latin typeface="Futura" charset="0"/>
                <a:ea typeface="ＭＳ Ｐゴシック" charset="0"/>
              </a:defRPr>
            </a:lvl6pPr>
            <a:lvl7pPr marL="2971800" indent="-228600" eaLnBrk="0" fontAlgn="base" hangingPunct="0">
              <a:spcBef>
                <a:spcPct val="0"/>
              </a:spcBef>
              <a:spcAft>
                <a:spcPct val="0"/>
              </a:spcAft>
              <a:defRPr sz="2400" b="1">
                <a:solidFill>
                  <a:schemeClr val="tx1"/>
                </a:solidFill>
                <a:latin typeface="Futura" charset="0"/>
                <a:ea typeface="ＭＳ Ｐゴシック" charset="0"/>
              </a:defRPr>
            </a:lvl7pPr>
            <a:lvl8pPr marL="3429000" indent="-228600" eaLnBrk="0" fontAlgn="base" hangingPunct="0">
              <a:spcBef>
                <a:spcPct val="0"/>
              </a:spcBef>
              <a:spcAft>
                <a:spcPct val="0"/>
              </a:spcAft>
              <a:defRPr sz="2400" b="1">
                <a:solidFill>
                  <a:schemeClr val="tx1"/>
                </a:solidFill>
                <a:latin typeface="Futura" charset="0"/>
                <a:ea typeface="ＭＳ Ｐゴシック" charset="0"/>
              </a:defRPr>
            </a:lvl8pPr>
            <a:lvl9pPr marL="3886200" indent="-228600" eaLnBrk="0" fontAlgn="base" hangingPunct="0">
              <a:spcBef>
                <a:spcPct val="0"/>
              </a:spcBef>
              <a:spcAft>
                <a:spcPct val="0"/>
              </a:spcAft>
              <a:defRPr sz="2400" b="1">
                <a:solidFill>
                  <a:schemeClr val="tx1"/>
                </a:solidFill>
                <a:latin typeface="Futura" charset="0"/>
                <a:ea typeface="ＭＳ Ｐゴシック" charset="0"/>
              </a:defRPr>
            </a:lvl9pPr>
          </a:lstStyle>
          <a:p>
            <a:r>
              <a:rPr lang="en-US" sz="4400" b="0" dirty="0" err="1" smtClean="0">
                <a:solidFill>
                  <a:schemeClr val="bg1"/>
                </a:solidFill>
                <a:latin typeface="Calibri" charset="0"/>
                <a:cs typeface="Calibri" charset="0"/>
              </a:rPr>
              <a:t>Postit</a:t>
            </a:r>
            <a:r>
              <a:rPr lang="en-US" sz="4400" b="0" dirty="0" smtClean="0">
                <a:solidFill>
                  <a:schemeClr val="bg1"/>
                </a:solidFill>
                <a:latin typeface="Calibri" charset="0"/>
                <a:cs typeface="Calibri" charset="0"/>
              </a:rPr>
              <a:t> #4</a:t>
            </a:r>
            <a:endParaRPr lang="en-US" sz="4400" b="0" dirty="0">
              <a:solidFill>
                <a:schemeClr val="bg1"/>
              </a:solidFill>
              <a:latin typeface="Calibri" charset="0"/>
              <a:cs typeface="Calibri" charset="0"/>
            </a:endParaRPr>
          </a:p>
        </p:txBody>
      </p:sp>
    </p:spTree>
    <p:extLst>
      <p:ext uri="{BB962C8B-B14F-4D97-AF65-F5344CB8AC3E}">
        <p14:creationId xmlns:p14="http://schemas.microsoft.com/office/powerpoint/2010/main" val="40148699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2754" name="Rectangle 2"/>
          <p:cNvSpPr>
            <a:spLocks noGrp="1" noChangeArrowheads="1"/>
          </p:cNvSpPr>
          <p:nvPr>
            <p:ph idx="4294967295"/>
          </p:nvPr>
        </p:nvSpPr>
        <p:spPr>
          <a:xfrm>
            <a:off x="103188" y="1524000"/>
            <a:ext cx="9040812" cy="4343400"/>
          </a:xfrm>
          <a:prstGeom prst="rect">
            <a:avLst/>
          </a:prstGeom>
        </p:spPr>
        <p:txBody>
          <a:bodyPr wrap="square" lIns="41148" tIns="0" rIns="41148" bIns="0" numCol="1" anchor="ctr" anchorCtr="0" compatLnSpc="1">
            <a:prstTxWarp prst="textNoShape">
              <a:avLst/>
            </a:prstTxWarp>
            <a:noAutofit/>
          </a:bodyPr>
          <a:lstStyle/>
          <a:p>
            <a:pPr marL="220663" indent="-220663">
              <a:spcBef>
                <a:spcPts val="1500"/>
              </a:spcBef>
              <a:buFontTx/>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2800" dirty="0">
                <a:latin typeface="Calibri" charset="0"/>
              </a:rPr>
              <a:t>	</a:t>
            </a:r>
            <a:r>
              <a:rPr lang="en-US" sz="3500" dirty="0">
                <a:solidFill>
                  <a:srgbClr val="7F7F7F"/>
                </a:solidFill>
                <a:latin typeface="Calibri" charset="0"/>
                <a:ea typeface="Futura" charset="0"/>
                <a:sym typeface="Futura" charset="0"/>
              </a:rPr>
              <a:t>The proportion of assessments used in </a:t>
            </a:r>
            <a:r>
              <a:rPr lang="en-US" sz="3500" dirty="0" smtClean="0">
                <a:solidFill>
                  <a:srgbClr val="7F7F7F"/>
                </a:solidFill>
                <a:latin typeface="Calibri" charset="0"/>
                <a:ea typeface="Futura" charset="0"/>
                <a:sym typeface="Futura" charset="0"/>
              </a:rPr>
              <a:t>an introductory biology course </a:t>
            </a:r>
            <a:r>
              <a:rPr lang="en-US" sz="3500" dirty="0">
                <a:solidFill>
                  <a:srgbClr val="7F7F7F"/>
                </a:solidFill>
                <a:latin typeface="Calibri" charset="0"/>
                <a:ea typeface="Futura" charset="0"/>
                <a:sym typeface="Futura" charset="0"/>
              </a:rPr>
              <a:t>that demonstrate students’ problem solving and </a:t>
            </a:r>
            <a:r>
              <a:rPr lang="en-US" sz="3500" dirty="0" smtClean="0">
                <a:solidFill>
                  <a:srgbClr val="7F7F7F"/>
                </a:solidFill>
                <a:latin typeface="Calibri" charset="0"/>
                <a:ea typeface="Futura" charset="0"/>
                <a:sym typeface="Futura" charset="0"/>
              </a:rPr>
              <a:t>critical thinking abilities </a:t>
            </a:r>
            <a:r>
              <a:rPr lang="en-US" sz="3500" u="sng" dirty="0">
                <a:solidFill>
                  <a:srgbClr val="7F7F7F"/>
                </a:solidFill>
                <a:latin typeface="Calibri" charset="0"/>
                <a:ea typeface="Futura" charset="0"/>
                <a:sym typeface="Futura" charset="0"/>
              </a:rPr>
              <a:t>should</a:t>
            </a:r>
            <a:r>
              <a:rPr lang="en-US" sz="3500" dirty="0">
                <a:solidFill>
                  <a:srgbClr val="7F7F7F"/>
                </a:solidFill>
                <a:latin typeface="Calibri" charset="0"/>
                <a:ea typeface="Futura" charset="0"/>
                <a:sym typeface="Futura" charset="0"/>
              </a:rPr>
              <a:t> be....</a:t>
            </a:r>
          </a:p>
          <a:p>
            <a:pPr lvl="1">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3500" dirty="0">
                <a:solidFill>
                  <a:srgbClr val="727272"/>
                </a:solidFill>
                <a:latin typeface="Calibri" charset="0"/>
                <a:cs typeface="Calibri" charset="0"/>
                <a:sym typeface="Futura" charset="0"/>
              </a:rPr>
              <a:t>A = 0 – 20%</a:t>
            </a:r>
          </a:p>
          <a:p>
            <a:pPr lvl="1">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3500" dirty="0">
                <a:solidFill>
                  <a:srgbClr val="727272"/>
                </a:solidFill>
                <a:latin typeface="Calibri" charset="0"/>
                <a:cs typeface="Calibri" charset="0"/>
                <a:sym typeface="Futura" charset="0"/>
              </a:rPr>
              <a:t>B = 21 – 40%</a:t>
            </a:r>
          </a:p>
          <a:p>
            <a:pPr lvl="1">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3500" dirty="0">
                <a:solidFill>
                  <a:srgbClr val="727272"/>
                </a:solidFill>
                <a:latin typeface="Calibri" charset="0"/>
                <a:cs typeface="Calibri" charset="0"/>
                <a:sym typeface="Futura" charset="0"/>
              </a:rPr>
              <a:t>C = 41 – 60% </a:t>
            </a:r>
          </a:p>
          <a:p>
            <a:pPr lvl="1">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3500" dirty="0">
                <a:solidFill>
                  <a:srgbClr val="727272"/>
                </a:solidFill>
                <a:latin typeface="Calibri" charset="0"/>
                <a:cs typeface="Calibri" charset="0"/>
                <a:sym typeface="Futura" charset="0"/>
              </a:rPr>
              <a:t>D = 61 – 80%</a:t>
            </a:r>
          </a:p>
          <a:p>
            <a:pPr lvl="1">
              <a:buFont typeface="Arial" charset="0"/>
              <a:buNone/>
              <a:tabLst>
                <a:tab pos="266700" algn="l"/>
                <a:tab pos="711200" algn="l"/>
                <a:tab pos="1435100" algn="l"/>
                <a:tab pos="2146300" algn="l"/>
                <a:tab pos="2857500" algn="l"/>
                <a:tab pos="3568700" algn="l"/>
                <a:tab pos="4292600" algn="l"/>
                <a:tab pos="5003800" algn="l"/>
                <a:tab pos="5715000" algn="l"/>
                <a:tab pos="6426200" algn="l"/>
                <a:tab pos="7150100" algn="l"/>
                <a:tab pos="7861300" algn="l"/>
              </a:tabLst>
            </a:pPr>
            <a:r>
              <a:rPr lang="en-US" sz="3500" dirty="0">
                <a:solidFill>
                  <a:srgbClr val="727272"/>
                </a:solidFill>
                <a:latin typeface="Calibri" charset="0"/>
                <a:cs typeface="Calibri" charset="0"/>
                <a:sym typeface="Futura" charset="0"/>
              </a:rPr>
              <a:t>E = 81 – 100%</a:t>
            </a:r>
            <a:endParaRPr lang="en-US" sz="3500" dirty="0">
              <a:solidFill>
                <a:srgbClr val="7F7F7F"/>
              </a:solidFill>
              <a:latin typeface="Calibri" charset="0"/>
              <a:cs typeface="Futura" charset="0"/>
              <a:sym typeface="Futura" charset="0"/>
            </a:endParaRPr>
          </a:p>
        </p:txBody>
      </p:sp>
      <p:sp>
        <p:nvSpPr>
          <p:cNvPr id="47106" name="Rectangle 4"/>
          <p:cNvSpPr>
            <a:spLocks noChangeArrowheads="1"/>
          </p:cNvSpPr>
          <p:nvPr/>
        </p:nvSpPr>
        <p:spPr bwMode="auto">
          <a:xfrm>
            <a:off x="0" y="381000"/>
            <a:ext cx="9224963"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822325">
              <a:tabLst>
                <a:tab pos="754063" algn="l"/>
                <a:tab pos="6218238" algn="l"/>
              </a:tabLst>
            </a:pPr>
            <a:endParaRPr lang="en-US" sz="2000">
              <a:latin typeface="Calibri" charset="0"/>
              <a:cs typeface="Calibri" charset="0"/>
              <a:sym typeface="Futura" charset="0"/>
            </a:endParaRPr>
          </a:p>
        </p:txBody>
      </p:sp>
      <p:sp>
        <p:nvSpPr>
          <p:cNvPr id="47107" name="TextBox 4"/>
          <p:cNvSpPr txBox="1">
            <a:spLocks noChangeArrowheads="1"/>
          </p:cNvSpPr>
          <p:nvPr/>
        </p:nvSpPr>
        <p:spPr bwMode="auto">
          <a:xfrm>
            <a:off x="3273778" y="152400"/>
            <a:ext cx="2180533" cy="769441"/>
          </a:xfrm>
          <a:prstGeom prst="rect">
            <a:avLst/>
          </a:prstGeom>
          <a:solidFill>
            <a:srgbClr val="7030A0"/>
          </a:solidFill>
          <a:ln>
            <a:noFill/>
          </a:ln>
          <a:extLst/>
        </p:spPr>
        <p:txBody>
          <a:bodyPr wrap="none">
            <a:spAutoFit/>
          </a:bodyPr>
          <a:lstStyle>
            <a:lvl1pPr eaLnBrk="0" hangingPunct="0">
              <a:defRPr sz="2400" b="1">
                <a:solidFill>
                  <a:schemeClr val="tx1"/>
                </a:solidFill>
                <a:latin typeface="Futura" charset="0"/>
                <a:ea typeface="ＭＳ Ｐゴシック" charset="0"/>
                <a:cs typeface="ＭＳ Ｐゴシック" charset="0"/>
              </a:defRPr>
            </a:lvl1pPr>
            <a:lvl2pPr marL="742950" indent="-285750" eaLnBrk="0" hangingPunct="0">
              <a:defRPr sz="2400" b="1">
                <a:solidFill>
                  <a:schemeClr val="tx1"/>
                </a:solidFill>
                <a:latin typeface="Futura" charset="0"/>
                <a:ea typeface="ＭＳ Ｐゴシック" charset="0"/>
              </a:defRPr>
            </a:lvl2pPr>
            <a:lvl3pPr marL="1143000" indent="-228600" eaLnBrk="0" hangingPunct="0">
              <a:defRPr sz="2400" b="1">
                <a:solidFill>
                  <a:schemeClr val="tx1"/>
                </a:solidFill>
                <a:latin typeface="Futura" charset="0"/>
                <a:ea typeface="ＭＳ Ｐゴシック" charset="0"/>
              </a:defRPr>
            </a:lvl3pPr>
            <a:lvl4pPr marL="1600200" indent="-228600" eaLnBrk="0" hangingPunct="0">
              <a:defRPr sz="2400" b="1">
                <a:solidFill>
                  <a:schemeClr val="tx1"/>
                </a:solidFill>
                <a:latin typeface="Futura" charset="0"/>
                <a:ea typeface="ＭＳ Ｐゴシック" charset="0"/>
              </a:defRPr>
            </a:lvl4pPr>
            <a:lvl5pPr marL="2057400" indent="-228600" eaLnBrk="0" hangingPunct="0">
              <a:defRPr sz="2400" b="1">
                <a:solidFill>
                  <a:schemeClr val="tx1"/>
                </a:solidFill>
                <a:latin typeface="Futura" charset="0"/>
                <a:ea typeface="ＭＳ Ｐゴシック" charset="0"/>
              </a:defRPr>
            </a:lvl5pPr>
            <a:lvl6pPr marL="2514600" indent="-228600" eaLnBrk="0" fontAlgn="base" hangingPunct="0">
              <a:spcBef>
                <a:spcPct val="0"/>
              </a:spcBef>
              <a:spcAft>
                <a:spcPct val="0"/>
              </a:spcAft>
              <a:defRPr sz="2400" b="1">
                <a:solidFill>
                  <a:schemeClr val="tx1"/>
                </a:solidFill>
                <a:latin typeface="Futura" charset="0"/>
                <a:ea typeface="ＭＳ Ｐゴシック" charset="0"/>
              </a:defRPr>
            </a:lvl6pPr>
            <a:lvl7pPr marL="2971800" indent="-228600" eaLnBrk="0" fontAlgn="base" hangingPunct="0">
              <a:spcBef>
                <a:spcPct val="0"/>
              </a:spcBef>
              <a:spcAft>
                <a:spcPct val="0"/>
              </a:spcAft>
              <a:defRPr sz="2400" b="1">
                <a:solidFill>
                  <a:schemeClr val="tx1"/>
                </a:solidFill>
                <a:latin typeface="Futura" charset="0"/>
                <a:ea typeface="ＭＳ Ｐゴシック" charset="0"/>
              </a:defRPr>
            </a:lvl7pPr>
            <a:lvl8pPr marL="3429000" indent="-228600" eaLnBrk="0" fontAlgn="base" hangingPunct="0">
              <a:spcBef>
                <a:spcPct val="0"/>
              </a:spcBef>
              <a:spcAft>
                <a:spcPct val="0"/>
              </a:spcAft>
              <a:defRPr sz="2400" b="1">
                <a:solidFill>
                  <a:schemeClr val="tx1"/>
                </a:solidFill>
                <a:latin typeface="Futura" charset="0"/>
                <a:ea typeface="ＭＳ Ｐゴシック" charset="0"/>
              </a:defRPr>
            </a:lvl8pPr>
            <a:lvl9pPr marL="3886200" indent="-228600" eaLnBrk="0" fontAlgn="base" hangingPunct="0">
              <a:spcBef>
                <a:spcPct val="0"/>
              </a:spcBef>
              <a:spcAft>
                <a:spcPct val="0"/>
              </a:spcAft>
              <a:defRPr sz="2400" b="1">
                <a:solidFill>
                  <a:schemeClr val="tx1"/>
                </a:solidFill>
                <a:latin typeface="Futura" charset="0"/>
                <a:ea typeface="ＭＳ Ｐゴシック" charset="0"/>
              </a:defRPr>
            </a:lvl9pPr>
          </a:lstStyle>
          <a:p>
            <a:r>
              <a:rPr lang="en-US" sz="4400" b="0" dirty="0" err="1" smtClean="0">
                <a:solidFill>
                  <a:schemeClr val="bg1"/>
                </a:solidFill>
                <a:latin typeface="Calibri" charset="0"/>
                <a:cs typeface="Calibri" charset="0"/>
              </a:rPr>
              <a:t>Postit</a:t>
            </a:r>
            <a:r>
              <a:rPr lang="en-US" sz="4400" b="0" dirty="0" smtClean="0">
                <a:solidFill>
                  <a:schemeClr val="bg1"/>
                </a:solidFill>
                <a:latin typeface="Calibri" charset="0"/>
                <a:cs typeface="Calibri" charset="0"/>
              </a:rPr>
              <a:t> #5</a:t>
            </a:r>
            <a:endParaRPr lang="en-US" sz="4400" b="0" dirty="0">
              <a:solidFill>
                <a:schemeClr val="bg1"/>
              </a:solidFill>
              <a:latin typeface="Calibri" charset="0"/>
              <a:cs typeface="Calibri" charset="0"/>
            </a:endParaRPr>
          </a:p>
        </p:txBody>
      </p:sp>
    </p:spTree>
    <p:extLst>
      <p:ext uri="{BB962C8B-B14F-4D97-AF65-F5344CB8AC3E}">
        <p14:creationId xmlns:p14="http://schemas.microsoft.com/office/powerpoint/2010/main" val="18428653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157"/>
            <a:ext cx="9144000" cy="792162"/>
          </a:xfrm>
          <a:solidFill>
            <a:srgbClr val="7030A0"/>
          </a:solidFill>
        </p:spPr>
        <p:style>
          <a:lnRef idx="1">
            <a:schemeClr val="accent1"/>
          </a:lnRef>
          <a:fillRef idx="3">
            <a:schemeClr val="accent1"/>
          </a:fillRef>
          <a:effectRef idx="2">
            <a:schemeClr val="accent1"/>
          </a:effectRef>
          <a:fontRef idx="minor">
            <a:schemeClr val="lt1"/>
          </a:fontRef>
        </p:style>
        <p:txBody>
          <a:bodyPr>
            <a:normAutofit/>
          </a:bodyPr>
          <a:lstStyle/>
          <a:p>
            <a:r>
              <a:rPr lang="en-US" dirty="0" smtClean="0">
                <a:solidFill>
                  <a:schemeClr val="bg1"/>
                </a:solidFill>
              </a:rPr>
              <a:t>What are we doing in the classroom?</a:t>
            </a:r>
            <a:endParaRPr lang="en-US" dirty="0">
              <a:solidFill>
                <a:schemeClr val="bg1"/>
              </a:solidFill>
            </a:endParaRPr>
          </a:p>
        </p:txBody>
      </p:sp>
      <p:sp>
        <p:nvSpPr>
          <p:cNvPr id="3" name="Content Placeholder 2"/>
          <p:cNvSpPr>
            <a:spLocks noGrp="1"/>
          </p:cNvSpPr>
          <p:nvPr>
            <p:ph sz="quarter" idx="1"/>
          </p:nvPr>
        </p:nvSpPr>
        <p:spPr>
          <a:xfrm>
            <a:off x="457200" y="1371600"/>
            <a:ext cx="7924800" cy="5029200"/>
          </a:xfrm>
        </p:spPr>
        <p:txBody>
          <a:bodyPr>
            <a:normAutofit fontScale="85000" lnSpcReduction="10000"/>
          </a:bodyPr>
          <a:lstStyle/>
          <a:p>
            <a:r>
              <a:rPr lang="en-US" dirty="0" smtClean="0">
                <a:solidFill>
                  <a:srgbClr val="595959"/>
                </a:solidFill>
              </a:rPr>
              <a:t>Lectures and multiple choice assessments prevail in university classrooms (US Dept of Education 2000, </a:t>
            </a:r>
            <a:r>
              <a:rPr lang="en-US" dirty="0" err="1" smtClean="0">
                <a:solidFill>
                  <a:srgbClr val="595959"/>
                </a:solidFill>
              </a:rPr>
              <a:t>Wycoff</a:t>
            </a:r>
            <a:r>
              <a:rPr lang="en-US" dirty="0" smtClean="0">
                <a:solidFill>
                  <a:srgbClr val="595959"/>
                </a:solidFill>
              </a:rPr>
              <a:t> 2001, NRC 2003, Seymour et al. 2006, </a:t>
            </a:r>
            <a:r>
              <a:rPr lang="en-US" dirty="0" err="1" smtClean="0">
                <a:solidFill>
                  <a:srgbClr val="595959"/>
                </a:solidFill>
              </a:rPr>
              <a:t>Alberts</a:t>
            </a:r>
            <a:r>
              <a:rPr lang="en-US" dirty="0" smtClean="0">
                <a:solidFill>
                  <a:srgbClr val="595959"/>
                </a:solidFill>
              </a:rPr>
              <a:t> 2009, Freeman et al 2014).</a:t>
            </a:r>
          </a:p>
          <a:p>
            <a:endParaRPr lang="en-US" dirty="0" smtClean="0">
              <a:solidFill>
                <a:srgbClr val="595959"/>
              </a:solidFill>
            </a:endParaRPr>
          </a:p>
          <a:p>
            <a:r>
              <a:rPr lang="en-US" u="sng" dirty="0" smtClean="0">
                <a:solidFill>
                  <a:srgbClr val="595959"/>
                </a:solidFill>
              </a:rPr>
              <a:t>Claim</a:t>
            </a:r>
            <a:r>
              <a:rPr lang="en-US" dirty="0" smtClean="0">
                <a:solidFill>
                  <a:srgbClr val="595959"/>
                </a:solidFill>
              </a:rPr>
              <a:t>: Introductory biology overemphasizes facts and rote memorization.</a:t>
            </a:r>
          </a:p>
          <a:p>
            <a:r>
              <a:rPr lang="en-US" u="sng" dirty="0" smtClean="0">
                <a:solidFill>
                  <a:srgbClr val="595959"/>
                </a:solidFill>
              </a:rPr>
              <a:t>Evidence</a:t>
            </a:r>
            <a:r>
              <a:rPr lang="en-US" dirty="0" smtClean="0">
                <a:solidFill>
                  <a:srgbClr val="595959"/>
                </a:solidFill>
              </a:rPr>
              <a:t>?</a:t>
            </a:r>
          </a:p>
          <a:p>
            <a:pPr lvl="1"/>
            <a:r>
              <a:rPr lang="en-US" dirty="0" smtClean="0">
                <a:solidFill>
                  <a:srgbClr val="595959"/>
                </a:solidFill>
              </a:rPr>
              <a:t>What level of cognition do faculty target in introductory biology?</a:t>
            </a:r>
          </a:p>
          <a:p>
            <a:pPr lvl="1"/>
            <a:r>
              <a:rPr lang="en-US" dirty="0" smtClean="0">
                <a:solidFill>
                  <a:srgbClr val="595959"/>
                </a:solidFill>
              </a:rPr>
              <a:t>What practices of science do students use to learn science?</a:t>
            </a:r>
          </a:p>
        </p:txBody>
      </p:sp>
      <p:sp>
        <p:nvSpPr>
          <p:cNvPr id="5" name="Content Placeholder 2"/>
          <p:cNvSpPr txBox="1">
            <a:spLocks/>
          </p:cNvSpPr>
          <p:nvPr/>
        </p:nvSpPr>
        <p:spPr>
          <a:xfrm>
            <a:off x="457200" y="1524000"/>
            <a:ext cx="7924800" cy="50292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en-US" sz="2800" b="0" i="0" u="none" strike="noStrike" kern="1200" cap="none" spc="0" normalizeH="0" baseline="0" noProof="0" dirty="0" smtClean="0">
              <a:ln>
                <a:noFill/>
              </a:ln>
              <a:solidFill>
                <a:schemeClr val="tx1"/>
              </a:solidFill>
              <a:effectLst/>
              <a:uLnTx/>
              <a:uFillTx/>
              <a:latin typeface="Calibri"/>
              <a:ea typeface="+mn-ea"/>
              <a:cs typeface="Calibri"/>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lang="en-US" sz="2800" dirty="0" smtClean="0">
              <a:latin typeface="Calibri"/>
              <a:cs typeface="Calibri"/>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en-US" sz="2800" b="0" i="0" u="none" strike="noStrike" kern="1200" cap="none" spc="0" normalizeH="0" baseline="0" noProof="0" dirty="0" smtClean="0">
              <a:ln>
                <a:noFill/>
              </a:ln>
              <a:solidFill>
                <a:schemeClr val="tx1"/>
              </a:solidFill>
              <a:effectLst/>
              <a:uLnTx/>
              <a:uFillTx/>
              <a:latin typeface="Calibri"/>
              <a:ea typeface="+mn-ea"/>
              <a:cs typeface="Calibri"/>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lang="en-US" sz="2800" dirty="0" smtClean="0">
              <a:latin typeface="Calibri"/>
              <a:cs typeface="Calibri"/>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en-US" sz="2800" b="0" i="0" u="none" strike="noStrike" kern="1200" cap="none" spc="0" normalizeH="0" baseline="0" noProof="0" dirty="0" smtClean="0">
              <a:ln>
                <a:noFill/>
              </a:ln>
              <a:solidFill>
                <a:schemeClr val="tx1"/>
              </a:solidFill>
              <a:effectLst/>
              <a:uLnTx/>
              <a:uFillTx/>
              <a:latin typeface="Calibri"/>
              <a:ea typeface="+mn-ea"/>
              <a:cs typeface="Calibri"/>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en-US" sz="2800" b="0" i="0" u="none" strike="noStrike" kern="1200" cap="none" spc="0" normalizeH="0" baseline="0" noProof="0" dirty="0" smtClean="0">
              <a:ln>
                <a:noFill/>
              </a:ln>
              <a:solidFill>
                <a:schemeClr val="tx1"/>
              </a:solidFill>
              <a:effectLst/>
              <a:uLnTx/>
              <a:uFillTx/>
              <a:latin typeface="Calibri"/>
              <a:ea typeface="+mn-ea"/>
              <a:cs typeface="Calibri"/>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en-US" sz="2800" b="0" i="0" u="none" strike="noStrike" kern="1200" cap="none" spc="0" normalizeH="0" baseline="0" noProof="0" dirty="0" smtClean="0">
              <a:ln>
                <a:noFill/>
              </a:ln>
              <a:solidFill>
                <a:schemeClr val="tx1"/>
              </a:solidFill>
              <a:effectLst/>
              <a:uLnTx/>
              <a:uFillTx/>
              <a:latin typeface="Calibri"/>
              <a:ea typeface="+mn-ea"/>
              <a:cs typeface="Calibri"/>
            </a:endParaRPr>
          </a:p>
        </p:txBody>
      </p:sp>
    </p:spTree>
    <p:extLst>
      <p:ext uri="{BB962C8B-B14F-4D97-AF65-F5344CB8AC3E}">
        <p14:creationId xmlns:p14="http://schemas.microsoft.com/office/powerpoint/2010/main" val="2635083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msen et al 2010 Figure1.tif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0419" y="1166989"/>
            <a:ext cx="6201559" cy="4217811"/>
          </a:xfrm>
          <a:prstGeom prst="rect">
            <a:avLst/>
          </a:prstGeom>
        </p:spPr>
      </p:pic>
      <p:sp>
        <p:nvSpPr>
          <p:cNvPr id="4" name="TextBox 3"/>
          <p:cNvSpPr txBox="1"/>
          <p:nvPr/>
        </p:nvSpPr>
        <p:spPr>
          <a:xfrm>
            <a:off x="457200" y="5753058"/>
            <a:ext cx="8461893" cy="1754326"/>
          </a:xfrm>
          <a:prstGeom prst="rect">
            <a:avLst/>
          </a:prstGeom>
          <a:noFill/>
        </p:spPr>
        <p:txBody>
          <a:bodyPr wrap="square" rtlCol="0">
            <a:spAutoFit/>
          </a:bodyPr>
          <a:lstStyle/>
          <a:p>
            <a:r>
              <a:rPr lang="en-US" sz="2000" b="0" dirty="0" err="1">
                <a:solidFill>
                  <a:schemeClr val="tx2"/>
                </a:solidFill>
                <a:latin typeface="+mn-lt"/>
              </a:rPr>
              <a:t>Momsen</a:t>
            </a:r>
            <a:r>
              <a:rPr lang="en-US" sz="2000" b="0" dirty="0">
                <a:solidFill>
                  <a:schemeClr val="tx2"/>
                </a:solidFill>
                <a:latin typeface="+mn-lt"/>
              </a:rPr>
              <a:t> JL, Long TM, Wyse SA, Ebert-May D. 2010. Just the Facts? Introductory Undergraduate Biology Courses Focus on Low-Level Cognitive Skills. CBE Life </a:t>
            </a:r>
            <a:r>
              <a:rPr lang="en-US" sz="2000" b="0" dirty="0" err="1">
                <a:solidFill>
                  <a:schemeClr val="tx2"/>
                </a:solidFill>
                <a:latin typeface="+mn-lt"/>
              </a:rPr>
              <a:t>Sci</a:t>
            </a:r>
            <a:r>
              <a:rPr lang="en-US" sz="2000" b="0" dirty="0">
                <a:solidFill>
                  <a:schemeClr val="tx2"/>
                </a:solidFill>
                <a:latin typeface="+mn-lt"/>
              </a:rPr>
              <a:t> </a:t>
            </a:r>
            <a:r>
              <a:rPr lang="en-US" sz="2000" b="0" dirty="0" err="1">
                <a:solidFill>
                  <a:schemeClr val="tx2"/>
                </a:solidFill>
                <a:latin typeface="+mn-lt"/>
              </a:rPr>
              <a:t>Educ</a:t>
            </a:r>
            <a:r>
              <a:rPr lang="en-US" sz="2000" b="0" dirty="0">
                <a:solidFill>
                  <a:schemeClr val="tx2"/>
                </a:solidFill>
                <a:latin typeface="+mn-lt"/>
              </a:rPr>
              <a:t> 9:435–440.</a:t>
            </a:r>
          </a:p>
          <a:p>
            <a:endParaRPr lang="en-US" dirty="0"/>
          </a:p>
          <a:p>
            <a:endParaRPr lang="en-US" dirty="0"/>
          </a:p>
        </p:txBody>
      </p:sp>
      <p:sp>
        <p:nvSpPr>
          <p:cNvPr id="2" name="TextBox 1"/>
          <p:cNvSpPr txBox="1"/>
          <p:nvPr/>
        </p:nvSpPr>
        <p:spPr>
          <a:xfrm>
            <a:off x="7658100" y="5200134"/>
            <a:ext cx="1122423" cy="461665"/>
          </a:xfrm>
          <a:prstGeom prst="rect">
            <a:avLst/>
          </a:prstGeom>
          <a:noFill/>
        </p:spPr>
        <p:txBody>
          <a:bodyPr wrap="none" rtlCol="0">
            <a:spAutoFit/>
          </a:bodyPr>
          <a:lstStyle/>
          <a:p>
            <a:r>
              <a:rPr lang="en-US" b="0" dirty="0" smtClean="0">
                <a:latin typeface="+mn-lt"/>
              </a:rPr>
              <a:t>n=9713</a:t>
            </a:r>
            <a:endParaRPr lang="en-US" b="0" dirty="0">
              <a:latin typeface="+mn-lt"/>
            </a:endParaRPr>
          </a:p>
        </p:txBody>
      </p:sp>
      <p:sp>
        <p:nvSpPr>
          <p:cNvPr id="5" name="TextBox 4"/>
          <p:cNvSpPr txBox="1"/>
          <p:nvPr/>
        </p:nvSpPr>
        <p:spPr>
          <a:xfrm>
            <a:off x="571500" y="152400"/>
            <a:ext cx="7518400" cy="646331"/>
          </a:xfrm>
          <a:prstGeom prst="rect">
            <a:avLst/>
          </a:prstGeom>
          <a:noFill/>
        </p:spPr>
        <p:txBody>
          <a:bodyPr wrap="square" rtlCol="0">
            <a:spAutoFit/>
          </a:bodyPr>
          <a:lstStyle/>
          <a:p>
            <a:pPr algn="ctr"/>
            <a:r>
              <a:rPr lang="en-US" sz="3600" dirty="0" smtClean="0">
                <a:solidFill>
                  <a:schemeClr val="tx2"/>
                </a:solidFill>
                <a:latin typeface="+mn-lt"/>
              </a:rPr>
              <a:t>Cognitive Level of Exam Items &amp; Goals</a:t>
            </a:r>
            <a:endParaRPr lang="en-US" sz="3600" dirty="0">
              <a:solidFill>
                <a:schemeClr val="tx2"/>
              </a:solidFill>
              <a:latin typeface="+mn-lt"/>
            </a:endParaRPr>
          </a:p>
        </p:txBody>
      </p:sp>
    </p:spTree>
    <p:extLst>
      <p:ext uri="{BB962C8B-B14F-4D97-AF65-F5344CB8AC3E}">
        <p14:creationId xmlns:p14="http://schemas.microsoft.com/office/powerpoint/2010/main" val="358186673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4463" y="1365250"/>
            <a:ext cx="8999537" cy="1143000"/>
          </a:xfrm>
          <a:prstGeom prst="rect">
            <a:avLst/>
          </a:prstGeom>
        </p:spPr>
        <p:txBody>
          <a:bodyPr>
            <a:noAutofit/>
          </a:bodyPr>
          <a:lstStyle/>
          <a:p>
            <a:pPr algn="l"/>
            <a:r>
              <a:rPr lang="en-US" dirty="0">
                <a:solidFill>
                  <a:srgbClr val="09213B"/>
                </a:solidFill>
                <a:latin typeface="Calibri"/>
                <a:cs typeface="Calibri"/>
              </a:rPr>
              <a:t>“</a:t>
            </a:r>
            <a:r>
              <a:rPr lang="en-US" i="1" dirty="0">
                <a:solidFill>
                  <a:srgbClr val="09213B"/>
                </a:solidFill>
                <a:latin typeface="Calibri"/>
                <a:cs typeface="Calibri"/>
              </a:rPr>
              <a:t>to educate and improve</a:t>
            </a:r>
            <a:r>
              <a:rPr lang="en-US" dirty="0">
                <a:solidFill>
                  <a:srgbClr val="09213B"/>
                </a:solidFill>
                <a:latin typeface="Calibri"/>
                <a:cs typeface="Calibri"/>
              </a:rPr>
              <a:t> student performance, not merely to </a:t>
            </a:r>
            <a:r>
              <a:rPr lang="en-US" i="1" dirty="0">
                <a:solidFill>
                  <a:srgbClr val="09213B"/>
                </a:solidFill>
                <a:latin typeface="Calibri"/>
                <a:cs typeface="Calibri"/>
              </a:rPr>
              <a:t>audit</a:t>
            </a:r>
            <a:r>
              <a:rPr lang="en-US" dirty="0">
                <a:solidFill>
                  <a:srgbClr val="09213B"/>
                </a:solidFill>
                <a:latin typeface="Calibri"/>
                <a:cs typeface="Calibri"/>
              </a:rPr>
              <a:t> it</a:t>
            </a:r>
            <a:r>
              <a:rPr lang="en-US" dirty="0" smtClean="0">
                <a:solidFill>
                  <a:srgbClr val="09213B"/>
                </a:solidFill>
                <a:latin typeface="Calibri"/>
                <a:cs typeface="Calibri"/>
              </a:rPr>
              <a:t>”</a:t>
            </a:r>
            <a:endParaRPr lang="en-US" dirty="0">
              <a:solidFill>
                <a:srgbClr val="09213B"/>
              </a:solidFill>
              <a:latin typeface="Calibri"/>
              <a:cs typeface="Calibri"/>
            </a:endParaRPr>
          </a:p>
        </p:txBody>
      </p:sp>
      <p:sp>
        <p:nvSpPr>
          <p:cNvPr id="3" name="Title 1"/>
          <p:cNvSpPr txBox="1">
            <a:spLocks/>
          </p:cNvSpPr>
          <p:nvPr/>
        </p:nvSpPr>
        <p:spPr>
          <a:xfrm>
            <a:off x="146331" y="248718"/>
            <a:ext cx="8229600" cy="1275281"/>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rgbClr val="0000FF"/>
                </a:solidFill>
                <a:latin typeface="Calibri"/>
                <a:cs typeface="Calibri"/>
              </a:rPr>
              <a:t>Claim 1:</a:t>
            </a:r>
            <a:r>
              <a:rPr lang="en-US" dirty="0" smtClean="0">
                <a:latin typeface="Calibri"/>
                <a:cs typeface="Calibri"/>
              </a:rPr>
              <a:t> Assessment is important</a:t>
            </a:r>
            <a:endParaRPr lang="en-US" dirty="0">
              <a:latin typeface="Calibri"/>
              <a:cs typeface="Calibri"/>
            </a:endParaRPr>
          </a:p>
        </p:txBody>
      </p:sp>
      <p:sp>
        <p:nvSpPr>
          <p:cNvPr id="4" name="TextBox 3"/>
          <p:cNvSpPr txBox="1"/>
          <p:nvPr/>
        </p:nvSpPr>
        <p:spPr>
          <a:xfrm>
            <a:off x="1524000" y="2872343"/>
            <a:ext cx="7277522" cy="584775"/>
          </a:xfrm>
          <a:prstGeom prst="rect">
            <a:avLst/>
          </a:prstGeom>
          <a:noFill/>
        </p:spPr>
        <p:txBody>
          <a:bodyPr wrap="square" rtlCol="0">
            <a:spAutoFit/>
          </a:bodyPr>
          <a:lstStyle/>
          <a:p>
            <a:r>
              <a:rPr lang="en-US" sz="1600" b="0" dirty="0" smtClean="0">
                <a:solidFill>
                  <a:srgbClr val="09213B"/>
                </a:solidFill>
                <a:latin typeface="+mj-lt"/>
              </a:rPr>
              <a:t>Wiggins </a:t>
            </a:r>
            <a:r>
              <a:rPr lang="en-US" sz="1600" b="0" dirty="0">
                <a:solidFill>
                  <a:srgbClr val="09213B"/>
                </a:solidFill>
                <a:latin typeface="+mj-lt"/>
              </a:rPr>
              <a:t>G. </a:t>
            </a:r>
            <a:r>
              <a:rPr lang="en-US" sz="1600" b="0" dirty="0" smtClean="0">
                <a:solidFill>
                  <a:srgbClr val="09213B"/>
                </a:solidFill>
                <a:latin typeface="+mj-lt"/>
              </a:rPr>
              <a:t>1998.  </a:t>
            </a:r>
            <a:r>
              <a:rPr lang="en-US" sz="1600" b="0" i="1" dirty="0">
                <a:solidFill>
                  <a:srgbClr val="09213B"/>
                </a:solidFill>
                <a:latin typeface="+mj-lt"/>
              </a:rPr>
              <a:t>Educative assessment</a:t>
            </a:r>
            <a:r>
              <a:rPr lang="en-US" sz="1600" b="0" dirty="0">
                <a:solidFill>
                  <a:srgbClr val="09213B"/>
                </a:solidFill>
                <a:latin typeface="+mj-lt"/>
              </a:rPr>
              <a:t>: </a:t>
            </a:r>
            <a:r>
              <a:rPr lang="en-US" sz="1600" b="0" i="1" dirty="0">
                <a:solidFill>
                  <a:srgbClr val="09213B"/>
                </a:solidFill>
                <a:latin typeface="+mj-lt"/>
              </a:rPr>
              <a:t>Designing assessments to inform and improve student performance.  </a:t>
            </a:r>
            <a:r>
              <a:rPr lang="en-US" sz="1600" b="0" dirty="0">
                <a:solidFill>
                  <a:srgbClr val="09213B"/>
                </a:solidFill>
                <a:latin typeface="+mj-lt"/>
              </a:rPr>
              <a:t>San Francisco, CA: </a:t>
            </a:r>
            <a:r>
              <a:rPr lang="en-US" sz="1600" b="0" dirty="0" err="1">
                <a:solidFill>
                  <a:srgbClr val="09213B"/>
                </a:solidFill>
                <a:latin typeface="+mj-lt"/>
              </a:rPr>
              <a:t>Jossey</a:t>
            </a:r>
            <a:r>
              <a:rPr lang="en-US" sz="1600" b="0" dirty="0">
                <a:solidFill>
                  <a:srgbClr val="09213B"/>
                </a:solidFill>
                <a:latin typeface="+mj-lt"/>
              </a:rPr>
              <a:t>-Bass </a:t>
            </a:r>
          </a:p>
        </p:txBody>
      </p:sp>
      <p:sp>
        <p:nvSpPr>
          <p:cNvPr id="5" name="Title 1"/>
          <p:cNvSpPr txBox="1">
            <a:spLocks/>
          </p:cNvSpPr>
          <p:nvPr/>
        </p:nvSpPr>
        <p:spPr>
          <a:xfrm>
            <a:off x="146331" y="4114800"/>
            <a:ext cx="8997669"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rgbClr val="0000FF"/>
                </a:solidFill>
                <a:latin typeface="Calibri"/>
                <a:cs typeface="Calibri"/>
              </a:rPr>
              <a:t>Claim 2:</a:t>
            </a:r>
            <a:r>
              <a:rPr lang="en-US" dirty="0" smtClean="0">
                <a:solidFill>
                  <a:srgbClr val="09213B"/>
                </a:solidFill>
                <a:latin typeface="Calibri"/>
                <a:cs typeface="Calibri"/>
              </a:rPr>
              <a:t> </a:t>
            </a:r>
            <a:r>
              <a:rPr lang="en-US" b="0" dirty="0" smtClean="0">
                <a:solidFill>
                  <a:srgbClr val="09213B"/>
                </a:solidFill>
                <a:latin typeface="Calibri"/>
                <a:cs typeface="Calibri"/>
              </a:rPr>
              <a:t>“</a:t>
            </a:r>
            <a:r>
              <a:rPr lang="en-US" b="0" i="1" dirty="0" smtClean="0">
                <a:solidFill>
                  <a:srgbClr val="09213B"/>
                </a:solidFill>
                <a:latin typeface="Calibri"/>
                <a:cs typeface="Calibri"/>
              </a:rPr>
              <a:t>If you don</a:t>
            </a:r>
            <a:r>
              <a:rPr lang="fr-FR" b="0" i="1" dirty="0" smtClean="0">
                <a:solidFill>
                  <a:srgbClr val="09213B"/>
                </a:solidFill>
                <a:latin typeface="Calibri"/>
                <a:cs typeface="Calibri"/>
              </a:rPr>
              <a:t>’</a:t>
            </a:r>
            <a:r>
              <a:rPr lang="en-US" b="0" i="1" dirty="0" smtClean="0">
                <a:solidFill>
                  <a:srgbClr val="09213B"/>
                </a:solidFill>
                <a:latin typeface="Calibri"/>
                <a:cs typeface="Calibri"/>
              </a:rPr>
              <a:t>t assess what’s important, what’s assessed becomes important</a:t>
            </a:r>
            <a:r>
              <a:rPr lang="en-US" b="0" dirty="0" smtClean="0">
                <a:solidFill>
                  <a:srgbClr val="09213B"/>
                </a:solidFill>
                <a:latin typeface="Calibri"/>
                <a:cs typeface="Calibri"/>
              </a:rPr>
              <a:t>”</a:t>
            </a:r>
            <a:endParaRPr lang="en-US" b="0" dirty="0">
              <a:solidFill>
                <a:srgbClr val="09213B"/>
              </a:solidFill>
              <a:latin typeface="Calibri"/>
              <a:cs typeface="Calibri"/>
            </a:endParaRPr>
          </a:p>
        </p:txBody>
      </p:sp>
      <p:sp>
        <p:nvSpPr>
          <p:cNvPr id="6" name="TextBox 5"/>
          <p:cNvSpPr txBox="1"/>
          <p:nvPr/>
        </p:nvSpPr>
        <p:spPr>
          <a:xfrm>
            <a:off x="2627081" y="5746205"/>
            <a:ext cx="6174441" cy="338554"/>
          </a:xfrm>
          <a:prstGeom prst="rect">
            <a:avLst/>
          </a:prstGeom>
          <a:noFill/>
        </p:spPr>
        <p:txBody>
          <a:bodyPr wrap="square" rtlCol="0">
            <a:spAutoFit/>
          </a:bodyPr>
          <a:lstStyle/>
          <a:p>
            <a:r>
              <a:rPr lang="en-US" sz="1600" b="0" dirty="0" smtClean="0">
                <a:solidFill>
                  <a:srgbClr val="09213B"/>
                </a:solidFill>
                <a:latin typeface="+mn-lt"/>
              </a:rPr>
              <a:t>Lauren </a:t>
            </a:r>
            <a:r>
              <a:rPr lang="en-US" sz="1600" b="0" dirty="0" err="1" smtClean="0">
                <a:solidFill>
                  <a:srgbClr val="09213B"/>
                </a:solidFill>
                <a:latin typeface="+mn-lt"/>
              </a:rPr>
              <a:t>Resnick</a:t>
            </a:r>
            <a:r>
              <a:rPr lang="en-US" sz="1600" b="0" dirty="0" smtClean="0">
                <a:solidFill>
                  <a:srgbClr val="09213B"/>
                </a:solidFill>
                <a:latin typeface="+mn-lt"/>
              </a:rPr>
              <a:t>, Institute for Learning, U of Pittsburgh</a:t>
            </a:r>
            <a:endParaRPr lang="en-US" sz="1600" b="0" dirty="0">
              <a:solidFill>
                <a:srgbClr val="09213B"/>
              </a:solidFill>
              <a:latin typeface="+mn-lt"/>
            </a:endParaRPr>
          </a:p>
        </p:txBody>
      </p:sp>
    </p:spTree>
    <p:extLst>
      <p:ext uri="{BB962C8B-B14F-4D97-AF65-F5344CB8AC3E}">
        <p14:creationId xmlns:p14="http://schemas.microsoft.com/office/powerpoint/2010/main" val="1357275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2771699"/>
            <a:ext cx="8229600" cy="1143000"/>
          </a:xfrm>
        </p:spPr>
        <p:txBody>
          <a:bodyPr>
            <a:noAutofit/>
          </a:bodyPr>
          <a:lstStyle/>
          <a:p>
            <a:pPr algn="ctr"/>
            <a:r>
              <a:rPr lang="en-US" sz="4000" dirty="0" smtClean="0"/>
              <a:t>Students’ knowledge is often fragmented and incoherent.</a:t>
            </a:r>
            <a:endParaRPr lang="en-US" sz="4000" dirty="0"/>
          </a:p>
        </p:txBody>
      </p:sp>
      <p:sp>
        <p:nvSpPr>
          <p:cNvPr id="3" name="TextBox 2"/>
          <p:cNvSpPr txBox="1"/>
          <p:nvPr/>
        </p:nvSpPr>
        <p:spPr>
          <a:xfrm>
            <a:off x="1173117" y="903596"/>
            <a:ext cx="6455187" cy="707886"/>
          </a:xfrm>
          <a:prstGeom prst="rect">
            <a:avLst/>
          </a:prstGeom>
          <a:noFill/>
        </p:spPr>
        <p:txBody>
          <a:bodyPr wrap="square" rtlCol="0">
            <a:spAutoFit/>
          </a:bodyPr>
          <a:lstStyle/>
          <a:p>
            <a:pPr algn="ctr"/>
            <a:r>
              <a:rPr lang="en-US" sz="4000" dirty="0" smtClean="0">
                <a:solidFill>
                  <a:srgbClr val="0000FF"/>
                </a:solidFill>
                <a:latin typeface="+mj-lt"/>
              </a:rPr>
              <a:t>Claim 3</a:t>
            </a:r>
            <a:endParaRPr lang="en-US" sz="4000" dirty="0">
              <a:latin typeface="+mj-lt"/>
            </a:endParaRPr>
          </a:p>
        </p:txBody>
      </p:sp>
    </p:spTree>
    <p:extLst>
      <p:ext uri="{BB962C8B-B14F-4D97-AF65-F5344CB8AC3E}">
        <p14:creationId xmlns:p14="http://schemas.microsoft.com/office/powerpoint/2010/main" val="422176131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256506" y="148616"/>
            <a:ext cx="6872288" cy="1143000"/>
          </a:xfrm>
          <a:prstGeom prst="rect">
            <a:avLst/>
          </a:prstGeom>
        </p:spPr>
        <p:txBody>
          <a:bodyPr>
            <a:normAutofit fontScale="90000"/>
          </a:bodyPr>
          <a:lstStyle/>
          <a:p>
            <a:pPr algn="ctr"/>
            <a:r>
              <a:rPr lang="en-US" dirty="0" smtClean="0">
                <a:solidFill>
                  <a:srgbClr val="0000FF"/>
                </a:solidFill>
              </a:rPr>
              <a:t>Claim 4: </a:t>
            </a:r>
            <a:r>
              <a:rPr lang="en-US" dirty="0" smtClean="0"/>
              <a:t/>
            </a:r>
            <a:br>
              <a:rPr lang="en-US" dirty="0" smtClean="0"/>
            </a:br>
            <a:r>
              <a:rPr lang="en-US" dirty="0" smtClean="0"/>
              <a:t>Traditional Introductory Biology Curriculum</a:t>
            </a:r>
            <a:endParaRPr lang="en-US" dirty="0"/>
          </a:p>
        </p:txBody>
      </p:sp>
      <p:pic>
        <p:nvPicPr>
          <p:cNvPr id="6" name="Picture 5"/>
          <p:cNvPicPr>
            <a:picLocks noChangeAspect="1"/>
          </p:cNvPicPr>
          <p:nvPr/>
        </p:nvPicPr>
        <p:blipFill>
          <a:blip r:embed="rId3"/>
          <a:stretch>
            <a:fillRect/>
          </a:stretch>
        </p:blipFill>
        <p:spPr>
          <a:xfrm>
            <a:off x="1593862" y="2230070"/>
            <a:ext cx="6323276" cy="4207853"/>
          </a:xfrm>
          <a:prstGeom prst="rect">
            <a:avLst/>
          </a:prstGeom>
        </p:spPr>
      </p:pic>
      <p:sp>
        <p:nvSpPr>
          <p:cNvPr id="9" name="TextBox 8"/>
          <p:cNvSpPr txBox="1"/>
          <p:nvPr/>
        </p:nvSpPr>
        <p:spPr>
          <a:xfrm>
            <a:off x="122786" y="1733464"/>
            <a:ext cx="1471076" cy="461665"/>
          </a:xfrm>
          <a:prstGeom prst="rect">
            <a:avLst/>
          </a:prstGeom>
          <a:noFill/>
        </p:spPr>
        <p:txBody>
          <a:bodyPr wrap="none" rtlCol="0">
            <a:spAutoFit/>
          </a:bodyPr>
          <a:lstStyle/>
          <a:p>
            <a:r>
              <a:rPr lang="en-US" sz="2400" dirty="0" smtClean="0">
                <a:solidFill>
                  <a:srgbClr val="BF190A"/>
                </a:solidFill>
              </a:rPr>
              <a:t>Mile Wide</a:t>
            </a:r>
            <a:endParaRPr lang="en-US" sz="2400" dirty="0">
              <a:solidFill>
                <a:srgbClr val="BF190A"/>
              </a:solidFill>
            </a:endParaRPr>
          </a:p>
        </p:txBody>
      </p:sp>
      <p:sp>
        <p:nvSpPr>
          <p:cNvPr id="10" name="TextBox 9"/>
          <p:cNvSpPr txBox="1"/>
          <p:nvPr/>
        </p:nvSpPr>
        <p:spPr>
          <a:xfrm>
            <a:off x="7291865" y="1768405"/>
            <a:ext cx="1442673" cy="461665"/>
          </a:xfrm>
          <a:prstGeom prst="rect">
            <a:avLst/>
          </a:prstGeom>
          <a:noFill/>
        </p:spPr>
        <p:txBody>
          <a:bodyPr wrap="none" rtlCol="0">
            <a:spAutoFit/>
          </a:bodyPr>
          <a:lstStyle/>
          <a:p>
            <a:r>
              <a:rPr lang="en-US" sz="2400" dirty="0" smtClean="0">
                <a:solidFill>
                  <a:srgbClr val="BF190A"/>
                </a:solidFill>
              </a:rPr>
              <a:t>Inch Deep</a:t>
            </a:r>
            <a:endParaRPr lang="en-US" sz="2400" dirty="0">
              <a:solidFill>
                <a:srgbClr val="BF190A"/>
              </a:solidFill>
            </a:endParaRPr>
          </a:p>
        </p:txBody>
      </p:sp>
      <p:cxnSp>
        <p:nvCxnSpPr>
          <p:cNvPr id="3" name="Straight Arrow Connector 2"/>
          <p:cNvCxnSpPr/>
          <p:nvPr/>
        </p:nvCxnSpPr>
        <p:spPr>
          <a:xfrm>
            <a:off x="2197100" y="1993900"/>
            <a:ext cx="49911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490372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12700" y="1676400"/>
            <a:ext cx="5668963" cy="4876801"/>
            <a:chOff x="1828800" y="1273313"/>
            <a:chExt cx="5668962" cy="4876801"/>
          </a:xfrm>
        </p:grpSpPr>
        <p:sp>
          <p:nvSpPr>
            <p:cNvPr id="4" name="Up Arrow 3"/>
            <p:cNvSpPr/>
            <p:nvPr/>
          </p:nvSpPr>
          <p:spPr>
            <a:xfrm>
              <a:off x="6218238" y="2003425"/>
              <a:ext cx="685800" cy="3238500"/>
            </a:xfrm>
            <a:prstGeom prst="upArrow">
              <a:avLst>
                <a:gd name="adj1" fmla="val 50000"/>
                <a:gd name="adj2" fmla="val 36000"/>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anchor="ctr">
              <a:prstTxWarp prst="textNoShape">
                <a:avLst/>
              </a:prstTxWarp>
            </a:bodyPr>
            <a:lstStyle/>
            <a:p>
              <a:pPr algn="ctr"/>
              <a:endParaRPr lang="en-US" sz="2000">
                <a:solidFill>
                  <a:srgbClr val="C00000"/>
                </a:solidFill>
                <a:effectLst>
                  <a:outerShdw blurRad="38100" dist="38100" dir="2700000" algn="tl">
                    <a:srgbClr val="DDDDDD"/>
                  </a:outerShdw>
                </a:effectLst>
                <a:ea typeface="Arial" pitchFamily="-65" charset="0"/>
                <a:cs typeface="Arial" pitchFamily="-65" charset="0"/>
              </a:endParaRPr>
            </a:p>
          </p:txBody>
        </p:sp>
        <p:graphicFrame>
          <p:nvGraphicFramePr>
            <p:cNvPr id="5" name="Diagram 4"/>
            <p:cNvGraphicFramePr/>
            <p:nvPr/>
          </p:nvGraphicFramePr>
          <p:xfrm>
            <a:off x="1828800" y="1981200"/>
            <a:ext cx="457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5410199" y="1273313"/>
              <a:ext cx="2087563" cy="707886"/>
            </a:xfrm>
            <a:prstGeom prst="rect">
              <a:avLst/>
            </a:prstGeom>
            <a:noFill/>
          </p:spPr>
          <p:txBody>
            <a:bodyPr wrap="square">
              <a:prstTxWarp prst="textNoShape">
                <a:avLst/>
              </a:prstTxWarp>
              <a:spAutoFit/>
            </a:bodyPr>
            <a:lstStyle/>
            <a:p>
              <a:r>
                <a:rPr lang="en-US" sz="2000" dirty="0" smtClean="0">
                  <a:solidFill>
                    <a:srgbClr val="C00000"/>
                  </a:solidFill>
                  <a:effectLst>
                    <a:outerShdw blurRad="38100" dist="38100" dir="2700000" algn="tl">
                      <a:srgbClr val="DDDDDD"/>
                    </a:outerShdw>
                  </a:effectLst>
                  <a:latin typeface="Calibri" pitchFamily="-65" charset="0"/>
                </a:rPr>
                <a:t>Higher-level cognitive skills</a:t>
              </a:r>
              <a:endParaRPr lang="en-US" sz="2000" dirty="0">
                <a:solidFill>
                  <a:srgbClr val="C00000"/>
                </a:solidFill>
                <a:effectLst>
                  <a:outerShdw blurRad="38100" dist="38100" dir="2700000" algn="tl">
                    <a:srgbClr val="DDDDDD"/>
                  </a:outerShdw>
                </a:effectLst>
                <a:latin typeface="Calibri" pitchFamily="-65" charset="0"/>
              </a:endParaRPr>
            </a:p>
          </p:txBody>
        </p:sp>
        <p:sp>
          <p:nvSpPr>
            <p:cNvPr id="7" name="TextBox 6"/>
            <p:cNvSpPr txBox="1"/>
            <p:nvPr/>
          </p:nvSpPr>
          <p:spPr>
            <a:xfrm>
              <a:off x="5668962" y="5442228"/>
              <a:ext cx="1828800" cy="707886"/>
            </a:xfrm>
            <a:prstGeom prst="rect">
              <a:avLst/>
            </a:prstGeom>
            <a:noFill/>
          </p:spPr>
          <p:txBody>
            <a:bodyPr wrap="square">
              <a:prstTxWarp prst="textNoShape">
                <a:avLst/>
              </a:prstTxWarp>
              <a:spAutoFit/>
            </a:bodyPr>
            <a:lstStyle/>
            <a:p>
              <a:r>
                <a:rPr lang="en-US" sz="2000" dirty="0" smtClean="0">
                  <a:solidFill>
                    <a:srgbClr val="C00000"/>
                  </a:solidFill>
                  <a:effectLst>
                    <a:outerShdw blurRad="38100" dist="38100" dir="2700000" algn="tl">
                      <a:srgbClr val="DDDDDD"/>
                    </a:outerShdw>
                  </a:effectLst>
                  <a:latin typeface="Calibri" pitchFamily="-65" charset="0"/>
                </a:rPr>
                <a:t>Lower-level cognitive skills</a:t>
              </a:r>
              <a:endParaRPr lang="en-US" sz="2000" dirty="0">
                <a:solidFill>
                  <a:srgbClr val="C00000"/>
                </a:solidFill>
                <a:effectLst>
                  <a:outerShdw blurRad="38100" dist="38100" dir="2700000" algn="tl">
                    <a:srgbClr val="DDDDDD"/>
                  </a:outerShdw>
                </a:effectLst>
                <a:latin typeface="Calibri" pitchFamily="-65" charset="0"/>
              </a:endParaRPr>
            </a:p>
          </p:txBody>
        </p:sp>
      </p:grpSp>
      <p:sp>
        <p:nvSpPr>
          <p:cNvPr id="8" name="Title 7"/>
          <p:cNvSpPr>
            <a:spLocks noGrp="1"/>
          </p:cNvSpPr>
          <p:nvPr>
            <p:ph type="title"/>
          </p:nvPr>
        </p:nvSpPr>
        <p:spPr>
          <a:xfrm>
            <a:off x="457200" y="274638"/>
            <a:ext cx="8153400" cy="792162"/>
          </a:xfrm>
        </p:spPr>
        <p:txBody>
          <a:bodyPr>
            <a:noAutofit/>
          </a:bodyPr>
          <a:lstStyle/>
          <a:p>
            <a:r>
              <a:rPr lang="en-US" dirty="0" smtClean="0"/>
              <a:t>Bloom’s Taxonomy: A Nested Hierarchy</a:t>
            </a:r>
            <a:endParaRPr lang="en-US" dirty="0"/>
          </a:p>
        </p:txBody>
      </p:sp>
      <p:sp>
        <p:nvSpPr>
          <p:cNvPr id="9" name="Content Placeholder 8"/>
          <p:cNvSpPr>
            <a:spLocks noGrp="1"/>
          </p:cNvSpPr>
          <p:nvPr>
            <p:ph sz="quarter" idx="2"/>
          </p:nvPr>
        </p:nvSpPr>
        <p:spPr>
          <a:xfrm>
            <a:off x="5181600" y="1981200"/>
            <a:ext cx="3657600" cy="5486399"/>
          </a:xfrm>
        </p:spPr>
        <p:txBody>
          <a:bodyPr>
            <a:normAutofit/>
          </a:bodyPr>
          <a:lstStyle/>
          <a:p>
            <a:r>
              <a:rPr lang="en-US" sz="2400" dirty="0" smtClean="0"/>
              <a:t>From the MSU Liberal Learning Goals:</a:t>
            </a:r>
            <a:br>
              <a:rPr lang="en-US" sz="2400" dirty="0" smtClean="0"/>
            </a:br>
            <a:endParaRPr lang="en-US" sz="2400" dirty="0" smtClean="0"/>
          </a:p>
          <a:p>
            <a:r>
              <a:rPr lang="en-US" sz="2400" dirty="0" smtClean="0"/>
              <a:t>Analytical Thinking – e.g., acquires, analyzes, and evaluates information from multiple sources</a:t>
            </a:r>
            <a:endParaRPr lang="en-US" sz="2400" dirty="0"/>
          </a:p>
        </p:txBody>
      </p:sp>
    </p:spTree>
    <p:extLst>
      <p:ext uri="{BB962C8B-B14F-4D97-AF65-F5344CB8AC3E}">
        <p14:creationId xmlns:p14="http://schemas.microsoft.com/office/powerpoint/2010/main" val="29903611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71600" y="2128377"/>
            <a:ext cx="4851451" cy="108514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3200" b="1" dirty="0" smtClean="0">
                <a:solidFill>
                  <a:srgbClr val="AE1C1C"/>
                </a:solidFill>
              </a:rPr>
              <a:t>Models </a:t>
            </a:r>
          </a:p>
          <a:p>
            <a:r>
              <a:rPr lang="en-US" sz="2400" dirty="0" smtClean="0">
                <a:solidFill>
                  <a:schemeClr val="tx1"/>
                </a:solidFill>
              </a:rPr>
              <a:t>build, use, revise</a:t>
            </a:r>
            <a:endParaRPr lang="en-US" sz="2400" dirty="0">
              <a:solidFill>
                <a:schemeClr val="tx1"/>
              </a:solidFill>
            </a:endParaRPr>
          </a:p>
        </p:txBody>
      </p:sp>
      <p:sp>
        <p:nvSpPr>
          <p:cNvPr id="8" name="Rounded Rectangle 7"/>
          <p:cNvSpPr/>
          <p:nvPr/>
        </p:nvSpPr>
        <p:spPr>
          <a:xfrm>
            <a:off x="1371600" y="3260787"/>
            <a:ext cx="4851451" cy="108812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3200" b="1" dirty="0" smtClean="0">
                <a:solidFill>
                  <a:schemeClr val="tx1">
                    <a:lumMod val="50000"/>
                    <a:lumOff val="50000"/>
                  </a:schemeClr>
                </a:solidFill>
              </a:rPr>
              <a:t>Arguments</a:t>
            </a:r>
          </a:p>
          <a:p>
            <a:r>
              <a:rPr lang="en-US" sz="2400" dirty="0"/>
              <a:t>c</a:t>
            </a:r>
            <a:r>
              <a:rPr lang="en-US" sz="2400" dirty="0" smtClean="0"/>
              <a:t>laim, evidence, warrants (reason)</a:t>
            </a:r>
            <a:endParaRPr lang="en-US" sz="2400" dirty="0"/>
          </a:p>
        </p:txBody>
      </p:sp>
      <p:sp>
        <p:nvSpPr>
          <p:cNvPr id="9" name="Rounded Rectangle 8"/>
          <p:cNvSpPr/>
          <p:nvPr/>
        </p:nvSpPr>
        <p:spPr>
          <a:xfrm>
            <a:off x="1371600" y="4398836"/>
            <a:ext cx="4851451" cy="10875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200" b="1" dirty="0" smtClean="0">
                <a:solidFill>
                  <a:srgbClr val="000090"/>
                </a:solidFill>
              </a:rPr>
              <a:t>Data</a:t>
            </a:r>
          </a:p>
          <a:p>
            <a:r>
              <a:rPr lang="en-US" sz="2400" dirty="0" smtClean="0">
                <a:solidFill>
                  <a:schemeClr val="tx1"/>
                </a:solidFill>
              </a:rPr>
              <a:t>collect, represent, analyze </a:t>
            </a:r>
            <a:endParaRPr lang="en-US" sz="2400" dirty="0">
              <a:solidFill>
                <a:schemeClr val="tx1"/>
              </a:solidFill>
            </a:endParaRPr>
          </a:p>
        </p:txBody>
      </p:sp>
      <p:sp>
        <p:nvSpPr>
          <p:cNvPr id="10" name="Left-Right Arrow 9"/>
          <p:cNvSpPr/>
          <p:nvPr/>
        </p:nvSpPr>
        <p:spPr>
          <a:xfrm rot="16200000">
            <a:off x="4391059" y="2904502"/>
            <a:ext cx="5199404" cy="1828800"/>
          </a:xfrm>
          <a:prstGeom prst="leftRightArrow">
            <a:avLst/>
          </a:prstGeom>
          <a:solidFill>
            <a:schemeClr val="bg2">
              <a:lumMod val="60000"/>
              <a:lumOff val="40000"/>
              <a:alpha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accent1">
                    <a:lumMod val="50000"/>
                  </a:schemeClr>
                </a:solidFill>
              </a:rPr>
              <a:t>Explanation</a:t>
            </a:r>
          </a:p>
          <a:p>
            <a:pPr algn="ctr"/>
            <a:r>
              <a:rPr lang="en-US" sz="2400" dirty="0" smtClean="0">
                <a:solidFill>
                  <a:schemeClr val="tx2"/>
                </a:solidFill>
              </a:rPr>
              <a:t>Reason, describe, evaluate</a:t>
            </a:r>
            <a:endParaRPr lang="en-US" sz="2400" dirty="0">
              <a:solidFill>
                <a:schemeClr val="tx2"/>
              </a:solidFill>
            </a:endParaRPr>
          </a:p>
        </p:txBody>
      </p:sp>
      <p:sp>
        <p:nvSpPr>
          <p:cNvPr id="2" name="Title 1"/>
          <p:cNvSpPr>
            <a:spLocks noGrp="1"/>
          </p:cNvSpPr>
          <p:nvPr>
            <p:ph type="title" idx="4294967295"/>
          </p:nvPr>
        </p:nvSpPr>
        <p:spPr>
          <a:xfrm>
            <a:off x="0" y="261938"/>
            <a:ext cx="8270875" cy="844550"/>
          </a:xfrm>
          <a:prstGeom prst="rect">
            <a:avLst/>
          </a:prstGeom>
        </p:spPr>
        <p:txBody>
          <a:bodyPr>
            <a:normAutofit/>
          </a:bodyPr>
          <a:lstStyle/>
          <a:p>
            <a:pPr algn="ctr"/>
            <a:r>
              <a:rPr lang="en-US" b="1" dirty="0" smtClean="0"/>
              <a:t>Practice-based Science</a:t>
            </a:r>
            <a:endParaRPr lang="en-US" b="1" dirty="0"/>
          </a:p>
        </p:txBody>
      </p:sp>
      <p:sp>
        <p:nvSpPr>
          <p:cNvPr id="3" name="TextBox 2"/>
          <p:cNvSpPr txBox="1"/>
          <p:nvPr/>
        </p:nvSpPr>
        <p:spPr>
          <a:xfrm>
            <a:off x="3581400" y="6457890"/>
            <a:ext cx="4801314" cy="400110"/>
          </a:xfrm>
          <a:prstGeom prst="rect">
            <a:avLst/>
          </a:prstGeom>
          <a:noFill/>
        </p:spPr>
        <p:txBody>
          <a:bodyPr wrap="none" rtlCol="0">
            <a:spAutoFit/>
          </a:bodyPr>
          <a:lstStyle/>
          <a:p>
            <a:r>
              <a:rPr lang="en-US" sz="2000" b="0" dirty="0" smtClean="0">
                <a:latin typeface="+mj-lt"/>
              </a:rPr>
              <a:t>Long, T. 2015. PLB Michigan State University</a:t>
            </a:r>
            <a:endParaRPr lang="en-US" sz="2000" b="0" dirty="0">
              <a:latin typeface="+mj-lt"/>
            </a:endParaRPr>
          </a:p>
        </p:txBody>
      </p:sp>
      <p:sp>
        <p:nvSpPr>
          <p:cNvPr id="4" name="TextBox 3"/>
          <p:cNvSpPr txBox="1"/>
          <p:nvPr/>
        </p:nvSpPr>
        <p:spPr>
          <a:xfrm rot="16200000">
            <a:off x="-959507" y="3438532"/>
            <a:ext cx="3266640" cy="646331"/>
          </a:xfrm>
          <a:prstGeom prst="rect">
            <a:avLst/>
          </a:prstGeom>
          <a:noFill/>
        </p:spPr>
        <p:txBody>
          <a:bodyPr wrap="none" rtlCol="0">
            <a:spAutoFit/>
          </a:bodyPr>
          <a:lstStyle/>
          <a:p>
            <a:r>
              <a:rPr lang="en-US" sz="3600" b="1" dirty="0" smtClean="0"/>
              <a:t>Collaboration</a:t>
            </a:r>
            <a:endParaRPr lang="en-US" sz="3600" b="1" dirty="0"/>
          </a:p>
        </p:txBody>
      </p:sp>
    </p:spTree>
    <p:extLst>
      <p:ext uri="{BB962C8B-B14F-4D97-AF65-F5344CB8AC3E}">
        <p14:creationId xmlns:p14="http://schemas.microsoft.com/office/powerpoint/2010/main" val="351278207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Mice Multiple Choice.jpg                                       00000013Tundra Queen V                 B616254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85812" y="0"/>
            <a:ext cx="4941711"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74229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MG_0553.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rot="5400000">
            <a:off x="457200" y="1580282"/>
            <a:ext cx="8229600" cy="4525963"/>
          </a:xfrm>
        </p:spPr>
      </p:pic>
      <p:sp>
        <p:nvSpPr>
          <p:cNvPr id="3" name="TextBox 2"/>
          <p:cNvSpPr txBox="1"/>
          <p:nvPr/>
        </p:nvSpPr>
        <p:spPr>
          <a:xfrm>
            <a:off x="152401" y="2209800"/>
            <a:ext cx="2133599" cy="1200328"/>
          </a:xfrm>
          <a:prstGeom prst="rect">
            <a:avLst/>
          </a:prstGeom>
          <a:noFill/>
        </p:spPr>
        <p:txBody>
          <a:bodyPr wrap="square" rtlCol="0">
            <a:spAutoFit/>
          </a:bodyPr>
          <a:lstStyle/>
          <a:p>
            <a:pPr algn="ctr"/>
            <a:r>
              <a:rPr lang="en-US" dirty="0" smtClean="0">
                <a:latin typeface="+mn-lt"/>
              </a:rPr>
              <a:t>Transparency with our students </a:t>
            </a:r>
            <a:endParaRPr lang="en-US" dirty="0">
              <a:latin typeface="+mn-lt"/>
            </a:endParaRPr>
          </a:p>
        </p:txBody>
      </p:sp>
    </p:spTree>
    <p:extLst>
      <p:ext uri="{BB962C8B-B14F-4D97-AF65-F5344CB8AC3E}">
        <p14:creationId xmlns:p14="http://schemas.microsoft.com/office/powerpoint/2010/main" val="165977234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p:cNvSpPr txBox="1">
            <a:spLocks/>
          </p:cNvSpPr>
          <p:nvPr/>
        </p:nvSpPr>
        <p:spPr>
          <a:xfrm>
            <a:off x="590887" y="338542"/>
            <a:ext cx="8229600" cy="1143000"/>
          </a:xfrm>
          <a:prstGeom prst="rect">
            <a:avLst/>
          </a:prstGeom>
        </p:spPr>
        <p:txBody>
          <a:bodyPr>
            <a:normAutofit/>
          </a:bodyPr>
          <a:lstStyle>
            <a:lvl1pPr algn="l" defTabSz="457200" rtl="0" eaLnBrk="0" fontAlgn="base" hangingPunct="0">
              <a:spcBef>
                <a:spcPct val="0"/>
              </a:spcBef>
              <a:spcAft>
                <a:spcPct val="0"/>
              </a:spcAft>
              <a:defRPr sz="3600" b="0" i="0" kern="1200" baseline="0">
                <a:ln>
                  <a:noFill/>
                </a:ln>
                <a:solidFill>
                  <a:srgbClr val="18453B"/>
                </a:solidFill>
                <a:latin typeface="Gotham-Bold"/>
                <a:ea typeface="ＭＳ Ｐゴシック" charset="-128"/>
                <a:cs typeface="Gotham-Bold"/>
              </a:defRPr>
            </a:lvl1pPr>
            <a:lvl2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a:lstStyle>
          <a:p>
            <a:pPr algn="ctr"/>
            <a:r>
              <a:rPr lang="en-US" sz="4000" b="1" dirty="0" smtClean="0">
                <a:solidFill>
                  <a:srgbClr val="09213B"/>
                </a:solidFill>
                <a:latin typeface="+mn-lt"/>
                <a:cs typeface="Helvetica"/>
              </a:rPr>
              <a:t>Premise</a:t>
            </a:r>
            <a:endParaRPr lang="en-US" sz="4000" b="1" dirty="0">
              <a:solidFill>
                <a:srgbClr val="09213B"/>
              </a:solidFill>
              <a:latin typeface="+mn-lt"/>
              <a:cs typeface="Helvetica"/>
            </a:endParaRPr>
          </a:p>
        </p:txBody>
      </p:sp>
      <p:graphicFrame>
        <p:nvGraphicFramePr>
          <p:cNvPr id="4" name="Content Placeholder 3"/>
          <p:cNvGraphicFramePr>
            <a:graphicFrameLocks/>
          </p:cNvGraphicFramePr>
          <p:nvPr>
            <p:extLst/>
          </p:nvPr>
        </p:nvGraphicFramePr>
        <p:xfrm>
          <a:off x="457200" y="1657912"/>
          <a:ext cx="8229600" cy="4067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3949700" y="3642836"/>
            <a:ext cx="1603699" cy="646331"/>
          </a:xfrm>
          <a:prstGeom prst="rect">
            <a:avLst/>
          </a:prstGeom>
          <a:noFill/>
        </p:spPr>
        <p:txBody>
          <a:bodyPr wrap="none" rtlCol="0">
            <a:spAutoFit/>
          </a:bodyPr>
          <a:lstStyle/>
          <a:p>
            <a:r>
              <a:rPr lang="en-US" sz="3600" b="1" dirty="0" smtClean="0">
                <a:solidFill>
                  <a:schemeClr val="bg2">
                    <a:lumMod val="10000"/>
                  </a:schemeClr>
                </a:solidFill>
              </a:rPr>
              <a:t>Change</a:t>
            </a:r>
            <a:r>
              <a:rPr lang="en-US" sz="2400" b="1" dirty="0" smtClean="0">
                <a:solidFill>
                  <a:schemeClr val="bg2">
                    <a:lumMod val="10000"/>
                  </a:schemeClr>
                </a:solidFill>
              </a:rPr>
              <a:t> </a:t>
            </a:r>
            <a:endParaRPr lang="en-US" sz="2400" b="1" dirty="0">
              <a:solidFill>
                <a:schemeClr val="bg2">
                  <a:lumMod val="10000"/>
                </a:schemeClr>
              </a:solidFill>
            </a:endParaRPr>
          </a:p>
        </p:txBody>
      </p:sp>
    </p:spTree>
    <p:extLst>
      <p:ext uri="{BB962C8B-B14F-4D97-AF65-F5344CB8AC3E}">
        <p14:creationId xmlns:p14="http://schemas.microsoft.com/office/powerpoint/2010/main" val="1526541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2057400" y="381000"/>
            <a:ext cx="3340100" cy="1749425"/>
            <a:chOff x="1170" y="214"/>
            <a:chExt cx="2104" cy="1102"/>
          </a:xfrm>
          <a:solidFill>
            <a:schemeClr val="accent4">
              <a:lumMod val="20000"/>
              <a:lumOff val="80000"/>
            </a:schemeClr>
          </a:solidFill>
        </p:grpSpPr>
        <p:sp>
          <p:nvSpPr>
            <p:cNvPr id="17421" name="Freeform 2"/>
            <p:cNvSpPr>
              <a:spLocks/>
            </p:cNvSpPr>
            <p:nvPr/>
          </p:nvSpPr>
          <p:spPr bwMode="auto">
            <a:xfrm>
              <a:off x="1170" y="214"/>
              <a:ext cx="2104" cy="1102"/>
            </a:xfrm>
            <a:custGeom>
              <a:avLst/>
              <a:gdLst>
                <a:gd name="T0" fmla="*/ 7777 w 9111"/>
                <a:gd name="T1" fmla="*/ 1334 h 9111"/>
                <a:gd name="T2" fmla="*/ 7777 w 9111"/>
                <a:gd name="T3" fmla="*/ 7777 h 9111"/>
                <a:gd name="T4" fmla="*/ 1334 w 9111"/>
                <a:gd name="T5" fmla="*/ 7777 h 9111"/>
                <a:gd name="T6" fmla="*/ 1334 w 9111"/>
                <a:gd name="T7" fmla="*/ 1334 h 9111"/>
                <a:gd name="T8" fmla="*/ 7777 w 9111"/>
                <a:gd name="T9" fmla="*/ 1334 h 9111"/>
                <a:gd name="T10" fmla="*/ 7777 w 9111"/>
                <a:gd name="T11" fmla="*/ 1334 h 9111"/>
                <a:gd name="T12" fmla="*/ 0 60000 65536"/>
                <a:gd name="T13" fmla="*/ 0 60000 65536"/>
                <a:gd name="T14" fmla="*/ 0 60000 65536"/>
                <a:gd name="T15" fmla="*/ 0 60000 65536"/>
                <a:gd name="T16" fmla="*/ 0 60000 65536"/>
                <a:gd name="T17" fmla="*/ 0 60000 65536"/>
                <a:gd name="T18" fmla="*/ 0 w 9111"/>
                <a:gd name="T19" fmla="*/ 0 h 9111"/>
                <a:gd name="T20" fmla="*/ 9111 w 9111"/>
                <a:gd name="T21" fmla="*/ 9111 h 9111"/>
              </a:gdLst>
              <a:ahLst/>
              <a:cxnLst>
                <a:cxn ang="T12">
                  <a:pos x="T0" y="T1"/>
                </a:cxn>
                <a:cxn ang="T13">
                  <a:pos x="T2" y="T3"/>
                </a:cxn>
                <a:cxn ang="T14">
                  <a:pos x="T4" y="T5"/>
                </a:cxn>
                <a:cxn ang="T15">
                  <a:pos x="T6" y="T7"/>
                </a:cxn>
                <a:cxn ang="T16">
                  <a:pos x="T8" y="T9"/>
                </a:cxn>
                <a:cxn ang="T17">
                  <a:pos x="T10" y="T11"/>
                </a:cxn>
              </a:cxnLst>
              <a:rect l="T18" t="T19" r="T20" b="T21"/>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grpFill/>
            <a:ln w="25400">
              <a:solidFill>
                <a:srgbClr val="000000"/>
              </a:solidFill>
              <a:round/>
              <a:headEnd/>
              <a:tailEnd/>
            </a:ln>
          </p:spPr>
          <p:txBody>
            <a:bodyPr/>
            <a:lstStyle/>
            <a:p>
              <a:pPr>
                <a:defRPr/>
              </a:pPr>
              <a:endParaRPr lang="en-US" sz="2000">
                <a:latin typeface="Comic Sans MS" pitchFamily="66" charset="0"/>
                <a:ea typeface="+mn-ea"/>
                <a:cs typeface="+mn-cs"/>
              </a:endParaRPr>
            </a:p>
          </p:txBody>
        </p:sp>
        <p:sp>
          <p:nvSpPr>
            <p:cNvPr id="17422" name="Text Box 3"/>
            <p:cNvSpPr txBox="1">
              <a:spLocks noChangeArrowheads="1"/>
            </p:cNvSpPr>
            <p:nvPr/>
          </p:nvSpPr>
          <p:spPr bwMode="auto">
            <a:xfrm>
              <a:off x="1316" y="484"/>
              <a:ext cx="1812" cy="465"/>
            </a:xfrm>
            <a:prstGeom prst="rect">
              <a:avLst/>
            </a:prstGeom>
            <a:grpFill/>
            <a:ln w="9525">
              <a:noFill/>
              <a:miter lim="800000"/>
              <a:headEnd/>
              <a:tailEnd/>
            </a:ln>
          </p:spPr>
          <p:txBody>
            <a:bodyPr lIns="0" tIns="0" rIns="0" bIns="0">
              <a:spAutoFit/>
            </a:bodyPr>
            <a:lstStyle/>
            <a:p>
              <a:pPr algn="ctr" defTabSz="642938">
                <a:tabLst>
                  <a:tab pos="749300" algn="l"/>
                </a:tabLst>
                <a:defRPr/>
              </a:pPr>
              <a:r>
                <a:rPr lang="en-US" sz="2400" dirty="0">
                  <a:solidFill>
                    <a:srgbClr val="000066"/>
                  </a:solidFill>
                  <a:latin typeface="+mn-lt"/>
                  <a:ea typeface="+mn-ea"/>
                  <a:cs typeface="+mn-cs"/>
                </a:rPr>
                <a:t>Identify desired </a:t>
              </a:r>
              <a:r>
                <a:rPr lang="en-US" sz="2400" dirty="0" smtClean="0">
                  <a:solidFill>
                    <a:srgbClr val="000066"/>
                  </a:solidFill>
                  <a:latin typeface="+mn-lt"/>
                  <a:ea typeface="+mn-ea"/>
                  <a:cs typeface="+mn-cs"/>
                </a:rPr>
                <a:t>goals/objectives</a:t>
              </a:r>
              <a:endParaRPr lang="en-US" sz="2400" dirty="0">
                <a:solidFill>
                  <a:srgbClr val="000066"/>
                </a:solidFill>
                <a:latin typeface="+mn-lt"/>
                <a:ea typeface="+mn-ea"/>
                <a:cs typeface="+mn-cs"/>
              </a:endParaRPr>
            </a:p>
          </p:txBody>
        </p:sp>
      </p:grpSp>
      <p:grpSp>
        <p:nvGrpSpPr>
          <p:cNvPr id="3" name="Group 13"/>
          <p:cNvGrpSpPr>
            <a:grpSpLocks/>
          </p:cNvGrpSpPr>
          <p:nvPr/>
        </p:nvGrpSpPr>
        <p:grpSpPr bwMode="auto">
          <a:xfrm>
            <a:off x="3335337" y="2408238"/>
            <a:ext cx="3660775" cy="1749425"/>
            <a:chOff x="1862" y="1491"/>
            <a:chExt cx="2306" cy="1102"/>
          </a:xfrm>
          <a:solidFill>
            <a:schemeClr val="accent4">
              <a:lumMod val="20000"/>
              <a:lumOff val="80000"/>
            </a:schemeClr>
          </a:solidFill>
        </p:grpSpPr>
        <p:sp>
          <p:nvSpPr>
            <p:cNvPr id="17419" name="Freeform 7"/>
            <p:cNvSpPr>
              <a:spLocks/>
            </p:cNvSpPr>
            <p:nvPr/>
          </p:nvSpPr>
          <p:spPr bwMode="auto">
            <a:xfrm>
              <a:off x="1862" y="1491"/>
              <a:ext cx="2306" cy="1102"/>
            </a:xfrm>
            <a:custGeom>
              <a:avLst/>
              <a:gdLst>
                <a:gd name="T0" fmla="*/ 7777 w 9111"/>
                <a:gd name="T1" fmla="*/ 1334 h 9111"/>
                <a:gd name="T2" fmla="*/ 7777 w 9111"/>
                <a:gd name="T3" fmla="*/ 7777 h 9111"/>
                <a:gd name="T4" fmla="*/ 1334 w 9111"/>
                <a:gd name="T5" fmla="*/ 7777 h 9111"/>
                <a:gd name="T6" fmla="*/ 1334 w 9111"/>
                <a:gd name="T7" fmla="*/ 1334 h 9111"/>
                <a:gd name="T8" fmla="*/ 7777 w 9111"/>
                <a:gd name="T9" fmla="*/ 1334 h 9111"/>
                <a:gd name="T10" fmla="*/ 7777 w 9111"/>
                <a:gd name="T11" fmla="*/ 1334 h 9111"/>
                <a:gd name="T12" fmla="*/ 0 60000 65536"/>
                <a:gd name="T13" fmla="*/ 0 60000 65536"/>
                <a:gd name="T14" fmla="*/ 0 60000 65536"/>
                <a:gd name="T15" fmla="*/ 0 60000 65536"/>
                <a:gd name="T16" fmla="*/ 0 60000 65536"/>
                <a:gd name="T17" fmla="*/ 0 60000 65536"/>
                <a:gd name="T18" fmla="*/ 0 w 9111"/>
                <a:gd name="T19" fmla="*/ 0 h 9111"/>
                <a:gd name="T20" fmla="*/ 9111 w 9111"/>
                <a:gd name="T21" fmla="*/ 9111 h 9111"/>
              </a:gdLst>
              <a:ahLst/>
              <a:cxnLst>
                <a:cxn ang="T12">
                  <a:pos x="T0" y="T1"/>
                </a:cxn>
                <a:cxn ang="T13">
                  <a:pos x="T2" y="T3"/>
                </a:cxn>
                <a:cxn ang="T14">
                  <a:pos x="T4" y="T5"/>
                </a:cxn>
                <a:cxn ang="T15">
                  <a:pos x="T6" y="T7"/>
                </a:cxn>
                <a:cxn ang="T16">
                  <a:pos x="T8" y="T9"/>
                </a:cxn>
                <a:cxn ang="T17">
                  <a:pos x="T10" y="T11"/>
                </a:cxn>
              </a:cxnLst>
              <a:rect l="T18" t="T19" r="T20" b="T21"/>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grpFill/>
            <a:ln w="25400">
              <a:solidFill>
                <a:srgbClr val="000000"/>
              </a:solidFill>
              <a:round/>
              <a:headEnd/>
              <a:tailEnd/>
            </a:ln>
          </p:spPr>
          <p:txBody>
            <a:bodyPr/>
            <a:lstStyle/>
            <a:p>
              <a:pPr>
                <a:defRPr/>
              </a:pPr>
              <a:endParaRPr lang="en-US" sz="2000">
                <a:latin typeface="Comic Sans MS" pitchFamily="66" charset="0"/>
                <a:ea typeface="+mn-ea"/>
                <a:cs typeface="+mn-cs"/>
              </a:endParaRPr>
            </a:p>
          </p:txBody>
        </p:sp>
        <p:sp>
          <p:nvSpPr>
            <p:cNvPr id="17420" name="Text Box 4"/>
            <p:cNvSpPr txBox="1">
              <a:spLocks noChangeArrowheads="1"/>
            </p:cNvSpPr>
            <p:nvPr/>
          </p:nvSpPr>
          <p:spPr bwMode="auto">
            <a:xfrm>
              <a:off x="2016" y="1842"/>
              <a:ext cx="1994" cy="465"/>
            </a:xfrm>
            <a:prstGeom prst="rect">
              <a:avLst/>
            </a:prstGeom>
            <a:grpFill/>
            <a:ln w="9525">
              <a:noFill/>
              <a:miter lim="800000"/>
              <a:headEnd/>
              <a:tailEnd/>
            </a:ln>
          </p:spPr>
          <p:txBody>
            <a:bodyPr wrap="square" lIns="0" tIns="0" rIns="0" bIns="0">
              <a:spAutoFit/>
            </a:bodyPr>
            <a:lstStyle/>
            <a:p>
              <a:pPr algn="ctr" defTabSz="642938">
                <a:tabLst>
                  <a:tab pos="749300" algn="l"/>
                </a:tabLst>
                <a:defRPr/>
              </a:pPr>
              <a:r>
                <a:rPr lang="en-US" sz="2400" dirty="0">
                  <a:solidFill>
                    <a:srgbClr val="000066"/>
                  </a:solidFill>
                  <a:latin typeface="Calibri"/>
                  <a:ea typeface="+mn-ea"/>
                  <a:cs typeface="Calibri"/>
                </a:rPr>
                <a:t>Determine acceptable evidence</a:t>
              </a:r>
            </a:p>
          </p:txBody>
        </p:sp>
      </p:grpSp>
      <p:grpSp>
        <p:nvGrpSpPr>
          <p:cNvPr id="4" name="Group 14"/>
          <p:cNvGrpSpPr>
            <a:grpSpLocks/>
          </p:cNvGrpSpPr>
          <p:nvPr/>
        </p:nvGrpSpPr>
        <p:grpSpPr bwMode="auto">
          <a:xfrm>
            <a:off x="4893469" y="4632127"/>
            <a:ext cx="3973512" cy="2000250"/>
            <a:chOff x="3029" y="2801"/>
            <a:chExt cx="2503" cy="1260"/>
          </a:xfrm>
          <a:solidFill>
            <a:schemeClr val="accent4">
              <a:lumMod val="20000"/>
              <a:lumOff val="80000"/>
            </a:schemeClr>
          </a:solidFill>
        </p:grpSpPr>
        <p:sp>
          <p:nvSpPr>
            <p:cNvPr id="17417" name="Freeform 8"/>
            <p:cNvSpPr>
              <a:spLocks/>
            </p:cNvSpPr>
            <p:nvPr/>
          </p:nvSpPr>
          <p:spPr bwMode="auto">
            <a:xfrm>
              <a:off x="3029" y="2801"/>
              <a:ext cx="2503" cy="1260"/>
            </a:xfrm>
            <a:custGeom>
              <a:avLst/>
              <a:gdLst>
                <a:gd name="T0" fmla="*/ 7777 w 9111"/>
                <a:gd name="T1" fmla="*/ 1334 h 9111"/>
                <a:gd name="T2" fmla="*/ 7777 w 9111"/>
                <a:gd name="T3" fmla="*/ 7777 h 9111"/>
                <a:gd name="T4" fmla="*/ 1334 w 9111"/>
                <a:gd name="T5" fmla="*/ 7777 h 9111"/>
                <a:gd name="T6" fmla="*/ 1334 w 9111"/>
                <a:gd name="T7" fmla="*/ 1334 h 9111"/>
                <a:gd name="T8" fmla="*/ 7777 w 9111"/>
                <a:gd name="T9" fmla="*/ 1334 h 9111"/>
                <a:gd name="T10" fmla="*/ 7777 w 9111"/>
                <a:gd name="T11" fmla="*/ 1334 h 9111"/>
                <a:gd name="T12" fmla="*/ 0 60000 65536"/>
                <a:gd name="T13" fmla="*/ 0 60000 65536"/>
                <a:gd name="T14" fmla="*/ 0 60000 65536"/>
                <a:gd name="T15" fmla="*/ 0 60000 65536"/>
                <a:gd name="T16" fmla="*/ 0 60000 65536"/>
                <a:gd name="T17" fmla="*/ 0 60000 65536"/>
                <a:gd name="T18" fmla="*/ 0 w 9111"/>
                <a:gd name="T19" fmla="*/ 0 h 9111"/>
                <a:gd name="T20" fmla="*/ 9111 w 9111"/>
                <a:gd name="T21" fmla="*/ 9111 h 9111"/>
              </a:gdLst>
              <a:ahLst/>
              <a:cxnLst>
                <a:cxn ang="T12">
                  <a:pos x="T0" y="T1"/>
                </a:cxn>
                <a:cxn ang="T13">
                  <a:pos x="T2" y="T3"/>
                </a:cxn>
                <a:cxn ang="T14">
                  <a:pos x="T4" y="T5"/>
                </a:cxn>
                <a:cxn ang="T15">
                  <a:pos x="T6" y="T7"/>
                </a:cxn>
                <a:cxn ang="T16">
                  <a:pos x="T8" y="T9"/>
                </a:cxn>
                <a:cxn ang="T17">
                  <a:pos x="T10" y="T11"/>
                </a:cxn>
              </a:cxnLst>
              <a:rect l="T18" t="T19" r="T20" b="T21"/>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grpFill/>
            <a:ln w="25400">
              <a:solidFill>
                <a:srgbClr val="000000"/>
              </a:solidFill>
              <a:round/>
              <a:headEnd/>
              <a:tailEnd/>
            </a:ln>
          </p:spPr>
          <p:txBody>
            <a:bodyPr/>
            <a:lstStyle/>
            <a:p>
              <a:pPr>
                <a:defRPr/>
              </a:pPr>
              <a:endParaRPr lang="en-US" sz="2000">
                <a:latin typeface="Comic Sans MS" pitchFamily="66" charset="0"/>
                <a:ea typeface="+mn-ea"/>
                <a:cs typeface="+mn-cs"/>
              </a:endParaRPr>
            </a:p>
          </p:txBody>
        </p:sp>
        <p:sp>
          <p:nvSpPr>
            <p:cNvPr id="17418" name="Text Box 5"/>
            <p:cNvSpPr txBox="1">
              <a:spLocks noChangeArrowheads="1"/>
            </p:cNvSpPr>
            <p:nvPr/>
          </p:nvSpPr>
          <p:spPr bwMode="auto">
            <a:xfrm>
              <a:off x="3386" y="3136"/>
              <a:ext cx="1745" cy="698"/>
            </a:xfrm>
            <a:prstGeom prst="rect">
              <a:avLst/>
            </a:prstGeom>
            <a:grpFill/>
            <a:ln w="9525">
              <a:noFill/>
              <a:miter lim="800000"/>
              <a:headEnd/>
              <a:tailEnd/>
            </a:ln>
          </p:spPr>
          <p:txBody>
            <a:bodyPr wrap="square" lIns="0" tIns="0" rIns="0" bIns="0">
              <a:spAutoFit/>
            </a:bodyPr>
            <a:lstStyle/>
            <a:p>
              <a:pPr algn="ctr" defTabSz="642938">
                <a:tabLst>
                  <a:tab pos="749300" algn="l"/>
                </a:tabLst>
                <a:defRPr/>
              </a:pPr>
              <a:r>
                <a:rPr lang="en-US" sz="2400" dirty="0">
                  <a:solidFill>
                    <a:srgbClr val="000066"/>
                  </a:solidFill>
                  <a:latin typeface="Calibri"/>
                  <a:ea typeface="+mn-ea"/>
                  <a:cs typeface="Calibri"/>
                </a:rPr>
                <a:t>Design learning experiences and instruction</a:t>
              </a:r>
            </a:p>
          </p:txBody>
        </p:sp>
      </p:grpSp>
      <p:sp>
        <p:nvSpPr>
          <p:cNvPr id="508937" name="Freeform 9"/>
          <p:cNvSpPr>
            <a:spLocks/>
          </p:cNvSpPr>
          <p:nvPr/>
        </p:nvSpPr>
        <p:spPr bwMode="auto">
          <a:xfrm rot="13800001" flipH="1">
            <a:off x="5710238" y="4038600"/>
            <a:ext cx="960438" cy="642937"/>
          </a:xfrm>
          <a:custGeom>
            <a:avLst/>
            <a:gdLst>
              <a:gd name="T0" fmla="*/ 0 w 10000"/>
              <a:gd name="T1" fmla="*/ 2147483647 h 10000"/>
              <a:gd name="T2" fmla="*/ 0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0 h 10000"/>
              <a:gd name="T12" fmla="*/ 2147483647 w 10000"/>
              <a:gd name="T13" fmla="*/ 2147483647 h 10000"/>
              <a:gd name="T14" fmla="*/ 0 w 10000"/>
              <a:gd name="T15" fmla="*/ 2147483647 h 10000"/>
              <a:gd name="T16" fmla="*/ 0 60000 65536"/>
              <a:gd name="T17" fmla="*/ 0 60000 65536"/>
              <a:gd name="T18" fmla="*/ 0 60000 65536"/>
              <a:gd name="T19" fmla="*/ 0 60000 65536"/>
              <a:gd name="T20" fmla="*/ 0 60000 65536"/>
              <a:gd name="T21" fmla="*/ 0 60000 65536"/>
              <a:gd name="T22" fmla="*/ 0 60000 65536"/>
              <a:gd name="T23" fmla="*/ 0 60000 65536"/>
              <a:gd name="T24" fmla="*/ 0 w 10000"/>
              <a:gd name="T25" fmla="*/ 0 h 10000"/>
              <a:gd name="T26" fmla="*/ 10000 w 10000"/>
              <a:gd name="T27" fmla="*/ 10000 h 1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00" h="10000">
                <a:moveTo>
                  <a:pt x="0" y="3330"/>
                </a:moveTo>
                <a:lnTo>
                  <a:pt x="0" y="6670"/>
                </a:lnTo>
                <a:lnTo>
                  <a:pt x="6000" y="6670"/>
                </a:lnTo>
                <a:lnTo>
                  <a:pt x="6000" y="10000"/>
                </a:lnTo>
                <a:lnTo>
                  <a:pt x="10000" y="5000"/>
                </a:lnTo>
                <a:lnTo>
                  <a:pt x="6000" y="0"/>
                </a:lnTo>
                <a:lnTo>
                  <a:pt x="6000" y="3330"/>
                </a:lnTo>
                <a:close/>
                <a:moveTo>
                  <a:pt x="0" y="3330"/>
                </a:moveTo>
              </a:path>
            </a:pathLst>
          </a:custGeom>
          <a:solidFill>
            <a:schemeClr val="accent1"/>
          </a:solidFill>
          <a:ln w="25400">
            <a:noFill/>
            <a:round/>
            <a:headEnd/>
            <a:tailEnd/>
          </a:ln>
        </p:spPr>
        <p:txBody>
          <a:bodyPr>
            <a:prstTxWarp prst="textNoShape">
              <a:avLst/>
            </a:prstTxWarp>
          </a:bodyPr>
          <a:lstStyle/>
          <a:p>
            <a:endParaRPr lang="en-US">
              <a:latin typeface="Comic Sans MS" pitchFamily="-65" charset="0"/>
            </a:endParaRPr>
          </a:p>
        </p:txBody>
      </p:sp>
      <p:sp>
        <p:nvSpPr>
          <p:cNvPr id="508938" name="Freeform 10"/>
          <p:cNvSpPr>
            <a:spLocks/>
          </p:cNvSpPr>
          <p:nvPr/>
        </p:nvSpPr>
        <p:spPr bwMode="auto">
          <a:xfrm rot="13860003" flipH="1">
            <a:off x="4033044" y="1859756"/>
            <a:ext cx="958850" cy="642938"/>
          </a:xfrm>
          <a:custGeom>
            <a:avLst/>
            <a:gdLst>
              <a:gd name="T0" fmla="*/ 0 w 10000"/>
              <a:gd name="T1" fmla="*/ 2147483647 h 10000"/>
              <a:gd name="T2" fmla="*/ 0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0 h 10000"/>
              <a:gd name="T12" fmla="*/ 2147483647 w 10000"/>
              <a:gd name="T13" fmla="*/ 2147483647 h 10000"/>
              <a:gd name="T14" fmla="*/ 0 w 10000"/>
              <a:gd name="T15" fmla="*/ 2147483647 h 10000"/>
              <a:gd name="T16" fmla="*/ 0 60000 65536"/>
              <a:gd name="T17" fmla="*/ 0 60000 65536"/>
              <a:gd name="T18" fmla="*/ 0 60000 65536"/>
              <a:gd name="T19" fmla="*/ 0 60000 65536"/>
              <a:gd name="T20" fmla="*/ 0 60000 65536"/>
              <a:gd name="T21" fmla="*/ 0 60000 65536"/>
              <a:gd name="T22" fmla="*/ 0 60000 65536"/>
              <a:gd name="T23" fmla="*/ 0 60000 65536"/>
              <a:gd name="T24" fmla="*/ 0 w 10000"/>
              <a:gd name="T25" fmla="*/ 0 h 10000"/>
              <a:gd name="T26" fmla="*/ 10000 w 10000"/>
              <a:gd name="T27" fmla="*/ 10000 h 1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00" h="10000">
                <a:moveTo>
                  <a:pt x="0" y="3330"/>
                </a:moveTo>
                <a:lnTo>
                  <a:pt x="0" y="6670"/>
                </a:lnTo>
                <a:lnTo>
                  <a:pt x="6000" y="6670"/>
                </a:lnTo>
                <a:lnTo>
                  <a:pt x="6000" y="10000"/>
                </a:lnTo>
                <a:lnTo>
                  <a:pt x="10000" y="5000"/>
                </a:lnTo>
                <a:lnTo>
                  <a:pt x="6000" y="0"/>
                </a:lnTo>
                <a:lnTo>
                  <a:pt x="6000" y="3330"/>
                </a:lnTo>
                <a:close/>
                <a:moveTo>
                  <a:pt x="0" y="3330"/>
                </a:moveTo>
              </a:path>
            </a:pathLst>
          </a:custGeom>
          <a:solidFill>
            <a:schemeClr val="accent1"/>
          </a:solidFill>
          <a:ln w="25400">
            <a:noFill/>
            <a:round/>
            <a:headEnd/>
            <a:tailEnd/>
          </a:ln>
        </p:spPr>
        <p:txBody>
          <a:bodyPr>
            <a:prstTxWarp prst="textNoShape">
              <a:avLst/>
            </a:prstTxWarp>
          </a:bodyPr>
          <a:lstStyle/>
          <a:p>
            <a:endParaRPr lang="en-US">
              <a:latin typeface="Comic Sans MS" pitchFamily="-65" charset="0"/>
            </a:endParaRPr>
          </a:p>
        </p:txBody>
      </p:sp>
      <p:sp>
        <p:nvSpPr>
          <p:cNvPr id="22535" name="Text Box 11"/>
          <p:cNvSpPr txBox="1">
            <a:spLocks noChangeArrowheads="1"/>
          </p:cNvSpPr>
          <p:nvPr/>
        </p:nvSpPr>
        <p:spPr bwMode="auto">
          <a:xfrm>
            <a:off x="381000" y="6324600"/>
            <a:ext cx="2805756" cy="307777"/>
          </a:xfrm>
          <a:prstGeom prst="rect">
            <a:avLst/>
          </a:prstGeom>
          <a:noFill/>
          <a:ln w="9525">
            <a:noFill/>
            <a:miter lim="800000"/>
            <a:headEnd/>
            <a:tailEnd/>
          </a:ln>
        </p:spPr>
        <p:txBody>
          <a:bodyPr wrap="none" lIns="0" tIns="0" rIns="0" bIns="0">
            <a:prstTxWarp prst="textNoShape">
              <a:avLst/>
            </a:prstTxWarp>
            <a:spAutoFit/>
          </a:bodyPr>
          <a:lstStyle/>
          <a:p>
            <a:pPr defTabSz="642938">
              <a:tabLst>
                <a:tab pos="749300" algn="l"/>
              </a:tabLst>
            </a:pPr>
            <a:r>
              <a:rPr lang="en-US" sz="2000" dirty="0">
                <a:latin typeface="+mn-lt"/>
              </a:rPr>
              <a:t>Wiggins and </a:t>
            </a:r>
            <a:r>
              <a:rPr lang="en-US" sz="2000" dirty="0" err="1">
                <a:latin typeface="+mn-lt"/>
              </a:rPr>
              <a:t>McTighe</a:t>
            </a:r>
            <a:r>
              <a:rPr lang="en-US" sz="2000" dirty="0" smtClean="0">
                <a:latin typeface="+mn-lt"/>
              </a:rPr>
              <a:t> 2005</a:t>
            </a:r>
            <a:endParaRPr lang="en-US" sz="2000" dirty="0">
              <a:latin typeface="+mn-lt"/>
            </a:endParaRPr>
          </a:p>
        </p:txBody>
      </p:sp>
      <p:sp>
        <p:nvSpPr>
          <p:cNvPr id="22536" name="Rectangle 16"/>
          <p:cNvSpPr>
            <a:spLocks noGrp="1" noRot="1" noChangeArrowheads="1"/>
          </p:cNvSpPr>
          <p:nvPr>
            <p:ph type="title"/>
          </p:nvPr>
        </p:nvSpPr>
        <p:spPr>
          <a:xfrm>
            <a:off x="0" y="0"/>
            <a:ext cx="2286000" cy="1676400"/>
          </a:xfrm>
        </p:spPr>
        <p:txBody>
          <a:bodyPr/>
          <a:lstStyle/>
          <a:p>
            <a:pPr marL="53975"/>
            <a:r>
              <a:rPr lang="en-US" sz="3600" dirty="0">
                <a:solidFill>
                  <a:srgbClr val="003EBB"/>
                </a:solidFill>
                <a:latin typeface="+mn-lt"/>
                <a:ea typeface="ＭＳ Ｐゴシック" pitchFamily="-65" charset="-128"/>
                <a:cs typeface="ＭＳ Ｐゴシック" pitchFamily="-65" charset="-128"/>
              </a:rPr>
              <a:t>Backward Design </a:t>
            </a:r>
          </a:p>
        </p:txBody>
      </p:sp>
    </p:spTree>
    <p:extLst>
      <p:ext uri="{BB962C8B-B14F-4D97-AF65-F5344CB8AC3E}">
        <p14:creationId xmlns:p14="http://schemas.microsoft.com/office/powerpoint/2010/main" val="287732695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508938"/>
                                        </p:tgtEl>
                                        <p:attrNameLst>
                                          <p:attrName>style.visibility</p:attrName>
                                        </p:attrNameLst>
                                      </p:cBhvr>
                                      <p:to>
                                        <p:strVal val="visible"/>
                                      </p:to>
                                    </p:set>
                                    <p:animEffect transition="in" filter="wipe(up)">
                                      <p:cBhvr>
                                        <p:cTn id="11" dur="500"/>
                                        <p:tgtEl>
                                          <p:spTgt spid="50893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508937"/>
                                        </p:tgtEl>
                                        <p:attrNameLst>
                                          <p:attrName>style.visibility</p:attrName>
                                        </p:attrNameLst>
                                      </p:cBhvr>
                                      <p:to>
                                        <p:strVal val="visible"/>
                                      </p:to>
                                    </p:set>
                                    <p:animEffect transition="in" filter="wipe(up)">
                                      <p:cBhvr>
                                        <p:cTn id="20" dur="500"/>
                                        <p:tgtEl>
                                          <p:spTgt spid="50893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7" grpId="0" animBg="1"/>
      <p:bldP spid="50893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533400" y="0"/>
            <a:ext cx="7696200" cy="914400"/>
          </a:xfrm>
          <a:solidFill>
            <a:srgbClr val="7030A0"/>
          </a:solidFill>
        </p:spPr>
        <p:txBody>
          <a:bodyPr/>
          <a:lstStyle/>
          <a:p>
            <a:r>
              <a:rPr lang="en-US" sz="4000" dirty="0" smtClean="0">
                <a:solidFill>
                  <a:schemeClr val="bg1"/>
                </a:solidFill>
              </a:rPr>
              <a:t>Report Out</a:t>
            </a:r>
            <a:endParaRPr lang="en-US" sz="4000" dirty="0"/>
          </a:p>
        </p:txBody>
      </p:sp>
      <p:sp>
        <p:nvSpPr>
          <p:cNvPr id="299011" name="Rectangle 3"/>
          <p:cNvSpPr>
            <a:spLocks noGrp="1" noChangeArrowheads="1"/>
          </p:cNvSpPr>
          <p:nvPr>
            <p:ph type="body" idx="1"/>
          </p:nvPr>
        </p:nvSpPr>
        <p:spPr>
          <a:xfrm>
            <a:off x="76200" y="1066800"/>
            <a:ext cx="8935719" cy="6019800"/>
          </a:xfrm>
        </p:spPr>
        <p:txBody>
          <a:bodyPr/>
          <a:lstStyle/>
          <a:p>
            <a:r>
              <a:rPr lang="en-US" sz="3600" dirty="0" smtClean="0"/>
              <a:t>Tanner</a:t>
            </a:r>
            <a:r>
              <a:rPr lang="en-US" sz="3600" dirty="0"/>
              <a:t>, K. 2010</a:t>
            </a:r>
            <a:r>
              <a:rPr lang="en-US" sz="3600" i="1" dirty="0"/>
              <a:t>. Order Matters: Using the 5E model to align teaching with </a:t>
            </a:r>
            <a:r>
              <a:rPr lang="en-US" sz="3600" i="1" dirty="0" smtClean="0"/>
              <a:t>HPL</a:t>
            </a:r>
            <a:endParaRPr lang="en-US" sz="3600" dirty="0"/>
          </a:p>
          <a:p>
            <a:r>
              <a:rPr lang="en-US" sz="3600" dirty="0" smtClean="0"/>
              <a:t>Guiding </a:t>
            </a:r>
            <a:r>
              <a:rPr lang="en-US" sz="3600" dirty="0"/>
              <a:t>Question: What is the link of the 5E model to HPL</a:t>
            </a:r>
            <a:r>
              <a:rPr lang="en-US" sz="3600" dirty="0" smtClean="0"/>
              <a:t>?</a:t>
            </a:r>
          </a:p>
          <a:p>
            <a:pPr marL="3322638" indent="0">
              <a:lnSpc>
                <a:spcPct val="90000"/>
              </a:lnSpc>
              <a:buClr>
                <a:schemeClr val="accent1"/>
              </a:buClr>
              <a:buNone/>
            </a:pPr>
            <a:r>
              <a:rPr lang="en-US" sz="3600" dirty="0" smtClean="0"/>
              <a:t>Engage</a:t>
            </a:r>
          </a:p>
          <a:p>
            <a:pPr marL="3322638" indent="0">
              <a:lnSpc>
                <a:spcPct val="90000"/>
              </a:lnSpc>
              <a:buClr>
                <a:schemeClr val="accent1"/>
              </a:buClr>
              <a:buNone/>
            </a:pPr>
            <a:r>
              <a:rPr lang="en-US" sz="3600" dirty="0" smtClean="0"/>
              <a:t>Explore</a:t>
            </a:r>
          </a:p>
          <a:p>
            <a:pPr marL="3322638" indent="0">
              <a:lnSpc>
                <a:spcPct val="90000"/>
              </a:lnSpc>
              <a:buClr>
                <a:schemeClr val="accent1"/>
              </a:buClr>
              <a:buNone/>
            </a:pPr>
            <a:r>
              <a:rPr lang="en-US" sz="3600" dirty="0" smtClean="0"/>
              <a:t>Explain</a:t>
            </a:r>
          </a:p>
          <a:p>
            <a:pPr marL="3322638" indent="0">
              <a:lnSpc>
                <a:spcPct val="90000"/>
              </a:lnSpc>
              <a:buClr>
                <a:schemeClr val="accent1"/>
              </a:buClr>
              <a:buNone/>
            </a:pPr>
            <a:r>
              <a:rPr lang="en-US" sz="3600" dirty="0" smtClean="0"/>
              <a:t>Elaborate</a:t>
            </a:r>
          </a:p>
          <a:p>
            <a:pPr marL="3322638" indent="0">
              <a:lnSpc>
                <a:spcPct val="90000"/>
              </a:lnSpc>
              <a:buClr>
                <a:schemeClr val="accent1"/>
              </a:buClr>
              <a:buNone/>
            </a:pPr>
            <a:r>
              <a:rPr lang="en-US" sz="3600" dirty="0" smtClean="0"/>
              <a:t>Evaluate</a:t>
            </a:r>
            <a:endParaRPr lang="en-US" sz="3600" dirty="0"/>
          </a:p>
        </p:txBody>
      </p:sp>
    </p:spTree>
    <p:extLst>
      <p:ext uri="{BB962C8B-B14F-4D97-AF65-F5344CB8AC3E}">
        <p14:creationId xmlns:p14="http://schemas.microsoft.com/office/powerpoint/2010/main" val="339411203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030A0"/>
          </a:solidFill>
        </p:spPr>
        <p:style>
          <a:lnRef idx="1">
            <a:schemeClr val="accent2"/>
          </a:lnRef>
          <a:fillRef idx="2">
            <a:schemeClr val="accent2"/>
          </a:fillRef>
          <a:effectRef idx="1">
            <a:schemeClr val="accent2"/>
          </a:effectRef>
          <a:fontRef idx="minor">
            <a:schemeClr val="dk1"/>
          </a:fontRef>
        </p:style>
        <p:txBody>
          <a:bodyPr/>
          <a:lstStyle/>
          <a:p>
            <a:r>
              <a:rPr lang="en-US" dirty="0" smtClean="0">
                <a:solidFill>
                  <a:schemeClr val="bg1"/>
                </a:solidFill>
              </a:rPr>
              <a:t>Within Teams</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t>Share ideas of possible topics for an introductory biology (cell/molecular, organismal/population), genetics, ecology, evolution course based on the papers you found for this week.</a:t>
            </a:r>
          </a:p>
          <a:p>
            <a:endParaRPr lang="en-US" dirty="0"/>
          </a:p>
          <a:p>
            <a:r>
              <a:rPr lang="en-US" dirty="0" smtClean="0"/>
              <a:t>Write topics and paper on </a:t>
            </a:r>
            <a:r>
              <a:rPr lang="en-US" dirty="0" err="1" smtClean="0"/>
              <a:t>postits</a:t>
            </a:r>
            <a:endParaRPr lang="en-US" dirty="0" smtClean="0"/>
          </a:p>
          <a:p>
            <a:endParaRPr lang="en-US" dirty="0"/>
          </a:p>
        </p:txBody>
      </p:sp>
    </p:spTree>
    <p:extLst>
      <p:ext uri="{BB962C8B-B14F-4D97-AF65-F5344CB8AC3E}">
        <p14:creationId xmlns:p14="http://schemas.microsoft.com/office/powerpoint/2010/main" val="1173839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a:solidFill>
            <a:srgbClr val="7030A0"/>
          </a:solidFill>
          <a:ln>
            <a:solidFill>
              <a:schemeClr val="tx2">
                <a:lumMod val="40000"/>
                <a:lumOff val="60000"/>
              </a:schemeClr>
            </a:solidFill>
          </a:ln>
        </p:spPr>
        <p:txBody>
          <a:bodyPr/>
          <a:lstStyle/>
          <a:p>
            <a:r>
              <a:rPr lang="en-US" dirty="0" smtClean="0">
                <a:solidFill>
                  <a:schemeClr val="bg1"/>
                </a:solidFill>
              </a:rPr>
              <a:t>5Es #2 Explore: </a:t>
            </a:r>
            <a:r>
              <a:rPr lang="en-US" dirty="0">
                <a:solidFill>
                  <a:schemeClr val="bg1"/>
                </a:solidFill>
              </a:rPr>
              <a:t/>
            </a:r>
            <a:br>
              <a:rPr lang="en-US" dirty="0">
                <a:solidFill>
                  <a:schemeClr val="bg1"/>
                </a:solidFill>
              </a:rPr>
            </a:br>
            <a:r>
              <a:rPr lang="en-US" dirty="0" smtClean="0">
                <a:solidFill>
                  <a:schemeClr val="bg1"/>
                </a:solidFill>
              </a:rPr>
              <a:t>Begin working with assessment</a:t>
            </a:r>
            <a:endParaRPr lang="en-US" dirty="0">
              <a:solidFill>
                <a:schemeClr val="bg1"/>
              </a:solidFill>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20938905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685800" y="2286000"/>
            <a:ext cx="7772400" cy="1143000"/>
          </a:xfrm>
        </p:spPr>
        <p:txBody>
          <a:bodyPr/>
          <a:lstStyle/>
          <a:p>
            <a:endParaRPr lang="en-US"/>
          </a:p>
        </p:txBody>
      </p:sp>
      <p:sp>
        <p:nvSpPr>
          <p:cNvPr id="69635" name="Rectangle 3"/>
          <p:cNvSpPr>
            <a:spLocks noGrp="1" noChangeArrowheads="1"/>
          </p:cNvSpPr>
          <p:nvPr>
            <p:ph type="subTitle" idx="1"/>
          </p:nvPr>
        </p:nvSpPr>
        <p:spPr/>
        <p:txBody>
          <a:bodyPr rtlCol="0">
            <a:normAutofit/>
          </a:bodyPr>
          <a:lstStyle/>
          <a:p>
            <a:pPr fontAlgn="auto">
              <a:spcAft>
                <a:spcPts val="0"/>
              </a:spcAft>
              <a:buFont typeface="Arial"/>
              <a:buNone/>
              <a:defRPr/>
            </a:pPr>
            <a:endParaRPr lang="en-US">
              <a:ea typeface="+mn-ea"/>
              <a:cs typeface="+mn-cs"/>
            </a:endParaRPr>
          </a:p>
        </p:txBody>
      </p:sp>
      <p:pic>
        <p:nvPicPr>
          <p:cNvPr id="20484" name="Picture 4"/>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419100"/>
            <a:ext cx="8305800" cy="6019800"/>
          </a:xfrm>
          <a:prstGeom prst="rect">
            <a:avLst/>
          </a:prstGeom>
          <a:noFill/>
          <a:ln w="9525">
            <a:noFill/>
            <a:miter lim="800000"/>
            <a:headEnd/>
            <a:tailEnd/>
          </a:ln>
        </p:spPr>
      </p:pic>
      <p:sp>
        <p:nvSpPr>
          <p:cNvPr id="20485" name="Text Box 5"/>
          <p:cNvSpPr txBox="1">
            <a:spLocks noChangeArrowheads="1"/>
          </p:cNvSpPr>
          <p:nvPr/>
        </p:nvSpPr>
        <p:spPr bwMode="auto">
          <a:xfrm>
            <a:off x="1673533" y="521553"/>
            <a:ext cx="5720733" cy="830997"/>
          </a:xfrm>
          <a:prstGeom prst="rect">
            <a:avLst/>
          </a:prstGeom>
          <a:noFill/>
          <a:ln w="9525">
            <a:noFill/>
            <a:miter lim="800000"/>
            <a:headEnd/>
            <a:tailEnd/>
          </a:ln>
        </p:spPr>
        <p:txBody>
          <a:bodyPr wrap="none">
            <a:prstTxWarp prst="textNoShape">
              <a:avLst/>
            </a:prstTxWarp>
            <a:spAutoFit/>
          </a:bodyPr>
          <a:lstStyle/>
          <a:p>
            <a:r>
              <a:rPr lang="en-US" sz="4800" b="0" dirty="0">
                <a:solidFill>
                  <a:schemeClr val="bg1"/>
                </a:solidFill>
                <a:latin typeface="+mn-lt"/>
              </a:rPr>
              <a:t>Exploring</a:t>
            </a:r>
            <a:r>
              <a:rPr lang="en-US" sz="4800" dirty="0">
                <a:solidFill>
                  <a:schemeClr val="bg1"/>
                </a:solidFill>
                <a:latin typeface="+mn-lt"/>
              </a:rPr>
              <a:t> </a:t>
            </a:r>
            <a:r>
              <a:rPr lang="en-US" sz="4800" b="0" dirty="0">
                <a:solidFill>
                  <a:schemeClr val="bg1"/>
                </a:solidFill>
                <a:latin typeface="+mn-lt"/>
              </a:rPr>
              <a:t>Assessment</a:t>
            </a:r>
            <a:endParaRPr lang="en-US" b="0" dirty="0">
              <a:latin typeface="+mn-lt"/>
            </a:endParaRPr>
          </a:p>
        </p:txBody>
      </p:sp>
    </p:spTree>
    <p:extLst>
      <p:ext uri="{BB962C8B-B14F-4D97-AF65-F5344CB8AC3E}">
        <p14:creationId xmlns:p14="http://schemas.microsoft.com/office/powerpoint/2010/main" val="115499340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a:solidFill>
            <a:srgbClr val="7030A0"/>
          </a:solidFill>
        </p:spPr>
        <p:txBody>
          <a:bodyPr/>
          <a:lstStyle/>
          <a:p>
            <a:r>
              <a:rPr lang="en-US" dirty="0" smtClean="0">
                <a:solidFill>
                  <a:schemeClr val="bg1"/>
                </a:solidFill>
              </a:rPr>
              <a:t>How will you process student’s work?</a:t>
            </a:r>
            <a:endParaRPr lang="en-US" dirty="0">
              <a:solidFill>
                <a:schemeClr val="bg1"/>
              </a:solidFill>
            </a:endParaRPr>
          </a:p>
        </p:txBody>
      </p:sp>
    </p:spTree>
    <p:extLst>
      <p:ext uri="{BB962C8B-B14F-4D97-AF65-F5344CB8AC3E}">
        <p14:creationId xmlns:p14="http://schemas.microsoft.com/office/powerpoint/2010/main" val="2910183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6200" y="76200"/>
            <a:ext cx="9144000" cy="1905000"/>
          </a:xfrm>
          <a:solidFill>
            <a:srgbClr val="7030A0"/>
          </a:solidFill>
        </p:spPr>
        <p:txBody>
          <a:bodyPr/>
          <a:lstStyle/>
          <a:p>
            <a:r>
              <a:rPr lang="en-US" sz="4800">
                <a:solidFill>
                  <a:schemeClr val="bg1"/>
                </a:solidFill>
              </a:rPr>
              <a:t>The Power of</a:t>
            </a:r>
            <a:br>
              <a:rPr lang="en-US" sz="4800">
                <a:solidFill>
                  <a:schemeClr val="bg1"/>
                </a:solidFill>
              </a:rPr>
            </a:br>
            <a:r>
              <a:rPr lang="en-US" sz="4800">
                <a:solidFill>
                  <a:schemeClr val="bg1"/>
                </a:solidFill>
              </a:rPr>
              <a:t>Misconceptions</a:t>
            </a:r>
            <a:endParaRPr lang="en-US"/>
          </a:p>
        </p:txBody>
      </p:sp>
      <p:sp>
        <p:nvSpPr>
          <p:cNvPr id="70659" name="Text Box 3"/>
          <p:cNvSpPr txBox="1">
            <a:spLocks noChangeArrowheads="1"/>
          </p:cNvSpPr>
          <p:nvPr/>
        </p:nvSpPr>
        <p:spPr bwMode="auto">
          <a:xfrm>
            <a:off x="-152400" y="3048000"/>
            <a:ext cx="9372600" cy="2539157"/>
          </a:xfrm>
          <a:prstGeom prst="rect">
            <a:avLst/>
          </a:prstGeom>
          <a:noFill/>
          <a:ln w="9525">
            <a:noFill/>
            <a:miter lim="800000"/>
            <a:headEnd/>
            <a:tailEnd/>
          </a:ln>
        </p:spPr>
        <p:txBody>
          <a:bodyPr>
            <a:prstTxWarp prst="textNoShape">
              <a:avLst/>
            </a:prstTxWarp>
            <a:spAutoFit/>
          </a:bodyPr>
          <a:lstStyle/>
          <a:p>
            <a:pPr algn="ctr" fontAlgn="auto">
              <a:spcBef>
                <a:spcPct val="50000"/>
              </a:spcBef>
              <a:spcAft>
                <a:spcPts val="0"/>
              </a:spcAft>
              <a:defRPr/>
            </a:pPr>
            <a:r>
              <a:rPr lang="en-US" sz="4800" dirty="0">
                <a:solidFill>
                  <a:srgbClr val="727272"/>
                </a:solidFill>
                <a:latin typeface="+mj-lt"/>
                <a:ea typeface="+mn-ea"/>
                <a:cs typeface="+mn-cs"/>
              </a:rPr>
              <a:t>Lessons from Thin Air</a:t>
            </a:r>
            <a:endParaRPr lang="en-US" sz="2800" dirty="0">
              <a:solidFill>
                <a:srgbClr val="727272"/>
              </a:solidFill>
              <a:latin typeface="+mj-lt"/>
              <a:ea typeface="+mn-ea"/>
              <a:cs typeface="+mn-cs"/>
            </a:endParaRPr>
          </a:p>
          <a:p>
            <a:pPr algn="ctr" fontAlgn="auto">
              <a:spcBef>
                <a:spcPct val="50000"/>
              </a:spcBef>
              <a:spcAft>
                <a:spcPts val="0"/>
              </a:spcAft>
              <a:defRPr/>
            </a:pPr>
            <a:r>
              <a:rPr lang="en-US" sz="2800" dirty="0">
                <a:solidFill>
                  <a:srgbClr val="727272"/>
                </a:solidFill>
                <a:latin typeface="+mj-lt"/>
                <a:ea typeface="+mn-ea"/>
                <a:cs typeface="+mn-cs"/>
              </a:rPr>
              <a:t>Minds of Our Own</a:t>
            </a:r>
          </a:p>
          <a:p>
            <a:pPr algn="ctr" fontAlgn="auto">
              <a:spcBef>
                <a:spcPct val="50000"/>
              </a:spcBef>
              <a:spcAft>
                <a:spcPts val="0"/>
              </a:spcAft>
              <a:defRPr/>
            </a:pPr>
            <a:endParaRPr lang="en-US" sz="2800" dirty="0">
              <a:solidFill>
                <a:srgbClr val="727272"/>
              </a:solidFill>
              <a:latin typeface="Verdana" pitchFamily="-65" charset="0"/>
              <a:ea typeface="+mn-ea"/>
              <a:cs typeface="+mn-cs"/>
            </a:endParaRPr>
          </a:p>
          <a:p>
            <a:pPr algn="ctr" fontAlgn="auto">
              <a:spcBef>
                <a:spcPct val="50000"/>
              </a:spcBef>
              <a:spcAft>
                <a:spcPts val="0"/>
              </a:spcAft>
              <a:defRPr/>
            </a:pPr>
            <a:r>
              <a:rPr lang="en-US" dirty="0">
                <a:solidFill>
                  <a:srgbClr val="000000"/>
                </a:solidFill>
                <a:latin typeface="Lucida Grande" pitchFamily="-65" charset="0"/>
                <a:ea typeface="+mn-ea"/>
                <a:cs typeface="+mn-cs"/>
              </a:rPr>
              <a:t>https://</a:t>
            </a:r>
            <a:r>
              <a:rPr lang="en-US" dirty="0" err="1">
                <a:solidFill>
                  <a:srgbClr val="000000"/>
                </a:solidFill>
                <a:latin typeface="Lucida Grande" pitchFamily="-65" charset="0"/>
                <a:ea typeface="+mn-ea"/>
                <a:cs typeface="+mn-cs"/>
              </a:rPr>
              <a:t>www.youtube.com</a:t>
            </a:r>
            <a:r>
              <a:rPr lang="en-US" dirty="0">
                <a:solidFill>
                  <a:srgbClr val="000000"/>
                </a:solidFill>
                <a:latin typeface="Lucida Grande" pitchFamily="-65" charset="0"/>
                <a:ea typeface="+mn-ea"/>
                <a:cs typeface="+mn-cs"/>
              </a:rPr>
              <a:t>/</a:t>
            </a:r>
            <a:r>
              <a:rPr lang="en-US" dirty="0" err="1">
                <a:solidFill>
                  <a:srgbClr val="000000"/>
                </a:solidFill>
                <a:latin typeface="Lucida Grande" pitchFamily="-65" charset="0"/>
                <a:ea typeface="+mn-ea"/>
                <a:cs typeface="+mn-cs"/>
              </a:rPr>
              <a:t>watch?v</a:t>
            </a:r>
            <a:r>
              <a:rPr lang="en-US" dirty="0">
                <a:solidFill>
                  <a:srgbClr val="000000"/>
                </a:solidFill>
                <a:latin typeface="Lucida Grande" pitchFamily="-65" charset="0"/>
                <a:ea typeface="+mn-ea"/>
                <a:cs typeface="+mn-cs"/>
              </a:rPr>
              <a:t>=NJwXYZ4GryA</a:t>
            </a:r>
          </a:p>
        </p:txBody>
      </p:sp>
    </p:spTree>
    <p:extLst>
      <p:ext uri="{BB962C8B-B14F-4D97-AF65-F5344CB8AC3E}">
        <p14:creationId xmlns:p14="http://schemas.microsoft.com/office/powerpoint/2010/main" val="180090686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304800"/>
            <a:ext cx="9144000" cy="1905000"/>
          </a:xfrm>
          <a:solidFill>
            <a:srgbClr val="7030A0"/>
          </a:solidFill>
        </p:spPr>
        <p:txBody>
          <a:bodyPr/>
          <a:lstStyle/>
          <a:p>
            <a:r>
              <a:rPr lang="en-US" sz="4800" dirty="0" smtClean="0">
                <a:solidFill>
                  <a:schemeClr val="bg1"/>
                </a:solidFill>
              </a:rPr>
              <a:t>Explain: What is the problem?</a:t>
            </a:r>
            <a:endParaRPr lang="en-US" dirty="0"/>
          </a:p>
        </p:txBody>
      </p:sp>
      <p:sp>
        <p:nvSpPr>
          <p:cNvPr id="70659" name="Text Box 3"/>
          <p:cNvSpPr txBox="1">
            <a:spLocks noChangeArrowheads="1"/>
          </p:cNvSpPr>
          <p:nvPr/>
        </p:nvSpPr>
        <p:spPr bwMode="auto">
          <a:xfrm>
            <a:off x="-152400" y="3048000"/>
            <a:ext cx="9372600" cy="830997"/>
          </a:xfrm>
          <a:prstGeom prst="rect">
            <a:avLst/>
          </a:prstGeom>
          <a:noFill/>
          <a:ln w="9525">
            <a:noFill/>
            <a:miter lim="800000"/>
            <a:headEnd/>
            <a:tailEnd/>
          </a:ln>
        </p:spPr>
        <p:txBody>
          <a:bodyPr>
            <a:prstTxWarp prst="textNoShape">
              <a:avLst/>
            </a:prstTxWarp>
            <a:spAutoFit/>
          </a:bodyPr>
          <a:lstStyle/>
          <a:p>
            <a:pPr algn="ctr" fontAlgn="auto">
              <a:spcBef>
                <a:spcPct val="50000"/>
              </a:spcBef>
              <a:spcAft>
                <a:spcPts val="0"/>
              </a:spcAft>
              <a:defRPr/>
            </a:pPr>
            <a:r>
              <a:rPr lang="en-US" sz="4800" b="0" dirty="0" smtClean="0">
                <a:solidFill>
                  <a:srgbClr val="727272"/>
                </a:solidFill>
                <a:latin typeface="+mj-lt"/>
                <a:ea typeface="+mn-ea"/>
                <a:cs typeface="+mn-cs"/>
              </a:rPr>
              <a:t>Identify students’ misconceptions.</a:t>
            </a:r>
            <a:endParaRPr lang="en-US" sz="2800" b="0" dirty="0">
              <a:solidFill>
                <a:srgbClr val="727272"/>
              </a:solidFill>
              <a:latin typeface="Verdana" pitchFamily="-65" charset="0"/>
              <a:ea typeface="+mn-ea"/>
              <a:cs typeface="+mn-cs"/>
            </a:endParaRPr>
          </a:p>
        </p:txBody>
      </p:sp>
    </p:spTree>
    <p:extLst>
      <p:ext uri="{BB962C8B-B14F-4D97-AF65-F5344CB8AC3E}">
        <p14:creationId xmlns:p14="http://schemas.microsoft.com/office/powerpoint/2010/main" val="166408670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108548"/>
            <a:ext cx="7772400" cy="1143000"/>
          </a:xfrm>
          <a:solidFill>
            <a:srgbClr val="7030A0"/>
          </a:solidFill>
        </p:spPr>
        <p:txBody>
          <a:bodyPr rtlCol="0">
            <a:normAutofit/>
          </a:bodyPr>
          <a:lstStyle/>
          <a:p>
            <a:pPr fontAlgn="auto">
              <a:spcAft>
                <a:spcPts val="0"/>
              </a:spcAft>
              <a:defRPr/>
            </a:pPr>
            <a:r>
              <a:rPr lang="en-US" dirty="0">
                <a:solidFill>
                  <a:schemeClr val="bg1"/>
                </a:solidFill>
                <a:latin typeface="+mn-lt"/>
                <a:ea typeface="Arial" pitchFamily="-65" charset="0"/>
                <a:cs typeface="Arial" pitchFamily="-65" charset="0"/>
              </a:rPr>
              <a:t>What is assessment?</a:t>
            </a:r>
            <a:endParaRPr lang="en-US" dirty="0">
              <a:latin typeface="+mn-lt"/>
              <a:ea typeface="Arial" pitchFamily="-65" charset="0"/>
              <a:cs typeface="Arial" pitchFamily="-65" charset="0"/>
            </a:endParaRPr>
          </a:p>
        </p:txBody>
      </p:sp>
      <p:sp>
        <p:nvSpPr>
          <p:cNvPr id="129027" name="Rectangle 3"/>
          <p:cNvSpPr>
            <a:spLocks noGrp="1" noChangeArrowheads="1"/>
          </p:cNvSpPr>
          <p:nvPr>
            <p:ph type="body" sz="half" idx="2"/>
          </p:nvPr>
        </p:nvSpPr>
        <p:spPr>
          <a:xfrm>
            <a:off x="4648200" y="1524000"/>
            <a:ext cx="4038600" cy="2971800"/>
          </a:xfrm>
        </p:spPr>
        <p:txBody>
          <a:bodyPr/>
          <a:lstStyle/>
          <a:p>
            <a:pPr marL="0" indent="0" algn="ctr">
              <a:buFontTx/>
              <a:buNone/>
            </a:pPr>
            <a:r>
              <a:rPr lang="en-US" sz="3600">
                <a:solidFill>
                  <a:srgbClr val="595959"/>
                </a:solidFill>
                <a:ea typeface="Arial" pitchFamily="-65" charset="0"/>
              </a:rPr>
              <a:t>Data collected to inform instructor and student about learning</a:t>
            </a:r>
            <a:endParaRPr lang="en-US" sz="2800">
              <a:solidFill>
                <a:srgbClr val="595959"/>
              </a:solidFill>
              <a:ea typeface="Arial" pitchFamily="-65" charset="0"/>
            </a:endParaRPr>
          </a:p>
        </p:txBody>
      </p:sp>
      <p:pic>
        <p:nvPicPr>
          <p:cNvPr id="24580" name="Picture 4" descr="DSC02545"/>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685800" y="1752600"/>
            <a:ext cx="3814763" cy="2749550"/>
          </a:xfrm>
        </p:spPr>
      </p:pic>
      <p:sp>
        <p:nvSpPr>
          <p:cNvPr id="129029" name="Text Box 5"/>
          <p:cNvSpPr txBox="1">
            <a:spLocks noChangeArrowheads="1"/>
          </p:cNvSpPr>
          <p:nvPr/>
        </p:nvSpPr>
        <p:spPr bwMode="auto">
          <a:xfrm>
            <a:off x="609600" y="4800600"/>
            <a:ext cx="7239000" cy="1077218"/>
          </a:xfrm>
          <a:prstGeom prst="rect">
            <a:avLst/>
          </a:prstGeom>
          <a:noFill/>
          <a:ln w="9525">
            <a:noFill/>
            <a:miter lim="800000"/>
            <a:headEnd/>
            <a:tailEnd/>
          </a:ln>
        </p:spPr>
        <p:txBody>
          <a:bodyPr>
            <a:prstTxWarp prst="textNoShape">
              <a:avLst/>
            </a:prstTxWarp>
            <a:spAutoFit/>
          </a:bodyPr>
          <a:lstStyle/>
          <a:p>
            <a:pPr marL="457200" indent="-457200">
              <a:lnSpc>
                <a:spcPct val="90000"/>
              </a:lnSpc>
              <a:spcBef>
                <a:spcPct val="20000"/>
              </a:spcBef>
              <a:buFontTx/>
              <a:buChar char="•"/>
            </a:pPr>
            <a:r>
              <a:rPr lang="en-US" sz="3200" dirty="0">
                <a:solidFill>
                  <a:srgbClr val="727272"/>
                </a:solidFill>
                <a:latin typeface="Calibri" pitchFamily="-65" charset="0"/>
                <a:ea typeface="Arial" pitchFamily="-65" charset="0"/>
              </a:rPr>
              <a:t>Quantitative and qualitative</a:t>
            </a:r>
          </a:p>
          <a:p>
            <a:pPr marL="457200" indent="-457200">
              <a:lnSpc>
                <a:spcPct val="90000"/>
              </a:lnSpc>
              <a:spcBef>
                <a:spcPct val="20000"/>
              </a:spcBef>
              <a:buFontTx/>
              <a:buChar char="•"/>
            </a:pPr>
            <a:r>
              <a:rPr lang="en-US" sz="3200" dirty="0">
                <a:solidFill>
                  <a:srgbClr val="727272"/>
                </a:solidFill>
                <a:latin typeface="Calibri" pitchFamily="-65" charset="0"/>
                <a:ea typeface="Arial" pitchFamily="-65" charset="0"/>
              </a:rPr>
              <a:t>Formative and </a:t>
            </a:r>
            <a:r>
              <a:rPr lang="en-US" sz="3200" dirty="0" smtClean="0">
                <a:solidFill>
                  <a:srgbClr val="727272"/>
                </a:solidFill>
                <a:latin typeface="Calibri" pitchFamily="-65" charset="0"/>
                <a:ea typeface="Arial" pitchFamily="-65" charset="0"/>
              </a:rPr>
              <a:t>summative</a:t>
            </a:r>
            <a:endParaRPr lang="en-US" sz="3200" dirty="0">
              <a:solidFill>
                <a:srgbClr val="727272"/>
              </a:solidFill>
              <a:latin typeface="Calibri" pitchFamily="-65" charset="0"/>
              <a:ea typeface="Arial" pitchFamily="-65" charset="0"/>
            </a:endParaRPr>
          </a:p>
        </p:txBody>
      </p:sp>
    </p:spTree>
    <p:extLst>
      <p:ext uri="{BB962C8B-B14F-4D97-AF65-F5344CB8AC3E}">
        <p14:creationId xmlns:p14="http://schemas.microsoft.com/office/powerpoint/2010/main" val="2904125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p:bldP spid="1290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304800"/>
            <a:ext cx="2133600" cy="1938992"/>
          </a:xfrm>
          <a:prstGeom prst="rect">
            <a:avLst/>
          </a:prstGeom>
          <a:noFill/>
        </p:spPr>
        <p:txBody>
          <a:bodyPr wrap="square" rtlCol="0">
            <a:spAutoFit/>
          </a:bodyPr>
          <a:lstStyle/>
          <a:p>
            <a:r>
              <a:rPr lang="en-US" sz="4000" dirty="0" smtClean="0">
                <a:latin typeface="Lucida Grande"/>
                <a:cs typeface="Lucida Grande"/>
              </a:rPr>
              <a:t>Folder Filing System</a:t>
            </a:r>
            <a:endParaRPr lang="en-US" sz="4000" dirty="0">
              <a:latin typeface="Lucida Grande"/>
              <a:cs typeface="Lucida Grande"/>
            </a:endParaRPr>
          </a:p>
        </p:txBody>
      </p:sp>
      <p:pic>
        <p:nvPicPr>
          <p:cNvPr id="7" name="Picture 6"/>
          <p:cNvPicPr>
            <a:picLocks noChangeAspect="1"/>
          </p:cNvPicPr>
          <p:nvPr/>
        </p:nvPicPr>
        <p:blipFill>
          <a:blip r:embed="rId2"/>
          <a:stretch>
            <a:fillRect/>
          </a:stretch>
        </p:blipFill>
        <p:spPr>
          <a:xfrm>
            <a:off x="2692400" y="381000"/>
            <a:ext cx="5842000" cy="5842000"/>
          </a:xfrm>
          <a:prstGeom prst="rect">
            <a:avLst/>
          </a:prstGeom>
        </p:spPr>
      </p:pic>
      <p:sp>
        <p:nvSpPr>
          <p:cNvPr id="2" name="TextBox 1"/>
          <p:cNvSpPr txBox="1"/>
          <p:nvPr/>
        </p:nvSpPr>
        <p:spPr>
          <a:xfrm rot="21003994">
            <a:off x="4435125" y="2673227"/>
            <a:ext cx="762000" cy="246221"/>
          </a:xfrm>
          <a:prstGeom prst="rect">
            <a:avLst/>
          </a:prstGeom>
          <a:solidFill>
            <a:srgbClr val="FFFFFF"/>
          </a:solidFill>
        </p:spPr>
        <p:txBody>
          <a:bodyPr wrap="square" rtlCol="0">
            <a:spAutoFit/>
          </a:bodyPr>
          <a:lstStyle/>
          <a:p>
            <a:r>
              <a:rPr lang="en-US" sz="1000" dirty="0" smtClean="0"/>
              <a:t>CACTI</a:t>
            </a:r>
            <a:endParaRPr lang="en-US" sz="1000" dirty="0"/>
          </a:p>
        </p:txBody>
      </p:sp>
      <p:sp>
        <p:nvSpPr>
          <p:cNvPr id="6" name="TextBox 5"/>
          <p:cNvSpPr txBox="1"/>
          <p:nvPr/>
        </p:nvSpPr>
        <p:spPr>
          <a:xfrm rot="21003994">
            <a:off x="6428488" y="1806271"/>
            <a:ext cx="910224" cy="400110"/>
          </a:xfrm>
          <a:prstGeom prst="rect">
            <a:avLst/>
          </a:prstGeom>
          <a:solidFill>
            <a:srgbClr val="FFFFFF"/>
          </a:solidFill>
        </p:spPr>
        <p:txBody>
          <a:bodyPr wrap="square" rtlCol="0">
            <a:spAutoFit/>
          </a:bodyPr>
          <a:lstStyle/>
          <a:p>
            <a:pPr algn="ctr"/>
            <a:r>
              <a:rPr lang="en-US" sz="1000" dirty="0" smtClean="0">
                <a:latin typeface="+mj-lt"/>
              </a:rPr>
              <a:t>Designer Genes</a:t>
            </a:r>
            <a:endParaRPr lang="en-US" sz="1000" dirty="0">
              <a:latin typeface="+mj-lt"/>
            </a:endParaRPr>
          </a:p>
        </p:txBody>
      </p:sp>
      <p:sp>
        <p:nvSpPr>
          <p:cNvPr id="8" name="TextBox 7"/>
          <p:cNvSpPr txBox="1"/>
          <p:nvPr/>
        </p:nvSpPr>
        <p:spPr>
          <a:xfrm rot="21003994">
            <a:off x="5423500" y="2242856"/>
            <a:ext cx="1058955" cy="307777"/>
          </a:xfrm>
          <a:prstGeom prst="rect">
            <a:avLst/>
          </a:prstGeom>
          <a:solidFill>
            <a:schemeClr val="bg1"/>
          </a:solidFill>
        </p:spPr>
        <p:txBody>
          <a:bodyPr wrap="square" rtlCol="0">
            <a:spAutoFit/>
          </a:bodyPr>
          <a:lstStyle/>
          <a:p>
            <a:r>
              <a:rPr lang="en-US" sz="1400" dirty="0" smtClean="0">
                <a:latin typeface="+mj-lt"/>
              </a:rPr>
              <a:t>AARDVARK</a:t>
            </a:r>
            <a:endParaRPr lang="en-US" sz="1400" dirty="0">
              <a:latin typeface="+mj-lt"/>
            </a:endParaRPr>
          </a:p>
        </p:txBody>
      </p:sp>
    </p:spTree>
    <p:extLst>
      <p:ext uri="{BB962C8B-B14F-4D97-AF65-F5344CB8AC3E}">
        <p14:creationId xmlns:p14="http://schemas.microsoft.com/office/powerpoint/2010/main" val="26028450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685800" y="304800"/>
            <a:ext cx="8001000" cy="1139825"/>
          </a:xfrm>
          <a:solidFill>
            <a:srgbClr val="7030A0"/>
          </a:solidFill>
        </p:spPr>
        <p:txBody>
          <a:bodyPr rtlCol="0">
            <a:normAutofit fontScale="90000"/>
          </a:bodyPr>
          <a:lstStyle/>
          <a:p>
            <a:pPr fontAlgn="auto">
              <a:spcAft>
                <a:spcPts val="0"/>
              </a:spcAft>
              <a:defRPr/>
            </a:pPr>
            <a:r>
              <a:rPr lang="en-US" dirty="0">
                <a:solidFill>
                  <a:schemeClr val="bg1"/>
                </a:solidFill>
                <a:ea typeface="+mj-ea"/>
                <a:cs typeface="+mj-cs"/>
              </a:rPr>
              <a:t>Attributes of Meaningful Assessment</a:t>
            </a:r>
            <a:endParaRPr lang="en-US" dirty="0">
              <a:ea typeface="+mj-ea"/>
              <a:cs typeface="+mj-cs"/>
            </a:endParaRPr>
          </a:p>
        </p:txBody>
      </p:sp>
      <p:sp>
        <p:nvSpPr>
          <p:cNvPr id="28675" name="Rectangle 3"/>
          <p:cNvSpPr>
            <a:spLocks noGrp="1" noChangeArrowheads="1"/>
          </p:cNvSpPr>
          <p:nvPr>
            <p:ph type="body" sz="half" idx="1"/>
          </p:nvPr>
        </p:nvSpPr>
        <p:spPr>
          <a:xfrm>
            <a:off x="914400" y="1676400"/>
            <a:ext cx="7124700" cy="4114800"/>
          </a:xfrm>
        </p:spPr>
        <p:txBody>
          <a:bodyPr/>
          <a:lstStyle/>
          <a:p>
            <a:pPr>
              <a:lnSpc>
                <a:spcPct val="90000"/>
              </a:lnSpc>
            </a:pPr>
            <a:r>
              <a:rPr lang="en-US" dirty="0">
                <a:solidFill>
                  <a:srgbClr val="727272"/>
                </a:solidFill>
              </a:rPr>
              <a:t>Engages </a:t>
            </a:r>
            <a:r>
              <a:rPr lang="en-US" dirty="0" smtClean="0">
                <a:solidFill>
                  <a:srgbClr val="727272"/>
                </a:solidFill>
              </a:rPr>
              <a:t>students in scientific practices </a:t>
            </a:r>
          </a:p>
          <a:p>
            <a:pPr>
              <a:lnSpc>
                <a:spcPct val="90000"/>
              </a:lnSpc>
            </a:pPr>
            <a:r>
              <a:rPr lang="en-US" dirty="0" smtClean="0">
                <a:solidFill>
                  <a:srgbClr val="727272"/>
                </a:solidFill>
              </a:rPr>
              <a:t>Relevant </a:t>
            </a:r>
            <a:r>
              <a:rPr lang="en-US" dirty="0">
                <a:solidFill>
                  <a:srgbClr val="727272"/>
                </a:solidFill>
              </a:rPr>
              <a:t>and aligned with learning goals</a:t>
            </a:r>
          </a:p>
          <a:p>
            <a:pPr>
              <a:lnSpc>
                <a:spcPct val="90000"/>
              </a:lnSpc>
            </a:pPr>
            <a:r>
              <a:rPr lang="en-US" dirty="0">
                <a:solidFill>
                  <a:srgbClr val="727272"/>
                </a:solidFill>
              </a:rPr>
              <a:t>Elicits prior knowledge and </a:t>
            </a:r>
            <a:r>
              <a:rPr lang="en-US" dirty="0" smtClean="0">
                <a:solidFill>
                  <a:srgbClr val="727272"/>
                </a:solidFill>
              </a:rPr>
              <a:t>misconceptions about core ideas</a:t>
            </a:r>
            <a:endParaRPr lang="en-US" dirty="0">
              <a:solidFill>
                <a:srgbClr val="727272"/>
              </a:solidFill>
            </a:endParaRPr>
          </a:p>
          <a:p>
            <a:pPr>
              <a:lnSpc>
                <a:spcPct val="90000"/>
              </a:lnSpc>
            </a:pPr>
            <a:r>
              <a:rPr lang="en-US" dirty="0">
                <a:solidFill>
                  <a:srgbClr val="727272"/>
                </a:solidFill>
              </a:rPr>
              <a:t>Teaches students to evaluate what they know (and what they </a:t>
            </a:r>
            <a:r>
              <a:rPr lang="en-US" i="1" dirty="0">
                <a:solidFill>
                  <a:srgbClr val="727272"/>
                </a:solidFill>
              </a:rPr>
              <a:t>don’t</a:t>
            </a:r>
            <a:r>
              <a:rPr lang="en-US" dirty="0">
                <a:solidFill>
                  <a:srgbClr val="727272"/>
                </a:solidFill>
              </a:rPr>
              <a:t> know)</a:t>
            </a:r>
          </a:p>
          <a:p>
            <a:pPr>
              <a:lnSpc>
                <a:spcPct val="90000"/>
              </a:lnSpc>
            </a:pPr>
            <a:r>
              <a:rPr lang="en-US" dirty="0">
                <a:solidFill>
                  <a:srgbClr val="727272"/>
                </a:solidFill>
              </a:rPr>
              <a:t>Provides feedback about learning to instructor and students</a:t>
            </a:r>
            <a:endParaRPr lang="en-US" dirty="0"/>
          </a:p>
        </p:txBody>
      </p:sp>
    </p:spTree>
    <p:extLst>
      <p:ext uri="{BB962C8B-B14F-4D97-AF65-F5344CB8AC3E}">
        <p14:creationId xmlns:p14="http://schemas.microsoft.com/office/powerpoint/2010/main" val="222885580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idx="4294967295"/>
          </p:nvPr>
        </p:nvSpPr>
        <p:spPr>
          <a:xfrm>
            <a:off x="914400" y="-56642"/>
            <a:ext cx="8229600" cy="1143000"/>
          </a:xfrm>
          <a:prstGeom prst="rect">
            <a:avLst/>
          </a:prstGeom>
        </p:spPr>
        <p:txBody>
          <a:bodyPr/>
          <a:lstStyle/>
          <a:p>
            <a:r>
              <a:rPr lang="en-US" dirty="0">
                <a:solidFill>
                  <a:srgbClr val="7F7F7F"/>
                </a:solidFill>
                <a:latin typeface="+mn-lt"/>
              </a:rPr>
              <a:t>Assessment </a:t>
            </a:r>
            <a:r>
              <a:rPr lang="en-US" dirty="0" smtClean="0">
                <a:solidFill>
                  <a:srgbClr val="7F7F7F"/>
                </a:solidFill>
                <a:latin typeface="+mn-lt"/>
              </a:rPr>
              <a:t>Gradients</a:t>
            </a:r>
            <a:endParaRPr lang="en-US" dirty="0">
              <a:solidFill>
                <a:srgbClr val="7F7F7F"/>
              </a:solidFill>
              <a:latin typeface="+mn-lt"/>
            </a:endParaRPr>
          </a:p>
        </p:txBody>
      </p:sp>
      <p:grpSp>
        <p:nvGrpSpPr>
          <p:cNvPr id="2" name="Group 11"/>
          <p:cNvGrpSpPr>
            <a:grpSpLocks/>
          </p:cNvGrpSpPr>
          <p:nvPr/>
        </p:nvGrpSpPr>
        <p:grpSpPr bwMode="auto">
          <a:xfrm>
            <a:off x="3372044" y="1226161"/>
            <a:ext cx="5547837" cy="5026344"/>
            <a:chOff x="1921" y="1112"/>
            <a:chExt cx="3883" cy="3518"/>
          </a:xfrm>
        </p:grpSpPr>
        <p:sp>
          <p:nvSpPr>
            <p:cNvPr id="455684" name="Text Box 4"/>
            <p:cNvSpPr txBox="1">
              <a:spLocks noChangeArrowheads="1"/>
            </p:cNvSpPr>
            <p:nvPr/>
          </p:nvSpPr>
          <p:spPr bwMode="auto">
            <a:xfrm>
              <a:off x="1921" y="1112"/>
              <a:ext cx="1958" cy="3518"/>
            </a:xfrm>
            <a:prstGeom prst="rect">
              <a:avLst/>
            </a:prstGeom>
            <a:solidFill>
              <a:schemeClr val="bg2"/>
            </a:solidFill>
            <a:ln w="9525">
              <a:solidFill>
                <a:schemeClr val="tx2"/>
              </a:solidFill>
              <a:miter lim="800000"/>
              <a:headEnd/>
              <a:tailEnd/>
            </a:ln>
            <a:effectLst/>
          </p:spPr>
          <p:txBody>
            <a:bodyPr wrap="square" lIns="101599" tIns="50799" rIns="101599" bIns="50799">
              <a:prstTxWarp prst="textNoShape">
                <a:avLst/>
              </a:prstTxWarp>
              <a:spAutoFit/>
            </a:bodyPr>
            <a:lstStyle/>
            <a:p>
              <a:pPr algn="ctr" defTabSz="914400" eaLnBrk="0" hangingPunct="0">
                <a:spcBef>
                  <a:spcPct val="50000"/>
                </a:spcBef>
              </a:pPr>
              <a:r>
                <a:rPr lang="en-US" sz="2000" dirty="0">
                  <a:solidFill>
                    <a:srgbClr val="7F7F7F"/>
                  </a:solidFill>
                </a:rPr>
                <a:t>Multiple Choice, T/</a:t>
              </a:r>
              <a:r>
                <a:rPr lang="en-US" sz="2000" dirty="0" smtClean="0">
                  <a:solidFill>
                    <a:srgbClr val="7F7F7F"/>
                  </a:solidFill>
                </a:rPr>
                <a:t>F, </a:t>
              </a:r>
              <a:r>
                <a:rPr lang="en-US" sz="2000" dirty="0" smtClean="0">
                  <a:solidFill>
                    <a:schemeClr val="bg1">
                      <a:lumMod val="50000"/>
                    </a:schemeClr>
                  </a:solidFill>
                </a:rPr>
                <a:t>completion</a:t>
              </a:r>
            </a:p>
            <a:p>
              <a:pPr defTabSz="914400" eaLnBrk="0" hangingPunct="0">
                <a:spcBef>
                  <a:spcPct val="50000"/>
                </a:spcBef>
              </a:pPr>
              <a:endParaRPr lang="en-US" sz="2000" dirty="0" smtClean="0">
                <a:solidFill>
                  <a:srgbClr val="7F7F7F"/>
                </a:solidFill>
              </a:endParaRPr>
            </a:p>
            <a:p>
              <a:pPr algn="ctr" defTabSz="914400" eaLnBrk="0" hangingPunct="0">
                <a:spcBef>
                  <a:spcPct val="50000"/>
                </a:spcBef>
              </a:pPr>
              <a:r>
                <a:rPr lang="en-US" sz="2000" dirty="0" smtClean="0">
                  <a:solidFill>
                    <a:srgbClr val="7F7F7F"/>
                  </a:solidFill>
                  <a:latin typeface="+mj-lt"/>
                </a:rPr>
                <a:t>Explanations, Quantitative responses</a:t>
              </a:r>
            </a:p>
            <a:p>
              <a:pPr defTabSz="914400" eaLnBrk="0" hangingPunct="0">
                <a:spcBef>
                  <a:spcPct val="50000"/>
                </a:spcBef>
              </a:pPr>
              <a:endParaRPr lang="en-US" sz="2000" dirty="0" smtClean="0">
                <a:solidFill>
                  <a:srgbClr val="7F7F7F"/>
                </a:solidFill>
              </a:endParaRPr>
            </a:p>
            <a:p>
              <a:pPr algn="ctr" defTabSz="914400" eaLnBrk="0" hangingPunct="0">
                <a:spcBef>
                  <a:spcPct val="50000"/>
                </a:spcBef>
              </a:pPr>
              <a:r>
                <a:rPr lang="en-US" sz="2000" dirty="0" smtClean="0">
                  <a:solidFill>
                    <a:srgbClr val="7F7F7F"/>
                  </a:solidFill>
                  <a:latin typeface="+mj-lt"/>
                </a:rPr>
                <a:t>Models</a:t>
              </a:r>
              <a:endParaRPr lang="en-US" sz="2000" dirty="0">
                <a:solidFill>
                  <a:srgbClr val="7F7F7F"/>
                </a:solidFill>
                <a:latin typeface="+mj-lt"/>
              </a:endParaRPr>
            </a:p>
            <a:p>
              <a:pPr defTabSz="914400" eaLnBrk="0" hangingPunct="0">
                <a:spcBef>
                  <a:spcPct val="50000"/>
                </a:spcBef>
              </a:pPr>
              <a:endParaRPr lang="en-US" sz="2000" dirty="0" smtClean="0">
                <a:solidFill>
                  <a:srgbClr val="7F7F7F"/>
                </a:solidFill>
              </a:endParaRPr>
            </a:p>
            <a:p>
              <a:pPr algn="ctr" defTabSz="914400" eaLnBrk="0" hangingPunct="0">
                <a:spcBef>
                  <a:spcPct val="50000"/>
                </a:spcBef>
              </a:pPr>
              <a:r>
                <a:rPr lang="en-US" sz="2000" dirty="0" smtClean="0">
                  <a:solidFill>
                    <a:srgbClr val="7F7F7F"/>
                  </a:solidFill>
                  <a:latin typeface="+mj-lt"/>
                </a:rPr>
                <a:t>Essay, Research </a:t>
              </a:r>
              <a:r>
                <a:rPr lang="en-US" sz="2000" dirty="0">
                  <a:solidFill>
                    <a:srgbClr val="7F7F7F"/>
                  </a:solidFill>
                  <a:latin typeface="+mj-lt"/>
                </a:rPr>
                <a:t>papers</a:t>
              </a:r>
              <a:r>
                <a:rPr lang="en-US" sz="2000" dirty="0" smtClean="0">
                  <a:solidFill>
                    <a:srgbClr val="7F7F7F"/>
                  </a:solidFill>
                  <a:latin typeface="+mj-lt"/>
                </a:rPr>
                <a:t>/reports</a:t>
              </a:r>
              <a:endParaRPr lang="en-US" sz="2000" dirty="0">
                <a:solidFill>
                  <a:srgbClr val="7F7F7F"/>
                </a:solidFill>
                <a:latin typeface="+mj-lt"/>
              </a:endParaRPr>
            </a:p>
            <a:p>
              <a:pPr defTabSz="914400" eaLnBrk="0" hangingPunct="0">
                <a:spcBef>
                  <a:spcPct val="50000"/>
                </a:spcBef>
              </a:pPr>
              <a:endParaRPr lang="en-US" sz="2000" dirty="0">
                <a:solidFill>
                  <a:srgbClr val="7F7F7F"/>
                </a:solidFill>
              </a:endParaRPr>
            </a:p>
            <a:p>
              <a:pPr algn="ctr" defTabSz="914400" eaLnBrk="0" hangingPunct="0">
                <a:spcBef>
                  <a:spcPct val="50000"/>
                </a:spcBef>
              </a:pPr>
              <a:r>
                <a:rPr lang="en-US" sz="2000" dirty="0">
                  <a:solidFill>
                    <a:srgbClr val="7F7F7F"/>
                  </a:solidFill>
                  <a:latin typeface="+mn-lt"/>
                </a:rPr>
                <a:t>Oral Interview</a:t>
              </a:r>
              <a:endParaRPr lang="en-US" sz="2400" dirty="0">
                <a:solidFill>
                  <a:srgbClr val="7F7F7F"/>
                </a:solidFill>
                <a:latin typeface="+mn-lt"/>
              </a:endParaRPr>
            </a:p>
          </p:txBody>
        </p:sp>
        <p:sp>
          <p:nvSpPr>
            <p:cNvPr id="455685" name="Text Box 5"/>
            <p:cNvSpPr txBox="1">
              <a:spLocks noChangeArrowheads="1"/>
            </p:cNvSpPr>
            <p:nvPr/>
          </p:nvSpPr>
          <p:spPr bwMode="auto">
            <a:xfrm>
              <a:off x="4097" y="1158"/>
              <a:ext cx="1707" cy="3401"/>
            </a:xfrm>
            <a:prstGeom prst="rect">
              <a:avLst/>
            </a:prstGeom>
            <a:solidFill>
              <a:schemeClr val="bg2"/>
            </a:solidFill>
            <a:ln w="9525">
              <a:solidFill>
                <a:schemeClr val="tx2"/>
              </a:solidFill>
              <a:miter lim="800000"/>
              <a:headEnd/>
              <a:tailEnd/>
            </a:ln>
            <a:effectLst/>
          </p:spPr>
          <p:txBody>
            <a:bodyPr lIns="101599" tIns="50799" rIns="101599" bIns="50799" anchor="t">
              <a:prstTxWarp prst="textNoShape">
                <a:avLst/>
              </a:prstTxWarp>
              <a:spAutoFit/>
            </a:bodyPr>
            <a:lstStyle/>
            <a:p>
              <a:pPr algn="ctr" defTabSz="914400" eaLnBrk="0" hangingPunct="0">
                <a:spcBef>
                  <a:spcPct val="50000"/>
                </a:spcBef>
              </a:pPr>
              <a:r>
                <a:rPr lang="en-US" sz="2400" dirty="0">
                  <a:solidFill>
                    <a:srgbClr val="7F7F7F"/>
                  </a:solidFill>
                  <a:latin typeface="+mj-lt"/>
                </a:rPr>
                <a:t>Low</a:t>
              </a:r>
            </a:p>
            <a:p>
              <a:pPr defTabSz="914400" eaLnBrk="0" hangingPunct="0">
                <a:spcBef>
                  <a:spcPct val="50000"/>
                </a:spcBef>
              </a:pPr>
              <a:endParaRPr lang="en-US" sz="2400" dirty="0">
                <a:solidFill>
                  <a:srgbClr val="EEECE1"/>
                </a:solidFill>
                <a:latin typeface="+mj-lt"/>
              </a:endParaRPr>
            </a:p>
            <a:p>
              <a:pPr defTabSz="914400" eaLnBrk="0" hangingPunct="0">
                <a:spcBef>
                  <a:spcPct val="50000"/>
                </a:spcBef>
              </a:pPr>
              <a:endParaRPr lang="en-US" sz="2400" dirty="0">
                <a:solidFill>
                  <a:srgbClr val="7F7F7F"/>
                </a:solidFill>
                <a:latin typeface="+mj-lt"/>
              </a:endParaRPr>
            </a:p>
            <a:p>
              <a:pPr algn="ctr" defTabSz="914400" eaLnBrk="0" hangingPunct="0">
                <a:lnSpc>
                  <a:spcPct val="130000"/>
                </a:lnSpc>
                <a:spcBef>
                  <a:spcPts val="800"/>
                </a:spcBef>
              </a:pPr>
              <a:r>
                <a:rPr lang="en-US" sz="2400" dirty="0">
                  <a:solidFill>
                    <a:srgbClr val="7F7F7F"/>
                  </a:solidFill>
                  <a:latin typeface="+mj-lt"/>
                </a:rPr>
                <a:t>Potential </a:t>
              </a:r>
              <a:r>
                <a:rPr lang="en-US" sz="2400" dirty="0" smtClean="0">
                  <a:solidFill>
                    <a:srgbClr val="7F7F7F"/>
                  </a:solidFill>
                  <a:latin typeface="+mj-lt"/>
                </a:rPr>
                <a:t>for</a:t>
              </a:r>
              <a:br>
                <a:rPr lang="en-US" sz="2400" dirty="0" smtClean="0">
                  <a:solidFill>
                    <a:srgbClr val="7F7F7F"/>
                  </a:solidFill>
                  <a:latin typeface="+mj-lt"/>
                </a:rPr>
              </a:br>
              <a:r>
                <a:rPr lang="en-US" sz="2400" dirty="0" smtClean="0">
                  <a:solidFill>
                    <a:srgbClr val="7F7F7F"/>
                  </a:solidFill>
                  <a:latin typeface="+mj-lt"/>
                </a:rPr>
                <a:t>assessing learning</a:t>
              </a:r>
              <a:endParaRPr lang="en-US" sz="2400" dirty="0">
                <a:solidFill>
                  <a:srgbClr val="7F7F7F"/>
                </a:solidFill>
                <a:latin typeface="+mj-lt"/>
              </a:endParaRPr>
            </a:p>
            <a:p>
              <a:pPr defTabSz="914400" eaLnBrk="0" hangingPunct="0">
                <a:spcBef>
                  <a:spcPct val="50000"/>
                </a:spcBef>
              </a:pPr>
              <a:endParaRPr lang="en-US" sz="2400" dirty="0">
                <a:solidFill>
                  <a:srgbClr val="7F7F7F"/>
                </a:solidFill>
                <a:latin typeface="+mj-lt"/>
              </a:endParaRPr>
            </a:p>
            <a:p>
              <a:pPr algn="ctr" defTabSz="914400" eaLnBrk="0" hangingPunct="0">
                <a:spcBef>
                  <a:spcPct val="50000"/>
                </a:spcBef>
              </a:pPr>
              <a:endParaRPr lang="en-US" sz="2400" dirty="0">
                <a:solidFill>
                  <a:srgbClr val="7F7F7F"/>
                </a:solidFill>
                <a:latin typeface="+mj-lt"/>
              </a:endParaRPr>
            </a:p>
            <a:p>
              <a:pPr algn="ctr" defTabSz="914400" eaLnBrk="0" hangingPunct="0">
                <a:spcBef>
                  <a:spcPct val="50000"/>
                </a:spcBef>
              </a:pPr>
              <a:r>
                <a:rPr lang="en-US" sz="2400" dirty="0" smtClean="0">
                  <a:solidFill>
                    <a:srgbClr val="7F7F7F"/>
                  </a:solidFill>
                  <a:latin typeface="+mj-lt"/>
                </a:rPr>
                <a:t>High</a:t>
              </a:r>
              <a:endParaRPr lang="en-US" sz="2400" dirty="0">
                <a:solidFill>
                  <a:srgbClr val="7F7F7F"/>
                </a:solidFill>
                <a:latin typeface="+mj-lt"/>
              </a:endParaRPr>
            </a:p>
            <a:p>
              <a:pPr defTabSz="914400" eaLnBrk="0" hangingPunct="0">
                <a:spcBef>
                  <a:spcPct val="50000"/>
                </a:spcBef>
              </a:pPr>
              <a:endParaRPr lang="en-US" sz="2400" dirty="0">
                <a:solidFill>
                  <a:prstClr val="black"/>
                </a:solidFill>
                <a:latin typeface="Verdana" charset="0"/>
              </a:endParaRPr>
            </a:p>
          </p:txBody>
        </p:sp>
      </p:grpSp>
      <p:sp>
        <p:nvSpPr>
          <p:cNvPr id="455690" name="Rectangle 10"/>
          <p:cNvSpPr>
            <a:spLocks noChangeArrowheads="1"/>
          </p:cNvSpPr>
          <p:nvPr/>
        </p:nvSpPr>
        <p:spPr bwMode="auto">
          <a:xfrm>
            <a:off x="179722" y="6252505"/>
            <a:ext cx="2879479" cy="656096"/>
          </a:xfrm>
          <a:prstGeom prst="rect">
            <a:avLst/>
          </a:prstGeom>
          <a:noFill/>
          <a:ln w="9525">
            <a:noFill/>
            <a:miter lim="800000"/>
            <a:headEnd/>
            <a:tailEnd/>
          </a:ln>
        </p:spPr>
        <p:txBody>
          <a:bodyPr lIns="0" tIns="0" rIns="0" bIns="0">
            <a:prstTxWarp prst="textNoShape">
              <a:avLst/>
            </a:prstTxWarp>
          </a:bodyPr>
          <a:lstStyle/>
          <a:p>
            <a:pPr>
              <a:lnSpc>
                <a:spcPct val="103000"/>
              </a:lnSpc>
              <a:tabLst>
                <a:tab pos="0" algn="l"/>
                <a:tab pos="640080" algn="l"/>
                <a:tab pos="1291590" algn="l"/>
                <a:tab pos="1931670" algn="l"/>
                <a:tab pos="2571750" algn="l"/>
                <a:tab pos="3211830" algn="l"/>
                <a:tab pos="5439252" algn="l"/>
              </a:tabLst>
            </a:pPr>
            <a:r>
              <a:rPr lang="en-US" sz="900" i="1" dirty="0">
                <a:solidFill>
                  <a:prstClr val="black"/>
                </a:solidFill>
                <a:latin typeface="Verdana" charset="0"/>
                <a:ea typeface="Verdana" charset="0"/>
                <a:cs typeface="Verdana" charset="0"/>
                <a:sym typeface="Verdana" charset="0"/>
              </a:rPr>
              <a:t>Theoretical Framework</a:t>
            </a:r>
            <a:endParaRPr lang="en-US" sz="900" dirty="0">
              <a:solidFill>
                <a:prstClr val="black"/>
              </a:solidFill>
              <a:latin typeface="Verdana" charset="0"/>
              <a:ea typeface="Verdana" charset="0"/>
              <a:cs typeface="Verdana" charset="0"/>
              <a:sym typeface="Verdana" charset="0"/>
            </a:endParaRPr>
          </a:p>
          <a:p>
            <a:pPr>
              <a:lnSpc>
                <a:spcPct val="103000"/>
              </a:lnSpc>
              <a:tabLst>
                <a:tab pos="0" algn="l"/>
                <a:tab pos="640080" algn="l"/>
                <a:tab pos="1291590" algn="l"/>
                <a:tab pos="1931670" algn="l"/>
                <a:tab pos="2571750" algn="l"/>
                <a:tab pos="3211830" algn="l"/>
                <a:tab pos="5439252" algn="l"/>
              </a:tabLst>
            </a:pPr>
            <a:r>
              <a:rPr lang="en-US" sz="900" dirty="0">
                <a:solidFill>
                  <a:prstClr val="black"/>
                </a:solidFill>
                <a:latin typeface="Verdana" charset="0"/>
                <a:ea typeface="Verdana" charset="0"/>
                <a:cs typeface="Verdana" charset="0"/>
                <a:sym typeface="Verdana" charset="0"/>
              </a:rPr>
              <a:t>• </a:t>
            </a:r>
            <a:r>
              <a:rPr lang="en-US" sz="900" dirty="0" err="1">
                <a:solidFill>
                  <a:prstClr val="black"/>
                </a:solidFill>
                <a:latin typeface="Verdana" charset="0"/>
                <a:ea typeface="Verdana" charset="0"/>
                <a:cs typeface="Verdana" charset="0"/>
                <a:sym typeface="Verdana" charset="0"/>
              </a:rPr>
              <a:t>Ausubel</a:t>
            </a:r>
            <a:r>
              <a:rPr lang="en-US" sz="900" dirty="0">
                <a:solidFill>
                  <a:prstClr val="black"/>
                </a:solidFill>
                <a:latin typeface="Verdana" charset="0"/>
                <a:ea typeface="Verdana" charset="0"/>
                <a:cs typeface="Verdana" charset="0"/>
                <a:sym typeface="Verdana" charset="0"/>
              </a:rPr>
              <a:t> 1968; meaningful learning</a:t>
            </a:r>
          </a:p>
          <a:p>
            <a:pPr>
              <a:lnSpc>
                <a:spcPct val="103000"/>
              </a:lnSpc>
              <a:tabLst>
                <a:tab pos="0" algn="l"/>
                <a:tab pos="640080" algn="l"/>
                <a:tab pos="1291590" algn="l"/>
                <a:tab pos="1931670" algn="l"/>
                <a:tab pos="2571750" algn="l"/>
                <a:tab pos="3211830" algn="l"/>
                <a:tab pos="5439252" algn="l"/>
              </a:tabLst>
            </a:pPr>
            <a:r>
              <a:rPr lang="en-US" sz="900" dirty="0">
                <a:solidFill>
                  <a:prstClr val="black"/>
                </a:solidFill>
                <a:latin typeface="Verdana" charset="0"/>
                <a:ea typeface="Verdana" charset="0"/>
                <a:cs typeface="Verdana" charset="0"/>
                <a:sym typeface="Verdana" charset="0"/>
              </a:rPr>
              <a:t>• Novak 1998; visual representations</a:t>
            </a:r>
          </a:p>
          <a:p>
            <a:pPr>
              <a:lnSpc>
                <a:spcPct val="103000"/>
              </a:lnSpc>
              <a:tabLst>
                <a:tab pos="0" algn="l"/>
                <a:tab pos="640080" algn="l"/>
                <a:tab pos="1291590" algn="l"/>
                <a:tab pos="1931670" algn="l"/>
                <a:tab pos="2571750" algn="l"/>
                <a:tab pos="3211830" algn="l"/>
                <a:tab pos="5439252" algn="l"/>
              </a:tabLst>
            </a:pPr>
            <a:r>
              <a:rPr lang="en-US" sz="900" dirty="0">
                <a:solidFill>
                  <a:prstClr val="black"/>
                </a:solidFill>
                <a:latin typeface="Verdana" charset="0"/>
                <a:ea typeface="Verdana" charset="0"/>
                <a:cs typeface="Verdana" charset="0"/>
                <a:sym typeface="Verdana" charset="0"/>
              </a:rPr>
              <a:t>• King and </a:t>
            </a:r>
            <a:r>
              <a:rPr lang="en-US" sz="900" dirty="0" err="1">
                <a:solidFill>
                  <a:prstClr val="black"/>
                </a:solidFill>
                <a:latin typeface="Verdana" charset="0"/>
                <a:ea typeface="Verdana" charset="0"/>
                <a:cs typeface="Verdana" charset="0"/>
                <a:sym typeface="Verdana" charset="0"/>
              </a:rPr>
              <a:t>Kitchner</a:t>
            </a:r>
            <a:r>
              <a:rPr lang="en-US" sz="900" dirty="0">
                <a:solidFill>
                  <a:prstClr val="black"/>
                </a:solidFill>
                <a:latin typeface="Verdana" charset="0"/>
                <a:ea typeface="Verdana" charset="0"/>
                <a:cs typeface="Verdana" charset="0"/>
                <a:sym typeface="Verdana" charset="0"/>
              </a:rPr>
              <a:t> 1994; reflective </a:t>
            </a:r>
            <a:r>
              <a:rPr lang="en-US" sz="900" dirty="0" smtClean="0">
                <a:solidFill>
                  <a:prstClr val="black"/>
                </a:solidFill>
                <a:latin typeface="Verdana" charset="0"/>
                <a:ea typeface="Verdana" charset="0"/>
                <a:cs typeface="Verdana" charset="0"/>
                <a:sym typeface="Verdana" charset="0"/>
              </a:rPr>
              <a:t>judgment</a:t>
            </a:r>
          </a:p>
        </p:txBody>
      </p:sp>
      <p:cxnSp>
        <p:nvCxnSpPr>
          <p:cNvPr id="13" name="Straight Arrow Connector 12"/>
          <p:cNvCxnSpPr/>
          <p:nvPr/>
        </p:nvCxnSpPr>
        <p:spPr>
          <a:xfrm rot="5400000">
            <a:off x="4483357" y="2224692"/>
            <a:ext cx="643717"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6200000" flipH="1">
            <a:off x="4522204" y="3428604"/>
            <a:ext cx="583262" cy="79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6200000" flipH="1">
            <a:off x="4540746" y="4388287"/>
            <a:ext cx="546974" cy="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6200000" flipH="1">
            <a:off x="4567369" y="5529343"/>
            <a:ext cx="522761" cy="79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 name="Right Triangle 2"/>
          <p:cNvSpPr/>
          <p:nvPr/>
        </p:nvSpPr>
        <p:spPr>
          <a:xfrm>
            <a:off x="569842" y="1373321"/>
            <a:ext cx="2107097" cy="4784887"/>
          </a:xfrm>
          <a:prstGeom prst="rtTriangle">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 name="Right Triangle 3"/>
          <p:cNvSpPr/>
          <p:nvPr/>
        </p:nvSpPr>
        <p:spPr>
          <a:xfrm rot="10800000">
            <a:off x="705059" y="1373321"/>
            <a:ext cx="2111067" cy="4784883"/>
          </a:xfrm>
          <a:prstGeom prst="rtTriangle">
            <a:avLst/>
          </a:prstGeom>
          <a:solidFill>
            <a:schemeClr val="bg2"/>
          </a:solidFill>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dirty="0"/>
          </a:p>
        </p:txBody>
      </p:sp>
      <p:sp>
        <p:nvSpPr>
          <p:cNvPr id="5" name="TextBox 4"/>
          <p:cNvSpPr txBox="1"/>
          <p:nvPr/>
        </p:nvSpPr>
        <p:spPr>
          <a:xfrm>
            <a:off x="1466374" y="2607602"/>
            <a:ext cx="1418209" cy="707886"/>
          </a:xfrm>
          <a:prstGeom prst="rect">
            <a:avLst/>
          </a:prstGeom>
          <a:noFill/>
        </p:spPr>
        <p:txBody>
          <a:bodyPr wrap="none" rtlCol="0">
            <a:spAutoFit/>
          </a:bodyPr>
          <a:lstStyle/>
          <a:p>
            <a:r>
              <a:rPr lang="en-US" sz="2000" dirty="0" smtClean="0">
                <a:solidFill>
                  <a:schemeClr val="bg1">
                    <a:lumMod val="50000"/>
                  </a:schemeClr>
                </a:solidFill>
                <a:latin typeface="+mj-lt"/>
              </a:rPr>
              <a:t>Ease of</a:t>
            </a:r>
          </a:p>
          <a:p>
            <a:r>
              <a:rPr lang="en-US" sz="2000" dirty="0" smtClean="0">
                <a:solidFill>
                  <a:schemeClr val="bg1">
                    <a:lumMod val="50000"/>
                  </a:schemeClr>
                </a:solidFill>
                <a:latin typeface="+mj-lt"/>
              </a:rPr>
              <a:t>Assessment</a:t>
            </a:r>
            <a:endParaRPr lang="en-US" sz="2000" dirty="0">
              <a:solidFill>
                <a:schemeClr val="bg1">
                  <a:lumMod val="50000"/>
                </a:schemeClr>
              </a:solidFill>
              <a:latin typeface="+mj-lt"/>
            </a:endParaRPr>
          </a:p>
        </p:txBody>
      </p:sp>
      <p:sp>
        <p:nvSpPr>
          <p:cNvPr id="6" name="TextBox 5"/>
          <p:cNvSpPr txBox="1"/>
          <p:nvPr/>
        </p:nvSpPr>
        <p:spPr>
          <a:xfrm>
            <a:off x="1447332" y="1447519"/>
            <a:ext cx="753732" cy="461665"/>
          </a:xfrm>
          <a:prstGeom prst="rect">
            <a:avLst/>
          </a:prstGeom>
          <a:noFill/>
        </p:spPr>
        <p:txBody>
          <a:bodyPr wrap="none" rtlCol="0">
            <a:spAutoFit/>
          </a:bodyPr>
          <a:lstStyle/>
          <a:p>
            <a:r>
              <a:rPr lang="en-US" sz="2400" dirty="0" smtClean="0">
                <a:solidFill>
                  <a:schemeClr val="bg1">
                    <a:lumMod val="50000"/>
                  </a:schemeClr>
                </a:solidFill>
                <a:latin typeface="+mn-lt"/>
              </a:rPr>
              <a:t>High</a:t>
            </a:r>
            <a:endParaRPr lang="en-US" sz="2400" dirty="0">
              <a:solidFill>
                <a:schemeClr val="bg1">
                  <a:lumMod val="50000"/>
                </a:schemeClr>
              </a:solidFill>
              <a:latin typeface="+mn-lt"/>
            </a:endParaRPr>
          </a:p>
        </p:txBody>
      </p:sp>
      <p:sp>
        <p:nvSpPr>
          <p:cNvPr id="7" name="TextBox 6"/>
          <p:cNvSpPr txBox="1"/>
          <p:nvPr/>
        </p:nvSpPr>
        <p:spPr>
          <a:xfrm>
            <a:off x="2189777" y="4512871"/>
            <a:ext cx="694806" cy="461665"/>
          </a:xfrm>
          <a:prstGeom prst="rect">
            <a:avLst/>
          </a:prstGeom>
          <a:noFill/>
        </p:spPr>
        <p:txBody>
          <a:bodyPr wrap="none" rtlCol="0">
            <a:spAutoFit/>
          </a:bodyPr>
          <a:lstStyle/>
          <a:p>
            <a:r>
              <a:rPr lang="en-US" sz="2400" dirty="0" smtClean="0">
                <a:solidFill>
                  <a:schemeClr val="bg1">
                    <a:lumMod val="50000"/>
                  </a:schemeClr>
                </a:solidFill>
                <a:latin typeface="+mn-lt"/>
              </a:rPr>
              <a:t>Low</a:t>
            </a:r>
            <a:endParaRPr lang="en-US" sz="2400" dirty="0">
              <a:solidFill>
                <a:schemeClr val="bg1">
                  <a:lumMod val="50000"/>
                </a:schemeClr>
              </a:solidFill>
              <a:latin typeface="+mn-lt"/>
            </a:endParaRPr>
          </a:p>
        </p:txBody>
      </p:sp>
      <p:sp>
        <p:nvSpPr>
          <p:cNvPr id="17" name="TextBox 16"/>
          <p:cNvSpPr txBox="1"/>
          <p:nvPr/>
        </p:nvSpPr>
        <p:spPr>
          <a:xfrm>
            <a:off x="1242595" y="5529739"/>
            <a:ext cx="753732" cy="461665"/>
          </a:xfrm>
          <a:prstGeom prst="rect">
            <a:avLst/>
          </a:prstGeom>
          <a:noFill/>
        </p:spPr>
        <p:txBody>
          <a:bodyPr wrap="none" rtlCol="0">
            <a:spAutoFit/>
          </a:bodyPr>
          <a:lstStyle/>
          <a:p>
            <a:r>
              <a:rPr lang="en-US" sz="2400" dirty="0" smtClean="0">
                <a:solidFill>
                  <a:schemeClr val="bg1">
                    <a:lumMod val="50000"/>
                  </a:schemeClr>
                </a:solidFill>
                <a:latin typeface="+mj-lt"/>
              </a:rPr>
              <a:t>High</a:t>
            </a:r>
            <a:endParaRPr lang="en-US" sz="2400" dirty="0">
              <a:solidFill>
                <a:schemeClr val="bg1">
                  <a:lumMod val="50000"/>
                </a:schemeClr>
              </a:solidFill>
              <a:latin typeface="+mj-lt"/>
            </a:endParaRPr>
          </a:p>
        </p:txBody>
      </p:sp>
      <p:sp>
        <p:nvSpPr>
          <p:cNvPr id="19" name="TextBox 18"/>
          <p:cNvSpPr txBox="1"/>
          <p:nvPr/>
        </p:nvSpPr>
        <p:spPr>
          <a:xfrm>
            <a:off x="520644" y="2499880"/>
            <a:ext cx="694806" cy="461665"/>
          </a:xfrm>
          <a:prstGeom prst="rect">
            <a:avLst/>
          </a:prstGeom>
          <a:noFill/>
        </p:spPr>
        <p:txBody>
          <a:bodyPr wrap="none" rtlCol="0">
            <a:spAutoFit/>
          </a:bodyPr>
          <a:lstStyle/>
          <a:p>
            <a:r>
              <a:rPr lang="en-US" sz="2400" dirty="0" smtClean="0">
                <a:solidFill>
                  <a:schemeClr val="bg1">
                    <a:lumMod val="50000"/>
                  </a:schemeClr>
                </a:solidFill>
                <a:latin typeface="+mj-lt"/>
              </a:rPr>
              <a:t>Low</a:t>
            </a:r>
            <a:endParaRPr lang="en-US" sz="2400" dirty="0">
              <a:solidFill>
                <a:schemeClr val="bg1">
                  <a:lumMod val="50000"/>
                </a:schemeClr>
              </a:solidFill>
              <a:latin typeface="+mj-lt"/>
            </a:endParaRPr>
          </a:p>
        </p:txBody>
      </p:sp>
      <p:sp>
        <p:nvSpPr>
          <p:cNvPr id="20" name="TextBox 19"/>
          <p:cNvSpPr txBox="1"/>
          <p:nvPr/>
        </p:nvSpPr>
        <p:spPr>
          <a:xfrm>
            <a:off x="569842" y="3518404"/>
            <a:ext cx="1190550" cy="1323439"/>
          </a:xfrm>
          <a:prstGeom prst="rect">
            <a:avLst/>
          </a:prstGeom>
          <a:noFill/>
        </p:spPr>
        <p:txBody>
          <a:bodyPr wrap="none" rtlCol="0">
            <a:spAutoFit/>
          </a:bodyPr>
          <a:lstStyle/>
          <a:p>
            <a:r>
              <a:rPr lang="en-US" sz="2000" dirty="0" smtClean="0">
                <a:solidFill>
                  <a:schemeClr val="bg1">
                    <a:lumMod val="50000"/>
                  </a:schemeClr>
                </a:solidFill>
                <a:latin typeface="+mn-lt"/>
              </a:rPr>
              <a:t>Ability to </a:t>
            </a:r>
          </a:p>
          <a:p>
            <a:r>
              <a:rPr lang="en-US" sz="2000" dirty="0" smtClean="0">
                <a:solidFill>
                  <a:schemeClr val="bg1">
                    <a:lumMod val="50000"/>
                  </a:schemeClr>
                </a:solidFill>
                <a:latin typeface="+mn-lt"/>
              </a:rPr>
              <a:t>engage in </a:t>
            </a:r>
          </a:p>
          <a:p>
            <a:r>
              <a:rPr lang="en-US" sz="2000" dirty="0" smtClean="0">
                <a:solidFill>
                  <a:schemeClr val="bg1">
                    <a:lumMod val="50000"/>
                  </a:schemeClr>
                </a:solidFill>
                <a:latin typeface="+mn-lt"/>
              </a:rPr>
              <a:t>Scientific </a:t>
            </a:r>
          </a:p>
          <a:p>
            <a:r>
              <a:rPr lang="en-US" sz="2000" dirty="0" smtClean="0">
                <a:solidFill>
                  <a:schemeClr val="bg1">
                    <a:lumMod val="50000"/>
                  </a:schemeClr>
                </a:solidFill>
                <a:latin typeface="+mn-lt"/>
              </a:rPr>
              <a:t>Practices</a:t>
            </a:r>
          </a:p>
        </p:txBody>
      </p:sp>
    </p:spTree>
    <p:extLst>
      <p:ext uri="{BB962C8B-B14F-4D97-AF65-F5344CB8AC3E}">
        <p14:creationId xmlns:p14="http://schemas.microsoft.com/office/powerpoint/2010/main" val="247609971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0" y="1371599"/>
            <a:ext cx="5668963" cy="4876801"/>
            <a:chOff x="1828800" y="1273313"/>
            <a:chExt cx="5668962" cy="4876801"/>
          </a:xfrm>
        </p:grpSpPr>
        <p:sp>
          <p:nvSpPr>
            <p:cNvPr id="4" name="Up Arrow 3"/>
            <p:cNvSpPr/>
            <p:nvPr/>
          </p:nvSpPr>
          <p:spPr>
            <a:xfrm>
              <a:off x="6218238" y="2003425"/>
              <a:ext cx="685800" cy="3238500"/>
            </a:xfrm>
            <a:prstGeom prst="upArrow">
              <a:avLst>
                <a:gd name="adj1" fmla="val 50000"/>
                <a:gd name="adj2" fmla="val 36000"/>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anchor="ctr">
              <a:prstTxWarp prst="textNoShape">
                <a:avLst/>
              </a:prstTxWarp>
            </a:bodyPr>
            <a:lstStyle/>
            <a:p>
              <a:pPr algn="ctr"/>
              <a:endParaRPr lang="en-US" sz="2000">
                <a:solidFill>
                  <a:srgbClr val="C00000"/>
                </a:solidFill>
                <a:effectLst>
                  <a:outerShdw blurRad="38100" dist="38100" dir="2700000" algn="tl">
                    <a:srgbClr val="DDDDDD"/>
                  </a:outerShdw>
                </a:effectLst>
                <a:ea typeface="Arial" pitchFamily="-65" charset="0"/>
                <a:cs typeface="Arial" pitchFamily="-65" charset="0"/>
              </a:endParaRPr>
            </a:p>
          </p:txBody>
        </p:sp>
        <p:graphicFrame>
          <p:nvGraphicFramePr>
            <p:cNvPr id="5" name="Diagram 4"/>
            <p:cNvGraphicFramePr/>
            <p:nvPr/>
          </p:nvGraphicFramePr>
          <p:xfrm>
            <a:off x="1828800" y="1981200"/>
            <a:ext cx="457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5592762" y="1273313"/>
              <a:ext cx="1905000" cy="707886"/>
            </a:xfrm>
            <a:prstGeom prst="rect">
              <a:avLst/>
            </a:prstGeom>
            <a:noFill/>
          </p:spPr>
          <p:txBody>
            <a:bodyPr wrap="square">
              <a:prstTxWarp prst="textNoShape">
                <a:avLst/>
              </a:prstTxWarp>
              <a:spAutoFit/>
            </a:bodyPr>
            <a:lstStyle/>
            <a:p>
              <a:r>
                <a:rPr lang="en-US" sz="2000" dirty="0" smtClean="0">
                  <a:solidFill>
                    <a:srgbClr val="C00000"/>
                  </a:solidFill>
                  <a:effectLst>
                    <a:outerShdw blurRad="38100" dist="38100" dir="2700000" algn="tl">
                      <a:srgbClr val="DDDDDD"/>
                    </a:outerShdw>
                  </a:effectLst>
                  <a:latin typeface="Calibri" pitchFamily="-65" charset="0"/>
                </a:rPr>
                <a:t>Higher-level cognitive skills</a:t>
              </a:r>
              <a:endParaRPr lang="en-US" sz="2000" dirty="0">
                <a:solidFill>
                  <a:srgbClr val="C00000"/>
                </a:solidFill>
                <a:effectLst>
                  <a:outerShdw blurRad="38100" dist="38100" dir="2700000" algn="tl">
                    <a:srgbClr val="DDDDDD"/>
                  </a:outerShdw>
                </a:effectLst>
                <a:latin typeface="Calibri" pitchFamily="-65" charset="0"/>
              </a:endParaRPr>
            </a:p>
          </p:txBody>
        </p:sp>
        <p:sp>
          <p:nvSpPr>
            <p:cNvPr id="7" name="TextBox 6"/>
            <p:cNvSpPr txBox="1"/>
            <p:nvPr/>
          </p:nvSpPr>
          <p:spPr>
            <a:xfrm>
              <a:off x="5668962" y="5442228"/>
              <a:ext cx="1828800" cy="707886"/>
            </a:xfrm>
            <a:prstGeom prst="rect">
              <a:avLst/>
            </a:prstGeom>
            <a:noFill/>
          </p:spPr>
          <p:txBody>
            <a:bodyPr wrap="square">
              <a:prstTxWarp prst="textNoShape">
                <a:avLst/>
              </a:prstTxWarp>
              <a:spAutoFit/>
            </a:bodyPr>
            <a:lstStyle/>
            <a:p>
              <a:r>
                <a:rPr lang="en-US" sz="2000" dirty="0" smtClean="0">
                  <a:solidFill>
                    <a:srgbClr val="C00000"/>
                  </a:solidFill>
                  <a:effectLst>
                    <a:outerShdw blurRad="38100" dist="38100" dir="2700000" algn="tl">
                      <a:srgbClr val="DDDDDD"/>
                    </a:outerShdw>
                  </a:effectLst>
                  <a:latin typeface="Calibri" pitchFamily="-65" charset="0"/>
                </a:rPr>
                <a:t>Lower-level cognitive skills</a:t>
              </a:r>
              <a:endParaRPr lang="en-US" sz="2000" dirty="0">
                <a:solidFill>
                  <a:srgbClr val="C00000"/>
                </a:solidFill>
                <a:effectLst>
                  <a:outerShdw blurRad="38100" dist="38100" dir="2700000" algn="tl">
                    <a:srgbClr val="DDDDDD"/>
                  </a:outerShdw>
                </a:effectLst>
                <a:latin typeface="Calibri" pitchFamily="-65" charset="0"/>
              </a:endParaRPr>
            </a:p>
          </p:txBody>
        </p:sp>
      </p:grpSp>
      <p:sp>
        <p:nvSpPr>
          <p:cNvPr id="8" name="Title 7"/>
          <p:cNvSpPr>
            <a:spLocks noGrp="1"/>
          </p:cNvSpPr>
          <p:nvPr>
            <p:ph type="title"/>
          </p:nvPr>
        </p:nvSpPr>
        <p:spPr>
          <a:xfrm>
            <a:off x="495301" y="83205"/>
            <a:ext cx="8153400" cy="792162"/>
          </a:xfrm>
        </p:spPr>
        <p:txBody>
          <a:bodyPr>
            <a:noAutofit/>
          </a:bodyPr>
          <a:lstStyle/>
          <a:p>
            <a:r>
              <a:rPr lang="en-US" dirty="0" smtClean="0"/>
              <a:t>Bloom’s Taxonomy: A Nested Hierarchy</a:t>
            </a:r>
            <a:endParaRPr lang="en-US" dirty="0"/>
          </a:p>
        </p:txBody>
      </p:sp>
      <p:sp>
        <p:nvSpPr>
          <p:cNvPr id="9" name="Content Placeholder 8"/>
          <p:cNvSpPr>
            <a:spLocks noGrp="1"/>
          </p:cNvSpPr>
          <p:nvPr>
            <p:ph sz="quarter" idx="2"/>
          </p:nvPr>
        </p:nvSpPr>
        <p:spPr>
          <a:xfrm>
            <a:off x="5181600" y="1981200"/>
            <a:ext cx="3657600" cy="5486399"/>
          </a:xfrm>
        </p:spPr>
        <p:txBody>
          <a:bodyPr>
            <a:normAutofit/>
          </a:bodyPr>
          <a:lstStyle/>
          <a:p>
            <a:r>
              <a:rPr lang="en-US" sz="2400" dirty="0" smtClean="0"/>
              <a:t>From the MSU Liberal Learning Goals:</a:t>
            </a:r>
            <a:br>
              <a:rPr lang="en-US" sz="2400" dirty="0" smtClean="0"/>
            </a:br>
            <a:endParaRPr lang="en-US" sz="2400" dirty="0" smtClean="0"/>
          </a:p>
          <a:p>
            <a:r>
              <a:rPr lang="en-US" sz="2400" dirty="0" smtClean="0"/>
              <a:t>Analytical Thinking – e.g., acquires, analyzes, and evaluates information from multiple sources</a:t>
            </a:r>
            <a:endParaRPr lang="en-US" sz="2400" dirty="0"/>
          </a:p>
        </p:txBody>
      </p:sp>
    </p:spTree>
    <p:extLst>
      <p:ext uri="{BB962C8B-B14F-4D97-AF65-F5344CB8AC3E}">
        <p14:creationId xmlns:p14="http://schemas.microsoft.com/office/powerpoint/2010/main" val="3846621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8460" y="1251088"/>
            <a:ext cx="8755540" cy="5816977"/>
          </a:xfrm>
          <a:prstGeom prst="rect">
            <a:avLst/>
          </a:prstGeom>
          <a:noFill/>
        </p:spPr>
        <p:txBody>
          <a:bodyPr wrap="square" rtlCol="0">
            <a:spAutoFit/>
          </a:bodyPr>
          <a:lstStyle/>
          <a:p>
            <a:endParaRPr lang="en-US" sz="3600" dirty="0" smtClean="0">
              <a:solidFill>
                <a:srgbClr val="09213B"/>
              </a:solidFill>
            </a:endParaRPr>
          </a:p>
          <a:p>
            <a:r>
              <a:rPr lang="en-US" sz="3600" dirty="0" smtClean="0">
                <a:solidFill>
                  <a:srgbClr val="09213B"/>
                </a:solidFill>
                <a:latin typeface="Calibri"/>
                <a:cs typeface="Calibri"/>
              </a:rPr>
              <a:t>The total amount of energy that plants assimilate by </a:t>
            </a:r>
            <a:r>
              <a:rPr lang="en-US" sz="3600" b="0" dirty="0" smtClean="0">
                <a:solidFill>
                  <a:srgbClr val="09213B"/>
                </a:solidFill>
                <a:latin typeface="Calibri"/>
                <a:cs typeface="Calibri"/>
              </a:rPr>
              <a:t>photosynthesis</a:t>
            </a:r>
            <a:r>
              <a:rPr lang="en-US" sz="3600" dirty="0" smtClean="0">
                <a:solidFill>
                  <a:srgbClr val="09213B"/>
                </a:solidFill>
                <a:latin typeface="Calibri"/>
                <a:cs typeface="Calibri"/>
              </a:rPr>
              <a:t> is called</a:t>
            </a:r>
          </a:p>
          <a:p>
            <a:endParaRPr lang="en-US" sz="3600" dirty="0" smtClean="0">
              <a:solidFill>
                <a:srgbClr val="09213B"/>
              </a:solidFill>
              <a:latin typeface="Calibri"/>
              <a:cs typeface="Calibri"/>
            </a:endParaRPr>
          </a:p>
          <a:p>
            <a:pPr marL="742950" indent="-742950">
              <a:buFont typeface="+mj-lt"/>
              <a:buAutoNum type="alphaLcPeriod"/>
            </a:pPr>
            <a:r>
              <a:rPr lang="en-US" sz="3600" dirty="0" smtClean="0">
                <a:solidFill>
                  <a:srgbClr val="09213B"/>
                </a:solidFill>
                <a:latin typeface="Calibri"/>
                <a:cs typeface="Calibri"/>
              </a:rPr>
              <a:t>gross primary production</a:t>
            </a:r>
          </a:p>
          <a:p>
            <a:pPr marL="742950" indent="-742950">
              <a:buFont typeface="+mj-lt"/>
              <a:buAutoNum type="alphaLcPeriod"/>
            </a:pPr>
            <a:r>
              <a:rPr lang="en-US" sz="3600" dirty="0">
                <a:solidFill>
                  <a:srgbClr val="09213B"/>
                </a:solidFill>
                <a:latin typeface="Calibri"/>
                <a:cs typeface="Calibri"/>
              </a:rPr>
              <a:t>n</a:t>
            </a:r>
            <a:r>
              <a:rPr lang="en-US" sz="3600" dirty="0" smtClean="0">
                <a:solidFill>
                  <a:srgbClr val="09213B"/>
                </a:solidFill>
                <a:latin typeface="Calibri"/>
                <a:cs typeface="Calibri"/>
              </a:rPr>
              <a:t>et primary production</a:t>
            </a:r>
          </a:p>
          <a:p>
            <a:pPr marL="742950" indent="-742950">
              <a:buFont typeface="+mj-lt"/>
              <a:buAutoNum type="alphaLcPeriod"/>
            </a:pPr>
            <a:r>
              <a:rPr lang="en-US" sz="3600" dirty="0">
                <a:solidFill>
                  <a:srgbClr val="09213B"/>
                </a:solidFill>
                <a:latin typeface="Calibri"/>
                <a:cs typeface="Calibri"/>
              </a:rPr>
              <a:t>b</a:t>
            </a:r>
            <a:r>
              <a:rPr lang="en-US" sz="3600" dirty="0" smtClean="0">
                <a:solidFill>
                  <a:srgbClr val="09213B"/>
                </a:solidFill>
                <a:latin typeface="Calibri"/>
                <a:cs typeface="Calibri"/>
              </a:rPr>
              <a:t>iomass</a:t>
            </a:r>
          </a:p>
          <a:p>
            <a:pPr marL="742950" indent="-742950">
              <a:buFont typeface="+mj-lt"/>
              <a:buAutoNum type="alphaLcPeriod"/>
            </a:pPr>
            <a:r>
              <a:rPr lang="en-US" sz="3600" dirty="0" smtClean="0">
                <a:solidFill>
                  <a:srgbClr val="09213B"/>
                </a:solidFill>
                <a:latin typeface="Calibri"/>
                <a:cs typeface="Calibri"/>
              </a:rPr>
              <a:t>a pyramid of energy</a:t>
            </a:r>
          </a:p>
          <a:p>
            <a:pPr marL="742950" indent="-742950">
              <a:buFont typeface="+mj-lt"/>
              <a:buAutoNum type="alphaLcPeriod"/>
            </a:pPr>
            <a:r>
              <a:rPr lang="en-US" sz="3600" dirty="0">
                <a:solidFill>
                  <a:srgbClr val="09213B"/>
                </a:solidFill>
                <a:latin typeface="Calibri"/>
                <a:cs typeface="Calibri"/>
              </a:rPr>
              <a:t>s</a:t>
            </a:r>
            <a:r>
              <a:rPr lang="en-US" sz="3600" dirty="0" smtClean="0">
                <a:solidFill>
                  <a:srgbClr val="09213B"/>
                </a:solidFill>
                <a:latin typeface="Calibri"/>
                <a:cs typeface="Calibri"/>
              </a:rPr>
              <a:t>uccession</a:t>
            </a:r>
          </a:p>
          <a:p>
            <a:endParaRPr lang="en-US" dirty="0" smtClean="0"/>
          </a:p>
          <a:p>
            <a:pPr marL="342900" indent="-342900">
              <a:buFont typeface="+mj-lt"/>
              <a:buAutoNum type="alphaLcPeriod"/>
            </a:pPr>
            <a:endParaRPr lang="en-US" dirty="0"/>
          </a:p>
        </p:txBody>
      </p:sp>
      <p:sp>
        <p:nvSpPr>
          <p:cNvPr id="3" name="TextBox 2"/>
          <p:cNvSpPr txBox="1"/>
          <p:nvPr/>
        </p:nvSpPr>
        <p:spPr>
          <a:xfrm>
            <a:off x="152400" y="228601"/>
            <a:ext cx="9144000" cy="4093428"/>
          </a:xfrm>
          <a:prstGeom prst="rect">
            <a:avLst/>
          </a:prstGeom>
          <a:noFill/>
        </p:spPr>
        <p:txBody>
          <a:bodyPr wrap="square" rtlCol="0">
            <a:spAutoFit/>
          </a:bodyPr>
          <a:lstStyle/>
          <a:p>
            <a:pPr algn="ctr"/>
            <a:r>
              <a:rPr lang="en-US" sz="4000" b="1" dirty="0" smtClean="0">
                <a:solidFill>
                  <a:srgbClr val="AE1C1C"/>
                </a:solidFill>
                <a:latin typeface="+mj-lt"/>
              </a:rPr>
              <a:t>Q.</a:t>
            </a:r>
            <a:r>
              <a:rPr lang="en-US" sz="4000" dirty="0" smtClean="0">
                <a:solidFill>
                  <a:srgbClr val="AE1C1C"/>
                </a:solidFill>
                <a:latin typeface="+mj-lt"/>
              </a:rPr>
              <a:t> </a:t>
            </a:r>
            <a:r>
              <a:rPr lang="en-US" sz="4000" b="0" dirty="0" smtClean="0">
                <a:solidFill>
                  <a:srgbClr val="AE1C1C"/>
                </a:solidFill>
                <a:latin typeface="+mj-lt"/>
              </a:rPr>
              <a:t>What ‘thinking’ are we asking students to do with their brain for this question?</a:t>
            </a:r>
          </a:p>
          <a:p>
            <a:pPr algn="ctr"/>
            <a:endParaRPr lang="en-US" sz="4000" b="0" dirty="0">
              <a:solidFill>
                <a:srgbClr val="AE1C1C"/>
              </a:solidFill>
              <a:latin typeface="+mj-lt"/>
            </a:endParaRPr>
          </a:p>
          <a:p>
            <a:pPr algn="ctr"/>
            <a:endParaRPr lang="en-US" sz="4000" b="0" dirty="0" smtClean="0">
              <a:solidFill>
                <a:srgbClr val="AE1C1C"/>
              </a:solidFill>
              <a:latin typeface="+mj-lt"/>
            </a:endParaRPr>
          </a:p>
          <a:p>
            <a:pPr algn="ctr"/>
            <a:endParaRPr lang="en-US" sz="4000" b="0" dirty="0" smtClean="0">
              <a:solidFill>
                <a:srgbClr val="AE1C1C"/>
              </a:solidFill>
              <a:latin typeface="+mj-lt"/>
            </a:endParaRPr>
          </a:p>
          <a:p>
            <a:pPr algn="ctr"/>
            <a:endParaRPr lang="en-US" sz="3600" dirty="0"/>
          </a:p>
          <a:p>
            <a:endParaRPr lang="en-US" dirty="0"/>
          </a:p>
        </p:txBody>
      </p:sp>
    </p:spTree>
    <p:extLst>
      <p:ext uri="{BB962C8B-B14F-4D97-AF65-F5344CB8AC3E}">
        <p14:creationId xmlns:p14="http://schemas.microsoft.com/office/powerpoint/2010/main" val="27721521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1219200"/>
            <a:ext cx="7239000" cy="4093428"/>
          </a:xfrm>
          <a:prstGeom prst="rect">
            <a:avLst/>
          </a:prstGeom>
          <a:noFill/>
        </p:spPr>
        <p:txBody>
          <a:bodyPr wrap="square" rtlCol="0">
            <a:spAutoFit/>
          </a:bodyPr>
          <a:lstStyle/>
          <a:p>
            <a:pPr algn="ctr"/>
            <a:r>
              <a:rPr lang="en-US" sz="4000" b="1" dirty="0" smtClean="0">
                <a:solidFill>
                  <a:srgbClr val="AE1C1C"/>
                </a:solidFill>
                <a:latin typeface="+mj-lt"/>
              </a:rPr>
              <a:t>Q.</a:t>
            </a:r>
            <a:r>
              <a:rPr lang="en-US" sz="4000" dirty="0" smtClean="0">
                <a:solidFill>
                  <a:srgbClr val="AE1C1C"/>
                </a:solidFill>
                <a:latin typeface="+mj-lt"/>
              </a:rPr>
              <a:t> </a:t>
            </a:r>
            <a:r>
              <a:rPr lang="en-US" sz="4000" b="0" dirty="0" smtClean="0">
                <a:solidFill>
                  <a:srgbClr val="AE1C1C"/>
                </a:solidFill>
                <a:latin typeface="+mj-lt"/>
              </a:rPr>
              <a:t>What ‘thinking’ are we asking students to do with their brain for this question</a:t>
            </a:r>
            <a:r>
              <a:rPr lang="en-US" sz="4000" b="0" dirty="0">
                <a:solidFill>
                  <a:srgbClr val="AE1C1C"/>
                </a:solidFill>
                <a:latin typeface="+mj-lt"/>
              </a:rPr>
              <a:t>?</a:t>
            </a:r>
          </a:p>
          <a:p>
            <a:pPr algn="ctr"/>
            <a:endParaRPr lang="en-US" sz="4000" b="0" dirty="0" smtClean="0">
              <a:solidFill>
                <a:srgbClr val="AE1C1C"/>
              </a:solidFill>
              <a:latin typeface="+mj-lt"/>
            </a:endParaRPr>
          </a:p>
          <a:p>
            <a:pPr algn="ctr"/>
            <a:endParaRPr lang="en-US" sz="4000" b="0" dirty="0" smtClean="0">
              <a:solidFill>
                <a:srgbClr val="AE1C1C"/>
              </a:solidFill>
              <a:latin typeface="+mj-lt"/>
            </a:endParaRPr>
          </a:p>
          <a:p>
            <a:pPr algn="ctr"/>
            <a:endParaRPr lang="en-US" sz="3600" dirty="0"/>
          </a:p>
          <a:p>
            <a:endParaRPr lang="en-US" dirty="0"/>
          </a:p>
        </p:txBody>
      </p:sp>
    </p:spTree>
    <p:extLst>
      <p:ext uri="{BB962C8B-B14F-4D97-AF65-F5344CB8AC3E}">
        <p14:creationId xmlns:p14="http://schemas.microsoft.com/office/powerpoint/2010/main" val="265181175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769" y="8315"/>
            <a:ext cx="9121775" cy="906085"/>
          </a:xfrm>
          <a:solidFill>
            <a:srgbClr val="7030A0"/>
          </a:solidFill>
        </p:spPr>
        <p:txBody>
          <a:bodyPr lIns="123444" tIns="0" rIns="148133" bIns="0"/>
          <a:lstStyle/>
          <a:p>
            <a:pPr>
              <a:lnSpc>
                <a:spcPct val="101000"/>
              </a:lnSpc>
            </a:pPr>
            <a:r>
              <a:rPr lang="en-US">
                <a:solidFill>
                  <a:schemeClr val="bg1"/>
                </a:solidFill>
                <a:ea typeface="Calibri" pitchFamily="-65" charset="0"/>
                <a:cs typeface="Calibri" pitchFamily="-65" charset="0"/>
              </a:rPr>
              <a:t>Radish Problem</a:t>
            </a:r>
            <a:endParaRPr lang="en-US">
              <a:ea typeface="Calibri" pitchFamily="-65" charset="0"/>
              <a:cs typeface="Calibri" pitchFamily="-65" charset="0"/>
            </a:endParaRPr>
          </a:p>
        </p:txBody>
      </p:sp>
      <p:sp>
        <p:nvSpPr>
          <p:cNvPr id="43011" name="Rectangle 3"/>
          <p:cNvSpPr>
            <a:spLocks noGrp="1" noChangeArrowheads="1"/>
          </p:cNvSpPr>
          <p:nvPr>
            <p:ph type="body" idx="1"/>
          </p:nvPr>
        </p:nvSpPr>
        <p:spPr>
          <a:xfrm>
            <a:off x="228600" y="1524000"/>
            <a:ext cx="7970838" cy="4708525"/>
          </a:xfrm>
        </p:spPr>
        <p:txBody>
          <a:bodyPr lIns="41148" tIns="0" rIns="41148" bIns="0" anchor="ctr"/>
          <a:lstStyle/>
          <a:p>
            <a:pPr marL="623888" indent="-609600">
              <a:lnSpc>
                <a:spcPct val="101000"/>
              </a:lnSpc>
              <a:buFontTx/>
              <a:buNone/>
              <a:tabLst>
                <a:tab pos="25400" algn="l"/>
                <a:tab pos="482600" algn="l"/>
                <a:tab pos="1193800" algn="l"/>
                <a:tab pos="1905000" algn="l"/>
                <a:tab pos="2616200" algn="l"/>
                <a:tab pos="3340100" algn="l"/>
                <a:tab pos="4051300" algn="l"/>
                <a:tab pos="4762500" algn="l"/>
                <a:tab pos="5473700" algn="l"/>
                <a:tab pos="6197600" algn="l"/>
                <a:tab pos="6908800" algn="l"/>
                <a:tab pos="7620000" algn="l"/>
              </a:tabLst>
            </a:pPr>
            <a:r>
              <a:rPr lang="en-US" sz="3600" dirty="0">
                <a:solidFill>
                  <a:srgbClr val="727272"/>
                </a:solidFill>
              </a:rPr>
              <a:t>Experimental setup:</a:t>
            </a:r>
          </a:p>
          <a:p>
            <a:pPr marL="903288" lvl="1" indent="-533400">
              <a:lnSpc>
                <a:spcPct val="99000"/>
              </a:lnSpc>
              <a:spcBef>
                <a:spcPts val="700"/>
              </a:spcBef>
              <a:buFontTx/>
              <a:buNone/>
              <a:tabLst>
                <a:tab pos="25400" algn="l"/>
                <a:tab pos="482600" algn="l"/>
                <a:tab pos="1193800" algn="l"/>
                <a:tab pos="1905000" algn="l"/>
                <a:tab pos="2616200" algn="l"/>
                <a:tab pos="3340100" algn="l"/>
                <a:tab pos="4051300" algn="l"/>
                <a:tab pos="4762500" algn="l"/>
                <a:tab pos="5473700" algn="l"/>
                <a:tab pos="6197600" algn="l"/>
                <a:tab pos="6908800" algn="l"/>
                <a:tab pos="7620000" algn="l"/>
              </a:tabLst>
            </a:pPr>
            <a:r>
              <a:rPr lang="en-US" sz="2400" dirty="0">
                <a:solidFill>
                  <a:srgbClr val="727272"/>
                </a:solidFill>
              </a:rPr>
              <a:t>Weighed out 3 batches of radish seeds </a:t>
            </a:r>
          </a:p>
          <a:p>
            <a:pPr marL="903288" lvl="1" indent="-533400">
              <a:lnSpc>
                <a:spcPct val="99000"/>
              </a:lnSpc>
              <a:spcBef>
                <a:spcPts val="700"/>
              </a:spcBef>
              <a:buFontTx/>
              <a:buNone/>
              <a:tabLst>
                <a:tab pos="25400" algn="l"/>
                <a:tab pos="482600" algn="l"/>
                <a:tab pos="1193800" algn="l"/>
                <a:tab pos="1905000" algn="l"/>
                <a:tab pos="2616200" algn="l"/>
                <a:tab pos="3340100" algn="l"/>
                <a:tab pos="4051300" algn="l"/>
                <a:tab pos="4762500" algn="l"/>
                <a:tab pos="5473700" algn="l"/>
                <a:tab pos="6197600" algn="l"/>
                <a:tab pos="6908800" algn="l"/>
                <a:tab pos="7620000" algn="l"/>
              </a:tabLst>
            </a:pPr>
            <a:r>
              <a:rPr lang="en-US" sz="2400" dirty="0">
                <a:solidFill>
                  <a:srgbClr val="727272"/>
                </a:solidFill>
              </a:rPr>
              <a:t>each weighing 1.5 </a:t>
            </a:r>
            <a:r>
              <a:rPr lang="en-US" sz="2400" dirty="0" err="1">
                <a:solidFill>
                  <a:srgbClr val="727272"/>
                </a:solidFill>
              </a:rPr>
              <a:t>g</a:t>
            </a:r>
            <a:r>
              <a:rPr lang="en-US" sz="2400" dirty="0">
                <a:solidFill>
                  <a:srgbClr val="727272"/>
                </a:solidFill>
              </a:rPr>
              <a:t>.</a:t>
            </a:r>
          </a:p>
          <a:p>
            <a:pPr marL="903288" lvl="1" indent="-533400">
              <a:lnSpc>
                <a:spcPct val="99000"/>
              </a:lnSpc>
              <a:spcBef>
                <a:spcPts val="700"/>
              </a:spcBef>
              <a:tabLst>
                <a:tab pos="25400" algn="l"/>
                <a:tab pos="482600" algn="l"/>
                <a:tab pos="1193800" algn="l"/>
                <a:tab pos="1905000" algn="l"/>
                <a:tab pos="2616200" algn="l"/>
                <a:tab pos="3340100" algn="l"/>
                <a:tab pos="4051300" algn="l"/>
                <a:tab pos="4762500" algn="l"/>
                <a:tab pos="5473700" algn="l"/>
                <a:tab pos="6197600" algn="l"/>
                <a:tab pos="6908800" algn="l"/>
                <a:tab pos="7620000" algn="l"/>
              </a:tabLst>
            </a:pPr>
            <a:endParaRPr lang="en-US" sz="2400" dirty="0">
              <a:solidFill>
                <a:srgbClr val="727272"/>
              </a:solidFill>
            </a:endParaRPr>
          </a:p>
          <a:p>
            <a:pPr marL="623888" indent="-609600">
              <a:lnSpc>
                <a:spcPct val="99000"/>
              </a:lnSpc>
              <a:spcBef>
                <a:spcPts val="700"/>
              </a:spcBef>
              <a:buFontTx/>
              <a:buNone/>
              <a:tabLst>
                <a:tab pos="25400" algn="l"/>
                <a:tab pos="482600" algn="l"/>
                <a:tab pos="1193800" algn="l"/>
                <a:tab pos="1905000" algn="l"/>
                <a:tab pos="2616200" algn="l"/>
                <a:tab pos="3340100" algn="l"/>
                <a:tab pos="4051300" algn="l"/>
                <a:tab pos="4762500" algn="l"/>
                <a:tab pos="5473700" algn="l"/>
                <a:tab pos="6197600" algn="l"/>
                <a:tab pos="6908800" algn="l"/>
                <a:tab pos="7620000" algn="l"/>
              </a:tabLst>
            </a:pPr>
            <a:r>
              <a:rPr lang="en-US" sz="3600" dirty="0">
                <a:solidFill>
                  <a:srgbClr val="727272"/>
                </a:solidFill>
              </a:rPr>
              <a:t>Experimental treatments:</a:t>
            </a:r>
          </a:p>
          <a:p>
            <a:pPr marL="903288" lvl="1" indent="-533400">
              <a:lnSpc>
                <a:spcPct val="99000"/>
              </a:lnSpc>
              <a:spcBef>
                <a:spcPts val="700"/>
              </a:spcBef>
              <a:buFont typeface="Times" pitchFamily="-65" charset="0"/>
              <a:buAutoNum type="arabicPeriod"/>
              <a:tabLst>
                <a:tab pos="25400" algn="l"/>
                <a:tab pos="482600" algn="l"/>
                <a:tab pos="1193800" algn="l"/>
                <a:tab pos="1905000" algn="l"/>
                <a:tab pos="2616200" algn="l"/>
                <a:tab pos="3340100" algn="l"/>
                <a:tab pos="4051300" algn="l"/>
                <a:tab pos="4762500" algn="l"/>
                <a:tab pos="5473700" algn="l"/>
                <a:tab pos="6197600" algn="l"/>
                <a:tab pos="6908800" algn="l"/>
                <a:tab pos="7620000" algn="l"/>
              </a:tabLst>
            </a:pPr>
            <a:r>
              <a:rPr lang="en-US" sz="2400" dirty="0">
                <a:solidFill>
                  <a:srgbClr val="727272"/>
                </a:solidFill>
              </a:rPr>
              <a:t>Seeds placed on DRY paper towels in LIGHT</a:t>
            </a:r>
          </a:p>
          <a:p>
            <a:pPr marL="903288" lvl="1" indent="-533400">
              <a:lnSpc>
                <a:spcPct val="99000"/>
              </a:lnSpc>
              <a:spcBef>
                <a:spcPts val="700"/>
              </a:spcBef>
              <a:buFont typeface="Times" pitchFamily="-65" charset="0"/>
              <a:buAutoNum type="arabicPeriod"/>
              <a:tabLst>
                <a:tab pos="25400" algn="l"/>
                <a:tab pos="482600" algn="l"/>
                <a:tab pos="1193800" algn="l"/>
                <a:tab pos="1905000" algn="l"/>
                <a:tab pos="2616200" algn="l"/>
                <a:tab pos="3340100" algn="l"/>
                <a:tab pos="4051300" algn="l"/>
                <a:tab pos="4762500" algn="l"/>
                <a:tab pos="5473700" algn="l"/>
                <a:tab pos="6197600" algn="l"/>
                <a:tab pos="6908800" algn="l"/>
                <a:tab pos="7620000" algn="l"/>
              </a:tabLst>
            </a:pPr>
            <a:r>
              <a:rPr lang="en-US" sz="2400" dirty="0">
                <a:solidFill>
                  <a:srgbClr val="727272"/>
                </a:solidFill>
              </a:rPr>
              <a:t>Seeds placed on WET paper towels in LIGHT</a:t>
            </a:r>
          </a:p>
          <a:p>
            <a:pPr marL="903288" lvl="1" indent="-533400">
              <a:lnSpc>
                <a:spcPct val="99000"/>
              </a:lnSpc>
              <a:spcBef>
                <a:spcPts val="700"/>
              </a:spcBef>
              <a:buFont typeface="Times" pitchFamily="-65" charset="0"/>
              <a:buAutoNum type="arabicPeriod"/>
              <a:tabLst>
                <a:tab pos="25400" algn="l"/>
                <a:tab pos="482600" algn="l"/>
                <a:tab pos="1193800" algn="l"/>
                <a:tab pos="1905000" algn="l"/>
                <a:tab pos="2616200" algn="l"/>
                <a:tab pos="3340100" algn="l"/>
                <a:tab pos="4051300" algn="l"/>
                <a:tab pos="4762500" algn="l"/>
                <a:tab pos="5473700" algn="l"/>
                <a:tab pos="6197600" algn="l"/>
                <a:tab pos="6908800" algn="l"/>
                <a:tab pos="7620000" algn="l"/>
              </a:tabLst>
            </a:pPr>
            <a:r>
              <a:rPr lang="en-US" sz="2400" dirty="0">
                <a:solidFill>
                  <a:srgbClr val="727272"/>
                </a:solidFill>
              </a:rPr>
              <a:t>Seeds placed on WET paper towels in </a:t>
            </a:r>
            <a:r>
              <a:rPr lang="en-US" sz="2400" dirty="0" smtClean="0">
                <a:solidFill>
                  <a:srgbClr val="727272"/>
                </a:solidFill>
              </a:rPr>
              <a:t>DARK</a:t>
            </a:r>
          </a:p>
          <a:p>
            <a:pPr marL="903288" lvl="1" indent="-533400">
              <a:lnSpc>
                <a:spcPct val="99000"/>
              </a:lnSpc>
              <a:spcBef>
                <a:spcPts val="700"/>
              </a:spcBef>
              <a:buFont typeface="Times" pitchFamily="-65" charset="0"/>
              <a:buAutoNum type="arabicPeriod"/>
              <a:tabLst>
                <a:tab pos="25400" algn="l"/>
                <a:tab pos="482600" algn="l"/>
                <a:tab pos="1193800" algn="l"/>
                <a:tab pos="1905000" algn="l"/>
                <a:tab pos="2616200" algn="l"/>
                <a:tab pos="3340100" algn="l"/>
                <a:tab pos="4051300" algn="l"/>
                <a:tab pos="4762500" algn="l"/>
                <a:tab pos="5473700" algn="l"/>
                <a:tab pos="6197600" algn="l"/>
                <a:tab pos="6908800" algn="l"/>
                <a:tab pos="7620000" algn="l"/>
              </a:tabLst>
            </a:pPr>
            <a:r>
              <a:rPr lang="en-US" sz="2400" dirty="0" smtClean="0">
                <a:solidFill>
                  <a:srgbClr val="727272"/>
                </a:solidFill>
              </a:rPr>
              <a:t>Seeds placed on DRY paper towels in DARK</a:t>
            </a:r>
            <a:endParaRPr lang="en-US" sz="2400" dirty="0"/>
          </a:p>
        </p:txBody>
      </p:sp>
      <p:pic>
        <p:nvPicPr>
          <p:cNvPr id="4301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64325" y="2046288"/>
            <a:ext cx="2097088" cy="1000125"/>
          </a:xfrm>
          <a:prstGeom prst="rect">
            <a:avLst/>
          </a:prstGeom>
          <a:noFill/>
          <a:ln w="9525">
            <a:noFill/>
            <a:miter lim="800000"/>
            <a:headEnd/>
            <a:tailEnd/>
          </a:ln>
        </p:spPr>
      </p:pic>
      <p:sp>
        <p:nvSpPr>
          <p:cNvPr id="43013" name="Text Box 5"/>
          <p:cNvSpPr txBox="1">
            <a:spLocks noChangeArrowheads="1"/>
          </p:cNvSpPr>
          <p:nvPr/>
        </p:nvSpPr>
        <p:spPr bwMode="auto">
          <a:xfrm>
            <a:off x="822325" y="6256338"/>
            <a:ext cx="5254625" cy="304800"/>
          </a:xfrm>
          <a:prstGeom prst="rect">
            <a:avLst/>
          </a:prstGeom>
          <a:noFill/>
          <a:ln w="9525">
            <a:noFill/>
            <a:miter lim="800000"/>
            <a:headEnd/>
            <a:tailEnd/>
          </a:ln>
        </p:spPr>
        <p:txBody>
          <a:bodyPr wrap="none">
            <a:prstTxWarp prst="textNoShape">
              <a:avLst/>
            </a:prstTxWarp>
            <a:spAutoFit/>
          </a:bodyPr>
          <a:lstStyle/>
          <a:p>
            <a:r>
              <a:rPr lang="en-US" sz="1400">
                <a:solidFill>
                  <a:srgbClr val="727272"/>
                </a:solidFill>
                <a:latin typeface="Futura-Medium" charset="0"/>
              </a:rPr>
              <a:t>in Ebert-May D, Batzli J, Lim H. 2003. Bioscience 53:1221-1228.</a:t>
            </a:r>
            <a:endParaRPr lang="en-US" sz="1400">
              <a:solidFill>
                <a:schemeClr val="bg1"/>
              </a:solidFill>
              <a:latin typeface="Futura-Medium" charset="0"/>
            </a:endParaRPr>
          </a:p>
        </p:txBody>
      </p:sp>
    </p:spTree>
    <p:extLst>
      <p:ext uri="{BB962C8B-B14F-4D97-AF65-F5344CB8AC3E}">
        <p14:creationId xmlns:p14="http://schemas.microsoft.com/office/powerpoint/2010/main" val="801725171"/>
      </p:ext>
    </p:extLst>
  </p:cSld>
  <p:clrMapOvr>
    <a:masterClrMapping/>
  </p:clrMapOvr>
  <p:transition xmlns:p14="http://schemas.microsoft.com/office/powerpoint/2010/main" spd="med">
    <p:push dir="r"/>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63525" y="193675"/>
            <a:ext cx="8651875" cy="796925"/>
          </a:xfrm>
          <a:solidFill>
            <a:srgbClr val="7030A0"/>
          </a:solidFill>
        </p:spPr>
        <p:txBody>
          <a:bodyPr lIns="123444" tIns="0" rIns="148133" bIns="0"/>
          <a:lstStyle/>
          <a:p>
            <a:pPr>
              <a:lnSpc>
                <a:spcPct val="101000"/>
              </a:lnSpc>
            </a:pPr>
            <a:r>
              <a:rPr lang="en-US" sz="3800" dirty="0" smtClean="0">
                <a:solidFill>
                  <a:schemeClr val="bg1"/>
                </a:solidFill>
              </a:rPr>
              <a:t>Radish Problem </a:t>
            </a:r>
            <a:r>
              <a:rPr lang="en-US" sz="2800" dirty="0">
                <a:solidFill>
                  <a:schemeClr val="bg1"/>
                </a:solidFill>
              </a:rPr>
              <a:t>(</a:t>
            </a:r>
            <a:r>
              <a:rPr lang="en-US" sz="2800" dirty="0" err="1">
                <a:solidFill>
                  <a:schemeClr val="bg1"/>
                </a:solidFill>
              </a:rPr>
              <a:t>cont</a:t>
            </a:r>
            <a:r>
              <a:rPr lang="en-US" sz="2800" dirty="0">
                <a:solidFill>
                  <a:schemeClr val="bg1"/>
                </a:solidFill>
              </a:rPr>
              <a:t>)</a:t>
            </a:r>
            <a:endParaRPr lang="en-US" sz="2800" dirty="0"/>
          </a:p>
        </p:txBody>
      </p:sp>
      <p:sp>
        <p:nvSpPr>
          <p:cNvPr id="44035" name="Rectangle 3"/>
          <p:cNvSpPr>
            <a:spLocks noGrp="1" noChangeArrowheads="1"/>
          </p:cNvSpPr>
          <p:nvPr>
            <p:ph type="body" idx="1"/>
          </p:nvPr>
        </p:nvSpPr>
        <p:spPr>
          <a:xfrm>
            <a:off x="228600" y="1447800"/>
            <a:ext cx="8686800" cy="5121275"/>
          </a:xfrm>
        </p:spPr>
        <p:txBody>
          <a:bodyPr lIns="41148" tIns="0" rIns="41148" bIns="0" anchor="ctr"/>
          <a:lstStyle/>
          <a:p>
            <a:pPr marL="53975" indent="0">
              <a:lnSpc>
                <a:spcPct val="102000"/>
              </a:lnSpc>
              <a:buFontTx/>
              <a:buNone/>
              <a:tabLst>
                <a:tab pos="25400" algn="l"/>
                <a:tab pos="341313" algn="l"/>
                <a:tab pos="482600" algn="l"/>
                <a:tab pos="1193800" algn="l"/>
                <a:tab pos="1905000" algn="l"/>
                <a:tab pos="2616200" algn="l"/>
                <a:tab pos="3340100" algn="l"/>
                <a:tab pos="4051300" algn="l"/>
                <a:tab pos="4762500" algn="l"/>
                <a:tab pos="5473700" algn="l"/>
                <a:tab pos="6197600" algn="l"/>
                <a:tab pos="6908800" algn="l"/>
              </a:tabLst>
            </a:pPr>
            <a:r>
              <a:rPr lang="en-US" dirty="0">
                <a:solidFill>
                  <a:srgbClr val="727272"/>
                </a:solidFill>
              </a:rPr>
              <a:t>After 1 week, all plant material was dried in an oven overnight (no water left) and plant biomass was measured in grams. </a:t>
            </a:r>
          </a:p>
          <a:p>
            <a:pPr marL="53975" indent="0">
              <a:lnSpc>
                <a:spcPct val="102000"/>
              </a:lnSpc>
              <a:buFontTx/>
              <a:buNone/>
              <a:tabLst>
                <a:tab pos="25400" algn="l"/>
                <a:tab pos="341313" algn="l"/>
                <a:tab pos="482600" algn="l"/>
                <a:tab pos="1193800" algn="l"/>
                <a:tab pos="1905000" algn="l"/>
                <a:tab pos="2616200" algn="l"/>
                <a:tab pos="3340100" algn="l"/>
                <a:tab pos="4051300" algn="l"/>
                <a:tab pos="4762500" algn="l"/>
                <a:tab pos="5473700" algn="l"/>
                <a:tab pos="6197600" algn="l"/>
                <a:tab pos="6908800" algn="l"/>
              </a:tabLst>
            </a:pPr>
            <a:endParaRPr lang="en-US" dirty="0">
              <a:solidFill>
                <a:srgbClr val="727272"/>
              </a:solidFill>
            </a:endParaRPr>
          </a:p>
          <a:p>
            <a:pPr marL="53975" indent="0">
              <a:spcBef>
                <a:spcPts val="800"/>
              </a:spcBef>
              <a:buFontTx/>
              <a:buNone/>
              <a:tabLst>
                <a:tab pos="25400" algn="l"/>
                <a:tab pos="341313" algn="l"/>
                <a:tab pos="482600" algn="l"/>
                <a:tab pos="1193800" algn="l"/>
                <a:tab pos="1905000" algn="l"/>
                <a:tab pos="2616200" algn="l"/>
                <a:tab pos="3340100" algn="l"/>
                <a:tab pos="4051300" algn="l"/>
                <a:tab pos="4762500" algn="l"/>
                <a:tab pos="5473700" algn="l"/>
                <a:tab pos="6197600" algn="l"/>
                <a:tab pos="6908800" algn="l"/>
              </a:tabLst>
            </a:pPr>
            <a:r>
              <a:rPr lang="en-US" u="sng" dirty="0">
                <a:solidFill>
                  <a:srgbClr val="727272"/>
                </a:solidFill>
              </a:rPr>
              <a:t>Predict the biomass of the plant material in the various treatments.</a:t>
            </a:r>
            <a:r>
              <a:rPr lang="en-US" dirty="0"/>
              <a:t> </a:t>
            </a:r>
          </a:p>
          <a:p>
            <a:pPr marL="1492250" lvl="1" indent="-517525">
              <a:spcBef>
                <a:spcPts val="800"/>
              </a:spcBef>
              <a:buSzPct val="77000"/>
              <a:buFontTx/>
              <a:buBlip>
                <a:blip r:embed="rId2"/>
              </a:buBlip>
              <a:tabLst>
                <a:tab pos="25400" algn="l"/>
                <a:tab pos="341313" algn="l"/>
                <a:tab pos="482600" algn="l"/>
                <a:tab pos="1193800" algn="l"/>
                <a:tab pos="1905000" algn="l"/>
                <a:tab pos="2616200" algn="l"/>
                <a:tab pos="3340100" algn="l"/>
                <a:tab pos="4051300" algn="l"/>
                <a:tab pos="4762500" algn="l"/>
                <a:tab pos="5473700" algn="l"/>
                <a:tab pos="6197600" algn="l"/>
                <a:tab pos="6908800" algn="l"/>
              </a:tabLst>
            </a:pPr>
            <a:r>
              <a:rPr lang="en-US" sz="2400" dirty="0">
                <a:solidFill>
                  <a:srgbClr val="727272"/>
                </a:solidFill>
              </a:rPr>
              <a:t>No Water, light </a:t>
            </a:r>
          </a:p>
          <a:p>
            <a:pPr marL="1492250" lvl="1" indent="-517525">
              <a:spcBef>
                <a:spcPts val="500"/>
              </a:spcBef>
              <a:buSzPct val="77000"/>
              <a:buFontTx/>
              <a:buBlip>
                <a:blip r:embed="rId2"/>
              </a:buBlip>
              <a:tabLst>
                <a:tab pos="25400" algn="l"/>
                <a:tab pos="341313" algn="l"/>
                <a:tab pos="482600" algn="l"/>
                <a:tab pos="1193800" algn="l"/>
                <a:tab pos="1905000" algn="l"/>
                <a:tab pos="2616200" algn="l"/>
                <a:tab pos="3340100" algn="l"/>
                <a:tab pos="4051300" algn="l"/>
                <a:tab pos="4762500" algn="l"/>
                <a:tab pos="5473700" algn="l"/>
                <a:tab pos="6197600" algn="l"/>
                <a:tab pos="6908800" algn="l"/>
              </a:tabLst>
            </a:pPr>
            <a:r>
              <a:rPr lang="en-US" sz="2400" dirty="0">
                <a:solidFill>
                  <a:srgbClr val="727272"/>
                </a:solidFill>
              </a:rPr>
              <a:t>Water, light </a:t>
            </a:r>
          </a:p>
          <a:p>
            <a:pPr marL="1492250" lvl="1" indent="-517525">
              <a:spcBef>
                <a:spcPts val="500"/>
              </a:spcBef>
              <a:buSzPct val="77000"/>
              <a:buFontTx/>
              <a:buBlip>
                <a:blip r:embed="rId2"/>
              </a:buBlip>
              <a:tabLst>
                <a:tab pos="25400" algn="l"/>
                <a:tab pos="341313" algn="l"/>
                <a:tab pos="482600" algn="l"/>
                <a:tab pos="1193800" algn="l"/>
                <a:tab pos="1905000" algn="l"/>
                <a:tab pos="2616200" algn="l"/>
                <a:tab pos="3340100" algn="l"/>
                <a:tab pos="4051300" algn="l"/>
                <a:tab pos="4762500" algn="l"/>
                <a:tab pos="5473700" algn="l"/>
                <a:tab pos="6197600" algn="l"/>
                <a:tab pos="6908800" algn="l"/>
              </a:tabLst>
            </a:pPr>
            <a:r>
              <a:rPr lang="en-US" sz="2400" dirty="0" smtClean="0">
                <a:solidFill>
                  <a:srgbClr val="727272"/>
                </a:solidFill>
              </a:rPr>
              <a:t>Water, dark</a:t>
            </a:r>
          </a:p>
          <a:p>
            <a:pPr marL="1492250" lvl="1" indent="-517525">
              <a:spcBef>
                <a:spcPts val="500"/>
              </a:spcBef>
              <a:buSzPct val="77000"/>
              <a:buFontTx/>
              <a:buBlip>
                <a:blip r:embed="rId2"/>
              </a:buBlip>
              <a:tabLst>
                <a:tab pos="25400" algn="l"/>
                <a:tab pos="341313" algn="l"/>
                <a:tab pos="482600" algn="l"/>
                <a:tab pos="1193800" algn="l"/>
                <a:tab pos="1905000" algn="l"/>
                <a:tab pos="2616200" algn="l"/>
                <a:tab pos="3340100" algn="l"/>
                <a:tab pos="4051300" algn="l"/>
                <a:tab pos="4762500" algn="l"/>
                <a:tab pos="5473700" algn="l"/>
                <a:tab pos="6197600" algn="l"/>
                <a:tab pos="6908800" algn="l"/>
              </a:tabLst>
            </a:pPr>
            <a:r>
              <a:rPr lang="en-US" sz="2400" dirty="0" smtClean="0">
                <a:solidFill>
                  <a:srgbClr val="727272"/>
                </a:solidFill>
              </a:rPr>
              <a:t>No water, dark </a:t>
            </a:r>
            <a:endParaRPr lang="en-US" sz="2400" dirty="0">
              <a:solidFill>
                <a:srgbClr val="727272"/>
              </a:solidFill>
            </a:endParaRPr>
          </a:p>
        </p:txBody>
      </p:sp>
    </p:spTree>
    <p:extLst>
      <p:ext uri="{BB962C8B-B14F-4D97-AF65-F5344CB8AC3E}">
        <p14:creationId xmlns:p14="http://schemas.microsoft.com/office/powerpoint/2010/main" val="2177541044"/>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ChangeArrowheads="1"/>
          </p:cNvSpPr>
          <p:nvPr/>
        </p:nvSpPr>
        <p:spPr bwMode="auto">
          <a:xfrm>
            <a:off x="1417638" y="4343400"/>
            <a:ext cx="7726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defTabSz="822325" eaLnBrk="0" hangingPunct="0">
              <a:lnSpc>
                <a:spcPct val="102000"/>
              </a:lnSpc>
              <a:tabLst>
                <a:tab pos="0" algn="l"/>
                <a:tab pos="639763" algn="l"/>
                <a:tab pos="1292225" algn="l"/>
                <a:tab pos="1931988" algn="l"/>
                <a:tab pos="2571750" algn="l"/>
                <a:tab pos="3211513" algn="l"/>
                <a:tab pos="3863975" algn="l"/>
                <a:tab pos="4503738" algn="l"/>
                <a:tab pos="7080250" algn="l"/>
              </a:tabLst>
            </a:pPr>
            <a:r>
              <a:rPr lang="en-US" sz="1600">
                <a:latin typeface="Calibri" charset="0"/>
                <a:cs typeface="Calibri" charset="0"/>
                <a:sym typeface="Comic Sans MS" charset="0"/>
              </a:rPr>
              <a:t>  </a:t>
            </a:r>
            <a:r>
              <a:rPr lang="en-US" sz="2500">
                <a:solidFill>
                  <a:srgbClr val="595959"/>
                </a:solidFill>
                <a:latin typeface="Calibri" charset="0"/>
                <a:cs typeface="Helvetica" charset="0"/>
                <a:sym typeface="Helvetica" charset="0"/>
              </a:rPr>
              <a:t>1.46 g		          1.63 g		         1.20 g</a:t>
            </a:r>
          </a:p>
        </p:txBody>
      </p:sp>
      <p:sp>
        <p:nvSpPr>
          <p:cNvPr id="95234" name="Rectangle 4"/>
          <p:cNvSpPr>
            <a:spLocks noChangeArrowheads="1"/>
          </p:cNvSpPr>
          <p:nvPr/>
        </p:nvSpPr>
        <p:spPr bwMode="auto">
          <a:xfrm>
            <a:off x="457200" y="5010150"/>
            <a:ext cx="8370888"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marL="514350" indent="-514350" algn="ctr" defTabSz="822325" eaLnBrk="0" hangingPunct="0">
              <a:tabLst>
                <a:tab pos="754063" algn="l"/>
                <a:tab pos="6411913" algn="l"/>
              </a:tabLst>
            </a:pPr>
            <a:r>
              <a:rPr lang="en-US" sz="2700" b="0" dirty="0" err="1" smtClean="0">
                <a:solidFill>
                  <a:srgbClr val="4C4C4C"/>
                </a:solidFill>
                <a:latin typeface="Calibri" charset="0"/>
                <a:cs typeface="Calibri" charset="0"/>
                <a:sym typeface="Futura" charset="0"/>
              </a:rPr>
              <a:t>Qx</a:t>
            </a:r>
            <a:r>
              <a:rPr lang="en-US" sz="2700" b="0" dirty="0" smtClean="0">
                <a:solidFill>
                  <a:srgbClr val="4C4C4C"/>
                </a:solidFill>
                <a:latin typeface="Calibri" charset="0"/>
                <a:cs typeface="Calibri" charset="0"/>
                <a:sym typeface="Futura" charset="0"/>
              </a:rPr>
              <a:t>. Explain </a:t>
            </a:r>
            <a:r>
              <a:rPr lang="en-US" sz="2700" b="0" dirty="0">
                <a:solidFill>
                  <a:srgbClr val="4C4C4C"/>
                </a:solidFill>
                <a:latin typeface="Calibri" charset="0"/>
                <a:cs typeface="Calibri" charset="0"/>
                <a:sym typeface="Futura" charset="0"/>
              </a:rPr>
              <a:t>why each treatment is different than 1.5g.</a:t>
            </a:r>
          </a:p>
          <a:p>
            <a:pPr marL="514350" indent="-514350" algn="ctr" defTabSz="822325" eaLnBrk="0" hangingPunct="0">
              <a:buFont typeface="Arial" charset="0"/>
              <a:buChar char="•"/>
              <a:tabLst>
                <a:tab pos="754063" algn="l"/>
                <a:tab pos="6411913" algn="l"/>
              </a:tabLst>
            </a:pPr>
            <a:r>
              <a:rPr lang="en-US" sz="2700" b="0" dirty="0">
                <a:solidFill>
                  <a:srgbClr val="4C4C4C"/>
                </a:solidFill>
                <a:latin typeface="Calibri" charset="0"/>
                <a:cs typeface="Calibri" charset="0"/>
                <a:sym typeface="Futura" charset="0"/>
              </a:rPr>
              <a:t>Think individually</a:t>
            </a:r>
          </a:p>
          <a:p>
            <a:pPr marL="514350" indent="-514350" algn="ctr" defTabSz="822325" eaLnBrk="0" hangingPunct="0">
              <a:buFont typeface="Arial" charset="0"/>
              <a:buChar char="•"/>
              <a:tabLst>
                <a:tab pos="754063" algn="l"/>
                <a:tab pos="6411913" algn="l"/>
              </a:tabLst>
            </a:pPr>
            <a:r>
              <a:rPr lang="en-US" sz="2700" b="0" dirty="0">
                <a:solidFill>
                  <a:srgbClr val="4C4C4C"/>
                </a:solidFill>
                <a:latin typeface="Calibri" charset="0"/>
                <a:cs typeface="Calibri" charset="0"/>
                <a:sym typeface="Futura" charset="0"/>
              </a:rPr>
              <a:t>Discuss the results with a partner</a:t>
            </a:r>
          </a:p>
          <a:p>
            <a:pPr marL="514350" indent="-514350" algn="ctr" defTabSz="822325" eaLnBrk="0" hangingPunct="0">
              <a:buFont typeface="Arial" charset="0"/>
              <a:buChar char="•"/>
              <a:tabLst>
                <a:tab pos="754063" algn="l"/>
                <a:tab pos="6411913" algn="l"/>
              </a:tabLst>
            </a:pPr>
            <a:r>
              <a:rPr lang="en-US" sz="2700" b="0" dirty="0">
                <a:solidFill>
                  <a:srgbClr val="4C4C4C"/>
                </a:solidFill>
                <a:latin typeface="Calibri" charset="0"/>
                <a:cs typeface="Calibri" charset="0"/>
                <a:sym typeface="Futura" charset="0"/>
              </a:rPr>
              <a:t> Report out in 2 minutes</a:t>
            </a:r>
          </a:p>
        </p:txBody>
      </p:sp>
      <p:pic>
        <p:nvPicPr>
          <p:cNvPr id="9523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76400"/>
            <a:ext cx="79375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6"/>
          <p:cNvSpPr>
            <a:spLocks noGrp="1"/>
          </p:cNvSpPr>
          <p:nvPr>
            <p:ph type="title" idx="4294967295"/>
          </p:nvPr>
        </p:nvSpPr>
        <p:spPr bwMode="auto">
          <a:xfrm>
            <a:off x="1219200" y="152400"/>
            <a:ext cx="7151688"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z="4800">
                <a:solidFill>
                  <a:srgbClr val="59564B"/>
                </a:solidFill>
                <a:latin typeface="Calibri" charset="0"/>
                <a:cs typeface="Calibri" charset="0"/>
              </a:rPr>
              <a:t>Results- Biomass of Radish</a:t>
            </a:r>
          </a:p>
        </p:txBody>
      </p:sp>
      <p:grpSp>
        <p:nvGrpSpPr>
          <p:cNvPr id="95237" name="Group 1"/>
          <p:cNvGrpSpPr>
            <a:grpSpLocks/>
          </p:cNvGrpSpPr>
          <p:nvPr/>
        </p:nvGrpSpPr>
        <p:grpSpPr bwMode="auto">
          <a:xfrm>
            <a:off x="381000" y="1295400"/>
            <a:ext cx="8458200" cy="2895600"/>
            <a:chOff x="381000" y="1295400"/>
            <a:chExt cx="8458200" cy="2895600"/>
          </a:xfrm>
        </p:grpSpPr>
        <p:pic>
          <p:nvPicPr>
            <p:cNvPr id="95239" name="Picture 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13975" y="1295400"/>
              <a:ext cx="29252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1000" y="1295400"/>
              <a:ext cx="5561446"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238" name="TextBox 2"/>
          <p:cNvSpPr txBox="1">
            <a:spLocks noChangeArrowheads="1"/>
          </p:cNvSpPr>
          <p:nvPr/>
        </p:nvSpPr>
        <p:spPr bwMode="auto">
          <a:xfrm>
            <a:off x="838200" y="1981200"/>
            <a:ext cx="21336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Futura" charset="0"/>
                <a:ea typeface="ＭＳ Ｐゴシック" charset="0"/>
                <a:cs typeface="ＭＳ Ｐゴシック" charset="0"/>
              </a:defRPr>
            </a:lvl1pPr>
            <a:lvl2pPr marL="742950" indent="-285750" eaLnBrk="0" hangingPunct="0">
              <a:defRPr sz="2400" b="1">
                <a:solidFill>
                  <a:schemeClr val="tx1"/>
                </a:solidFill>
                <a:latin typeface="Futura" charset="0"/>
                <a:ea typeface="ＭＳ Ｐゴシック" charset="0"/>
              </a:defRPr>
            </a:lvl2pPr>
            <a:lvl3pPr marL="1143000" indent="-228600" eaLnBrk="0" hangingPunct="0">
              <a:defRPr sz="2400" b="1">
                <a:solidFill>
                  <a:schemeClr val="tx1"/>
                </a:solidFill>
                <a:latin typeface="Futura" charset="0"/>
                <a:ea typeface="ＭＳ Ｐゴシック" charset="0"/>
              </a:defRPr>
            </a:lvl3pPr>
            <a:lvl4pPr marL="1600200" indent="-228600" eaLnBrk="0" hangingPunct="0">
              <a:defRPr sz="2400" b="1">
                <a:solidFill>
                  <a:schemeClr val="tx1"/>
                </a:solidFill>
                <a:latin typeface="Futura" charset="0"/>
                <a:ea typeface="ＭＳ Ｐゴシック" charset="0"/>
              </a:defRPr>
            </a:lvl4pPr>
            <a:lvl5pPr marL="2057400" indent="-228600" eaLnBrk="0" hangingPunct="0">
              <a:defRPr sz="2400" b="1">
                <a:solidFill>
                  <a:schemeClr val="tx1"/>
                </a:solidFill>
                <a:latin typeface="Futura" charset="0"/>
                <a:ea typeface="ＭＳ Ｐゴシック" charset="0"/>
              </a:defRPr>
            </a:lvl5pPr>
            <a:lvl6pPr marL="2514600" indent="-228600" eaLnBrk="0" fontAlgn="base" hangingPunct="0">
              <a:spcBef>
                <a:spcPct val="0"/>
              </a:spcBef>
              <a:spcAft>
                <a:spcPct val="0"/>
              </a:spcAft>
              <a:defRPr sz="2400" b="1">
                <a:solidFill>
                  <a:schemeClr val="tx1"/>
                </a:solidFill>
                <a:latin typeface="Futura" charset="0"/>
                <a:ea typeface="ＭＳ Ｐゴシック" charset="0"/>
              </a:defRPr>
            </a:lvl6pPr>
            <a:lvl7pPr marL="2971800" indent="-228600" eaLnBrk="0" fontAlgn="base" hangingPunct="0">
              <a:spcBef>
                <a:spcPct val="0"/>
              </a:spcBef>
              <a:spcAft>
                <a:spcPct val="0"/>
              </a:spcAft>
              <a:defRPr sz="2400" b="1">
                <a:solidFill>
                  <a:schemeClr val="tx1"/>
                </a:solidFill>
                <a:latin typeface="Futura" charset="0"/>
                <a:ea typeface="ＭＳ Ｐゴシック" charset="0"/>
              </a:defRPr>
            </a:lvl7pPr>
            <a:lvl8pPr marL="3429000" indent="-228600" eaLnBrk="0" fontAlgn="base" hangingPunct="0">
              <a:spcBef>
                <a:spcPct val="0"/>
              </a:spcBef>
              <a:spcAft>
                <a:spcPct val="0"/>
              </a:spcAft>
              <a:defRPr sz="2400" b="1">
                <a:solidFill>
                  <a:schemeClr val="tx1"/>
                </a:solidFill>
                <a:latin typeface="Futura" charset="0"/>
                <a:ea typeface="ＭＳ Ｐゴシック" charset="0"/>
              </a:defRPr>
            </a:lvl8pPr>
            <a:lvl9pPr marL="3886200" indent="-228600" eaLnBrk="0" fontAlgn="base" hangingPunct="0">
              <a:spcBef>
                <a:spcPct val="0"/>
              </a:spcBef>
              <a:spcAft>
                <a:spcPct val="0"/>
              </a:spcAft>
              <a:defRPr sz="2400" b="1">
                <a:solidFill>
                  <a:schemeClr val="tx1"/>
                </a:solidFill>
                <a:latin typeface="Futura" charset="0"/>
                <a:ea typeface="ＭＳ Ｐゴシック" charset="0"/>
              </a:defRPr>
            </a:lvl9pPr>
          </a:lstStyle>
          <a:p>
            <a:r>
              <a:rPr lang="en-US" sz="2000" dirty="0">
                <a:latin typeface="Calibri" charset="0"/>
                <a:cs typeface="Calibri" charset="0"/>
              </a:rPr>
              <a:t>DARK, NO WATER</a:t>
            </a:r>
          </a:p>
        </p:txBody>
      </p:sp>
    </p:spTree>
    <p:extLst>
      <p:ext uri="{BB962C8B-B14F-4D97-AF65-F5344CB8AC3E}">
        <p14:creationId xmlns:p14="http://schemas.microsoft.com/office/powerpoint/2010/main" val="5358366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817638" y="1676400"/>
            <a:ext cx="7772400" cy="3886200"/>
          </a:xfrm>
        </p:spPr>
        <p:txBody>
          <a:bodyPr/>
          <a:lstStyle/>
          <a:p>
            <a:r>
              <a:rPr lang="en-US" dirty="0" smtClean="0">
                <a:ea typeface="Arial" pitchFamily="-65" charset="0"/>
                <a:cs typeface="Arial" pitchFamily="-65" charset="0"/>
              </a:rPr>
              <a:t>Develop two learning objectives for the radish problem.</a:t>
            </a:r>
            <a:br>
              <a:rPr lang="en-US" dirty="0" smtClean="0">
                <a:ea typeface="Arial" pitchFamily="-65" charset="0"/>
                <a:cs typeface="Arial" pitchFamily="-65" charset="0"/>
              </a:rPr>
            </a:br>
            <a:r>
              <a:rPr lang="en-US" dirty="0">
                <a:ea typeface="Arial" pitchFamily="-65" charset="0"/>
                <a:cs typeface="Arial" pitchFamily="-65" charset="0"/>
              </a:rPr>
              <a:t/>
            </a:r>
            <a:br>
              <a:rPr lang="en-US" dirty="0">
                <a:ea typeface="Arial" pitchFamily="-65" charset="0"/>
                <a:cs typeface="Arial" pitchFamily="-65" charset="0"/>
              </a:rPr>
            </a:br>
            <a:r>
              <a:rPr lang="en-US" dirty="0" smtClean="0">
                <a:ea typeface="Arial" pitchFamily="-65" charset="0"/>
                <a:cs typeface="Arial" pitchFamily="-65" charset="0"/>
              </a:rPr>
              <a:t>Include a scientific practice. </a:t>
            </a:r>
            <a:br>
              <a:rPr lang="en-US" dirty="0" smtClean="0">
                <a:ea typeface="Arial" pitchFamily="-65" charset="0"/>
                <a:cs typeface="Arial" pitchFamily="-65" charset="0"/>
              </a:rPr>
            </a:br>
            <a:r>
              <a:rPr lang="en-US" dirty="0"/>
              <a:t/>
            </a:r>
            <a:br>
              <a:rPr lang="en-US" dirty="0"/>
            </a:br>
            <a:r>
              <a:rPr lang="en-US" dirty="0" smtClean="0"/>
              <a:t>Students will be able to…..</a:t>
            </a:r>
            <a:endParaRPr lang="en-US" dirty="0" smtClean="0">
              <a:latin typeface="Arial" pitchFamily="-65" charset="0"/>
              <a:ea typeface="Arial" pitchFamily="-65" charset="0"/>
              <a:cs typeface="Arial" pitchFamily="-65" charset="0"/>
            </a:endParaRPr>
          </a:p>
        </p:txBody>
      </p:sp>
      <p:sp>
        <p:nvSpPr>
          <p:cNvPr id="3" name="TextBox 2"/>
          <p:cNvSpPr txBox="1"/>
          <p:nvPr/>
        </p:nvSpPr>
        <p:spPr>
          <a:xfrm>
            <a:off x="381000" y="228600"/>
            <a:ext cx="8229600" cy="707886"/>
          </a:xfrm>
          <a:prstGeom prst="rect">
            <a:avLst/>
          </a:prstGeom>
          <a:solidFill>
            <a:srgbClr val="7030A0"/>
          </a:solidFill>
        </p:spPr>
        <p:style>
          <a:lnRef idx="1">
            <a:schemeClr val="accent2"/>
          </a:lnRef>
          <a:fillRef idx="2">
            <a:schemeClr val="accent2"/>
          </a:fillRef>
          <a:effectRef idx="1">
            <a:schemeClr val="accent2"/>
          </a:effectRef>
          <a:fontRef idx="minor">
            <a:schemeClr val="dk1"/>
          </a:fontRef>
        </p:style>
        <p:txBody>
          <a:bodyPr wrap="square">
            <a:prstTxWarp prst="textNoShape">
              <a:avLst/>
            </a:prstTxWarp>
            <a:spAutoFit/>
          </a:bodyPr>
          <a:lstStyle/>
          <a:p>
            <a:pPr algn="ctr"/>
            <a:r>
              <a:rPr lang="en-US" sz="4000" b="0" dirty="0" smtClean="0">
                <a:solidFill>
                  <a:schemeClr val="bg1"/>
                </a:solidFill>
                <a:ea typeface="Arial" pitchFamily="-65" charset="0"/>
                <a:cs typeface="Arial" pitchFamily="-65" charset="0"/>
              </a:rPr>
              <a:t>In your group</a:t>
            </a:r>
            <a:endParaRPr lang="en-US" sz="4000" b="0" dirty="0">
              <a:solidFill>
                <a:schemeClr val="bg1"/>
              </a:solidFill>
              <a:ea typeface="Arial" pitchFamily="-65" charset="0"/>
              <a:cs typeface="Arial" pitchFamily="-65" charset="0"/>
            </a:endParaRPr>
          </a:p>
        </p:txBody>
      </p:sp>
    </p:spTree>
    <p:extLst>
      <p:ext uri="{BB962C8B-B14F-4D97-AF65-F5344CB8AC3E}">
        <p14:creationId xmlns:p14="http://schemas.microsoft.com/office/powerpoint/2010/main" val="1033958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71600" y="2128377"/>
            <a:ext cx="4851451" cy="108514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3200" b="1" dirty="0" smtClean="0">
                <a:solidFill>
                  <a:srgbClr val="AE1C1C"/>
                </a:solidFill>
              </a:rPr>
              <a:t>Models </a:t>
            </a:r>
          </a:p>
          <a:p>
            <a:r>
              <a:rPr lang="en-US" sz="2400" dirty="0" smtClean="0">
                <a:solidFill>
                  <a:schemeClr val="tx1"/>
                </a:solidFill>
              </a:rPr>
              <a:t>build, use, revise</a:t>
            </a:r>
            <a:endParaRPr lang="en-US" sz="2400" dirty="0">
              <a:solidFill>
                <a:schemeClr val="tx1"/>
              </a:solidFill>
            </a:endParaRPr>
          </a:p>
        </p:txBody>
      </p:sp>
      <p:sp>
        <p:nvSpPr>
          <p:cNvPr id="8" name="Rounded Rectangle 7"/>
          <p:cNvSpPr/>
          <p:nvPr/>
        </p:nvSpPr>
        <p:spPr>
          <a:xfrm>
            <a:off x="1371600" y="3260787"/>
            <a:ext cx="4851451" cy="108812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3200" b="1" dirty="0" smtClean="0">
                <a:solidFill>
                  <a:schemeClr val="bg1">
                    <a:lumMod val="75000"/>
                  </a:schemeClr>
                </a:solidFill>
              </a:rPr>
              <a:t>Arguments</a:t>
            </a:r>
          </a:p>
          <a:p>
            <a:r>
              <a:rPr lang="en-US" sz="2400" dirty="0">
                <a:solidFill>
                  <a:schemeClr val="bg1">
                    <a:lumMod val="75000"/>
                  </a:schemeClr>
                </a:solidFill>
              </a:rPr>
              <a:t>c</a:t>
            </a:r>
            <a:r>
              <a:rPr lang="en-US" sz="2400" dirty="0" smtClean="0">
                <a:solidFill>
                  <a:schemeClr val="bg1">
                    <a:lumMod val="75000"/>
                  </a:schemeClr>
                </a:solidFill>
              </a:rPr>
              <a:t>laim, evidence, warrants (reason)</a:t>
            </a:r>
            <a:endParaRPr lang="en-US" sz="2400" dirty="0">
              <a:solidFill>
                <a:schemeClr val="bg1">
                  <a:lumMod val="75000"/>
                </a:schemeClr>
              </a:solidFill>
            </a:endParaRPr>
          </a:p>
        </p:txBody>
      </p:sp>
      <p:sp>
        <p:nvSpPr>
          <p:cNvPr id="9" name="Rounded Rectangle 8"/>
          <p:cNvSpPr/>
          <p:nvPr/>
        </p:nvSpPr>
        <p:spPr>
          <a:xfrm>
            <a:off x="1371600" y="4398836"/>
            <a:ext cx="4851451" cy="10875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200" b="1" dirty="0" smtClean="0">
                <a:solidFill>
                  <a:schemeClr val="bg1">
                    <a:lumMod val="75000"/>
                  </a:schemeClr>
                </a:solidFill>
              </a:rPr>
              <a:t>Data</a:t>
            </a:r>
          </a:p>
          <a:p>
            <a:r>
              <a:rPr lang="en-US" sz="2400" dirty="0" smtClean="0">
                <a:solidFill>
                  <a:schemeClr val="bg1">
                    <a:lumMod val="75000"/>
                  </a:schemeClr>
                </a:solidFill>
              </a:rPr>
              <a:t>collect, represent, analyze </a:t>
            </a:r>
            <a:endParaRPr lang="en-US" sz="2400" dirty="0">
              <a:solidFill>
                <a:schemeClr val="bg1">
                  <a:lumMod val="75000"/>
                </a:schemeClr>
              </a:solidFill>
            </a:endParaRPr>
          </a:p>
        </p:txBody>
      </p:sp>
      <p:sp>
        <p:nvSpPr>
          <p:cNvPr id="10" name="Left-Right Arrow 9"/>
          <p:cNvSpPr/>
          <p:nvPr/>
        </p:nvSpPr>
        <p:spPr>
          <a:xfrm rot="16200000">
            <a:off x="4391059" y="2904502"/>
            <a:ext cx="5199404" cy="1828800"/>
          </a:xfrm>
          <a:prstGeom prst="leftRightArrow">
            <a:avLst/>
          </a:prstGeom>
          <a:solidFill>
            <a:schemeClr val="bg2">
              <a:lumMod val="60000"/>
              <a:lumOff val="40000"/>
              <a:alpha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accent1">
                    <a:lumMod val="50000"/>
                  </a:schemeClr>
                </a:solidFill>
              </a:rPr>
              <a:t>Explanations</a:t>
            </a:r>
          </a:p>
          <a:p>
            <a:pPr algn="ctr"/>
            <a:r>
              <a:rPr lang="en-US" sz="2400" dirty="0" smtClean="0">
                <a:solidFill>
                  <a:schemeClr val="tx2"/>
                </a:solidFill>
              </a:rPr>
              <a:t>Describe, reason, evaluate</a:t>
            </a:r>
            <a:endParaRPr lang="en-US" sz="2400" dirty="0">
              <a:solidFill>
                <a:schemeClr val="tx2"/>
              </a:solidFill>
            </a:endParaRPr>
          </a:p>
        </p:txBody>
      </p:sp>
      <p:sp>
        <p:nvSpPr>
          <p:cNvPr id="2" name="Title 1"/>
          <p:cNvSpPr>
            <a:spLocks noGrp="1"/>
          </p:cNvSpPr>
          <p:nvPr>
            <p:ph type="title" idx="4294967295"/>
          </p:nvPr>
        </p:nvSpPr>
        <p:spPr>
          <a:xfrm>
            <a:off x="0" y="261938"/>
            <a:ext cx="8270875" cy="844550"/>
          </a:xfrm>
          <a:prstGeom prst="rect">
            <a:avLst/>
          </a:prstGeom>
        </p:spPr>
        <p:txBody>
          <a:bodyPr>
            <a:normAutofit/>
          </a:bodyPr>
          <a:lstStyle/>
          <a:p>
            <a:pPr algn="ctr"/>
            <a:r>
              <a:rPr lang="en-US" b="1" dirty="0" smtClean="0"/>
              <a:t>Practice-based Biology</a:t>
            </a:r>
            <a:endParaRPr lang="en-US" b="1" dirty="0"/>
          </a:p>
        </p:txBody>
      </p:sp>
      <p:sp>
        <p:nvSpPr>
          <p:cNvPr id="11" name="Title 1"/>
          <p:cNvSpPr txBox="1">
            <a:spLocks/>
          </p:cNvSpPr>
          <p:nvPr/>
        </p:nvSpPr>
        <p:spPr>
          <a:xfrm>
            <a:off x="533400" y="5486400"/>
            <a:ext cx="7465673" cy="89320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i="1" dirty="0" smtClean="0">
                <a:solidFill>
                  <a:schemeClr val="accent1">
                    <a:lumMod val="75000"/>
                  </a:schemeClr>
                </a:solidFill>
              </a:rPr>
              <a:t>. . . </a:t>
            </a:r>
            <a:r>
              <a:rPr lang="en-US" sz="3600" i="1" dirty="0" smtClean="0">
                <a:solidFill>
                  <a:srgbClr val="990000"/>
                </a:solidFill>
              </a:rPr>
              <a:t>MAD Bio!!</a:t>
            </a:r>
            <a:endParaRPr lang="en-US" sz="3600" i="1" dirty="0">
              <a:solidFill>
                <a:srgbClr val="990000"/>
              </a:solidFill>
            </a:endParaRPr>
          </a:p>
        </p:txBody>
      </p:sp>
      <p:sp>
        <p:nvSpPr>
          <p:cNvPr id="3" name="TextBox 2"/>
          <p:cNvSpPr txBox="1"/>
          <p:nvPr/>
        </p:nvSpPr>
        <p:spPr>
          <a:xfrm>
            <a:off x="3581400" y="6457890"/>
            <a:ext cx="4801314" cy="400110"/>
          </a:xfrm>
          <a:prstGeom prst="rect">
            <a:avLst/>
          </a:prstGeom>
          <a:noFill/>
        </p:spPr>
        <p:txBody>
          <a:bodyPr wrap="none" rtlCol="0">
            <a:spAutoFit/>
          </a:bodyPr>
          <a:lstStyle/>
          <a:p>
            <a:r>
              <a:rPr lang="en-US" sz="2000" b="0" dirty="0" smtClean="0">
                <a:latin typeface="+mj-lt"/>
              </a:rPr>
              <a:t>Long, T. 2015. PLB Michigan State University</a:t>
            </a:r>
            <a:endParaRPr lang="en-US" sz="2000" b="0" dirty="0">
              <a:latin typeface="+mj-lt"/>
            </a:endParaRPr>
          </a:p>
        </p:txBody>
      </p:sp>
      <p:sp>
        <p:nvSpPr>
          <p:cNvPr id="4" name="TextBox 3"/>
          <p:cNvSpPr txBox="1"/>
          <p:nvPr/>
        </p:nvSpPr>
        <p:spPr>
          <a:xfrm rot="16200000">
            <a:off x="-959507" y="3438532"/>
            <a:ext cx="3266640" cy="646331"/>
          </a:xfrm>
          <a:prstGeom prst="rect">
            <a:avLst/>
          </a:prstGeom>
          <a:noFill/>
        </p:spPr>
        <p:txBody>
          <a:bodyPr wrap="none" rtlCol="0">
            <a:spAutoFit/>
          </a:bodyPr>
          <a:lstStyle/>
          <a:p>
            <a:r>
              <a:rPr lang="en-US" sz="3600" dirty="0" smtClean="0"/>
              <a:t>Collaboration</a:t>
            </a:r>
            <a:endParaRPr lang="en-US" sz="3600" dirty="0"/>
          </a:p>
        </p:txBody>
      </p:sp>
    </p:spTree>
    <p:extLst>
      <p:ext uri="{BB962C8B-B14F-4D97-AF65-F5344CB8AC3E}">
        <p14:creationId xmlns:p14="http://schemas.microsoft.com/office/powerpoint/2010/main" val="7404458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92162"/>
          </a:xfrm>
          <a:solidFill>
            <a:srgbClr val="7030A0"/>
          </a:solidFill>
        </p:spPr>
        <p:style>
          <a:lnRef idx="1">
            <a:schemeClr val="accent2"/>
          </a:lnRef>
          <a:fillRef idx="2">
            <a:schemeClr val="accent2"/>
          </a:fillRef>
          <a:effectRef idx="1">
            <a:schemeClr val="accent2"/>
          </a:effectRef>
          <a:fontRef idx="minor">
            <a:schemeClr val="dk1"/>
          </a:fontRef>
        </p:style>
        <p:txBody>
          <a:bodyPr/>
          <a:lstStyle/>
          <a:p>
            <a:pPr fontAlgn="auto">
              <a:spcAft>
                <a:spcPts val="0"/>
              </a:spcAft>
              <a:defRPr/>
            </a:pPr>
            <a:r>
              <a:rPr lang="en-US" sz="3600" dirty="0" smtClean="0">
                <a:solidFill>
                  <a:schemeClr val="bg1"/>
                </a:solidFill>
              </a:rPr>
              <a:t>How does the “box” system work?</a:t>
            </a:r>
            <a:endParaRPr lang="en-US" sz="3600" dirty="0">
              <a:solidFill>
                <a:schemeClr val="bg1"/>
              </a:solidFill>
            </a:endParaRPr>
          </a:p>
        </p:txBody>
      </p:sp>
      <p:sp>
        <p:nvSpPr>
          <p:cNvPr id="13314" name="Rectangle 3"/>
          <p:cNvSpPr>
            <a:spLocks noGrp="1" noChangeArrowheads="1"/>
          </p:cNvSpPr>
          <p:nvPr>
            <p:ph sz="quarter" idx="1"/>
          </p:nvPr>
        </p:nvSpPr>
        <p:spPr bwMode="auto">
          <a:xfrm>
            <a:off x="457200" y="1219200"/>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lnSpcReduction="10000"/>
          </a:bodyPr>
          <a:lstStyle/>
          <a:p>
            <a:r>
              <a:rPr lang="en-US" sz="3600" dirty="0">
                <a:latin typeface="Calibri" charset="0"/>
              </a:rPr>
              <a:t>At the beginning of each </a:t>
            </a:r>
            <a:r>
              <a:rPr lang="en-US" sz="3600" dirty="0" smtClean="0">
                <a:latin typeface="Calibri" charset="0"/>
              </a:rPr>
              <a:t>class, one member of team picks up folders for group.</a:t>
            </a:r>
          </a:p>
          <a:p>
            <a:r>
              <a:rPr lang="en-US" sz="3600" dirty="0" smtClean="0">
                <a:latin typeface="Calibri" charset="0"/>
              </a:rPr>
              <a:t>End </a:t>
            </a:r>
            <a:r>
              <a:rPr lang="en-US" sz="3600" dirty="0">
                <a:latin typeface="Calibri" charset="0"/>
              </a:rPr>
              <a:t>of class, </a:t>
            </a:r>
            <a:r>
              <a:rPr lang="en-US" sz="3600" dirty="0" smtClean="0">
                <a:latin typeface="Calibri" charset="0"/>
              </a:rPr>
              <a:t>one person/group put folders </a:t>
            </a:r>
            <a:r>
              <a:rPr lang="en-US" sz="3600" dirty="0">
                <a:latin typeface="Calibri" charset="0"/>
              </a:rPr>
              <a:t>back </a:t>
            </a:r>
            <a:r>
              <a:rPr lang="en-US" sz="3600" dirty="0" smtClean="0">
                <a:latin typeface="Calibri" charset="0"/>
              </a:rPr>
              <a:t>according </a:t>
            </a:r>
            <a:r>
              <a:rPr lang="en-US" sz="3600" dirty="0">
                <a:latin typeface="Calibri" charset="0"/>
              </a:rPr>
              <a:t>to group </a:t>
            </a:r>
            <a:r>
              <a:rPr lang="en-US" sz="3600" dirty="0" smtClean="0">
                <a:latin typeface="Calibri" charset="0"/>
              </a:rPr>
              <a:t>name or number.</a:t>
            </a:r>
          </a:p>
          <a:p>
            <a:r>
              <a:rPr lang="en-US" sz="3600" dirty="0" smtClean="0">
                <a:latin typeface="Calibri" charset="0"/>
              </a:rPr>
              <a:t>In-class work: put in “In-class box”</a:t>
            </a:r>
          </a:p>
          <a:p>
            <a:r>
              <a:rPr lang="en-US" sz="3600" dirty="0" smtClean="0">
                <a:latin typeface="Calibri" charset="0"/>
              </a:rPr>
              <a:t>Homework: in HW box before class </a:t>
            </a:r>
          </a:p>
          <a:p>
            <a:endParaRPr lang="en-US" sz="3600" dirty="0">
              <a:latin typeface="Calibri" charset="0"/>
            </a:endParaRPr>
          </a:p>
        </p:txBody>
      </p:sp>
      <p:sp>
        <p:nvSpPr>
          <p:cNvPr id="13315" name="TextBox 3"/>
          <p:cNvSpPr txBox="1">
            <a:spLocks noChangeArrowheads="1"/>
          </p:cNvSpPr>
          <p:nvPr/>
        </p:nvSpPr>
        <p:spPr bwMode="auto">
          <a:xfrm>
            <a:off x="228600" y="6488906"/>
            <a:ext cx="8229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Futura" charset="0"/>
                <a:ea typeface="ＭＳ Ｐゴシック" charset="0"/>
                <a:cs typeface="ＭＳ Ｐゴシック" charset="0"/>
              </a:defRPr>
            </a:lvl1pPr>
            <a:lvl2pPr marL="742950" indent="-285750" eaLnBrk="0" hangingPunct="0">
              <a:defRPr sz="2400" b="1">
                <a:solidFill>
                  <a:schemeClr val="tx1"/>
                </a:solidFill>
                <a:latin typeface="Futura" charset="0"/>
                <a:ea typeface="ＭＳ Ｐゴシック" charset="0"/>
              </a:defRPr>
            </a:lvl2pPr>
            <a:lvl3pPr marL="1143000" indent="-228600" eaLnBrk="0" hangingPunct="0">
              <a:defRPr sz="2400" b="1">
                <a:solidFill>
                  <a:schemeClr val="tx1"/>
                </a:solidFill>
                <a:latin typeface="Futura" charset="0"/>
                <a:ea typeface="ＭＳ Ｐゴシック" charset="0"/>
              </a:defRPr>
            </a:lvl3pPr>
            <a:lvl4pPr marL="1600200" indent="-228600" eaLnBrk="0" hangingPunct="0">
              <a:defRPr sz="2400" b="1">
                <a:solidFill>
                  <a:schemeClr val="tx1"/>
                </a:solidFill>
                <a:latin typeface="Futura" charset="0"/>
                <a:ea typeface="ＭＳ Ｐゴシック" charset="0"/>
              </a:defRPr>
            </a:lvl4pPr>
            <a:lvl5pPr marL="2057400" indent="-228600" eaLnBrk="0" hangingPunct="0">
              <a:defRPr sz="2400" b="1">
                <a:solidFill>
                  <a:schemeClr val="tx1"/>
                </a:solidFill>
                <a:latin typeface="Futura" charset="0"/>
                <a:ea typeface="ＭＳ Ｐゴシック" charset="0"/>
              </a:defRPr>
            </a:lvl5pPr>
            <a:lvl6pPr marL="2514600" indent="-228600" eaLnBrk="0" fontAlgn="base" hangingPunct="0">
              <a:spcBef>
                <a:spcPct val="0"/>
              </a:spcBef>
              <a:spcAft>
                <a:spcPct val="0"/>
              </a:spcAft>
              <a:defRPr sz="2400" b="1">
                <a:solidFill>
                  <a:schemeClr val="tx1"/>
                </a:solidFill>
                <a:latin typeface="Futura" charset="0"/>
                <a:ea typeface="ＭＳ Ｐゴシック" charset="0"/>
              </a:defRPr>
            </a:lvl6pPr>
            <a:lvl7pPr marL="2971800" indent="-228600" eaLnBrk="0" fontAlgn="base" hangingPunct="0">
              <a:spcBef>
                <a:spcPct val="0"/>
              </a:spcBef>
              <a:spcAft>
                <a:spcPct val="0"/>
              </a:spcAft>
              <a:defRPr sz="2400" b="1">
                <a:solidFill>
                  <a:schemeClr val="tx1"/>
                </a:solidFill>
                <a:latin typeface="Futura" charset="0"/>
                <a:ea typeface="ＭＳ Ｐゴシック" charset="0"/>
              </a:defRPr>
            </a:lvl7pPr>
            <a:lvl8pPr marL="3429000" indent="-228600" eaLnBrk="0" fontAlgn="base" hangingPunct="0">
              <a:spcBef>
                <a:spcPct val="0"/>
              </a:spcBef>
              <a:spcAft>
                <a:spcPct val="0"/>
              </a:spcAft>
              <a:defRPr sz="2400" b="1">
                <a:solidFill>
                  <a:schemeClr val="tx1"/>
                </a:solidFill>
                <a:latin typeface="Futura" charset="0"/>
                <a:ea typeface="ＭＳ Ｐゴシック" charset="0"/>
              </a:defRPr>
            </a:lvl8pPr>
            <a:lvl9pPr marL="3886200" indent="-228600" eaLnBrk="0" fontAlgn="base" hangingPunct="0">
              <a:spcBef>
                <a:spcPct val="0"/>
              </a:spcBef>
              <a:spcAft>
                <a:spcPct val="0"/>
              </a:spcAft>
              <a:defRPr sz="2400" b="1">
                <a:solidFill>
                  <a:schemeClr val="tx1"/>
                </a:solidFill>
                <a:latin typeface="Futura" charset="0"/>
                <a:ea typeface="ＭＳ Ｐゴシック" charset="0"/>
              </a:defRPr>
            </a:lvl9pPr>
          </a:lstStyle>
          <a:p>
            <a:r>
              <a:rPr lang="en-US" sz="1800" b="0" dirty="0">
                <a:latin typeface="Calibri" charset="0"/>
                <a:cs typeface="Calibri" charset="0"/>
              </a:rPr>
              <a:t>Chapter 1: Ebert-May and </a:t>
            </a:r>
            <a:r>
              <a:rPr lang="en-US" sz="1800" b="0" dirty="0" err="1">
                <a:latin typeface="Calibri" charset="0"/>
                <a:cs typeface="Calibri" charset="0"/>
              </a:rPr>
              <a:t>Hodder</a:t>
            </a:r>
            <a:r>
              <a:rPr lang="en-US" sz="1800" b="0" dirty="0">
                <a:latin typeface="Calibri" charset="0"/>
                <a:cs typeface="Calibri" charset="0"/>
              </a:rPr>
              <a:t> (2008) Pathways to Scientific Teaching</a:t>
            </a:r>
          </a:p>
          <a:p>
            <a:endParaRPr lang="en-US" dirty="0"/>
          </a:p>
        </p:txBody>
      </p:sp>
    </p:spTree>
    <p:extLst>
      <p:ext uri="{BB962C8B-B14F-4D97-AF65-F5344CB8AC3E}">
        <p14:creationId xmlns:p14="http://schemas.microsoft.com/office/powerpoint/2010/main" val="41796803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ottlegrowingsystem.jpg"/>
          <p:cNvPicPr/>
          <p:nvPr/>
        </p:nvPicPr>
        <p:blipFill>
          <a:blip r:embed="rId3" cstate="email">
            <a:extLst>
              <a:ext uri="{28A0092B-C50C-407E-A947-70E740481C1C}">
                <a14:useLocalDpi xmlns:a14="http://schemas.microsoft.com/office/drawing/2010/main"/>
              </a:ext>
            </a:extLst>
          </a:blip>
          <a:stretch>
            <a:fillRect/>
          </a:stretch>
        </p:blipFill>
        <p:spPr>
          <a:xfrm>
            <a:off x="226735" y="718294"/>
            <a:ext cx="1161660" cy="3440797"/>
          </a:xfrm>
          <a:prstGeom prst="rect">
            <a:avLst/>
          </a:prstGeom>
        </p:spPr>
      </p:pic>
      <p:pic>
        <p:nvPicPr>
          <p:cNvPr id="20484" name="Picture 4" descr=" sperm.gif                                                      0022CAE3Macintosh HD                   BC93BDEC:"/>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4655461" flipH="1">
            <a:off x="4992676" y="3810820"/>
            <a:ext cx="2187575" cy="2590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93798" y="84154"/>
            <a:ext cx="7315207" cy="1355195"/>
          </a:xfrm>
        </p:spPr>
        <p:txBody>
          <a:bodyPr>
            <a:normAutofit/>
          </a:bodyPr>
          <a:lstStyle/>
          <a:p>
            <a:r>
              <a:rPr lang="en-US" dirty="0" smtClean="0"/>
              <a:t>Generalized Life Cycle</a:t>
            </a:r>
            <a:endParaRPr lang="en-US" dirty="0"/>
          </a:p>
        </p:txBody>
      </p:sp>
      <p:sp>
        <p:nvSpPr>
          <p:cNvPr id="13" name="Curved Down Arrow 12"/>
          <p:cNvSpPr/>
          <p:nvPr/>
        </p:nvSpPr>
        <p:spPr>
          <a:xfrm rot="10800000">
            <a:off x="1845726" y="4047121"/>
            <a:ext cx="5058834" cy="2180166"/>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6" name="Straight Connector 5"/>
          <p:cNvCxnSpPr/>
          <p:nvPr/>
        </p:nvCxnSpPr>
        <p:spPr>
          <a:xfrm>
            <a:off x="2857507" y="3937017"/>
            <a:ext cx="3247918" cy="37467"/>
          </a:xfrm>
          <a:prstGeom prst="line">
            <a:avLst/>
          </a:prstGeom>
          <a:ln w="57150" cmpd="sng">
            <a:solidFill>
              <a:srgbClr val="FF66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578081" y="3451205"/>
            <a:ext cx="1400664" cy="707886"/>
          </a:xfrm>
          <a:prstGeom prst="rect">
            <a:avLst/>
          </a:prstGeom>
          <a:noFill/>
          <a:ln>
            <a:solidFill>
              <a:schemeClr val="tx2"/>
            </a:solidFill>
          </a:ln>
        </p:spPr>
        <p:txBody>
          <a:bodyPr wrap="square" rtlCol="0">
            <a:spAutoFit/>
          </a:bodyPr>
          <a:lstStyle/>
          <a:p>
            <a:endParaRPr lang="en-US" sz="4000" b="1" dirty="0"/>
          </a:p>
        </p:txBody>
      </p:sp>
      <p:sp>
        <p:nvSpPr>
          <p:cNvPr id="17" name="TextBox 16"/>
          <p:cNvSpPr txBox="1"/>
          <p:nvPr/>
        </p:nvSpPr>
        <p:spPr>
          <a:xfrm>
            <a:off x="6032469" y="3405675"/>
            <a:ext cx="1316347" cy="707886"/>
          </a:xfrm>
          <a:prstGeom prst="rect">
            <a:avLst/>
          </a:prstGeom>
          <a:noFill/>
          <a:ln>
            <a:solidFill>
              <a:srgbClr val="1F497D"/>
            </a:solidFill>
          </a:ln>
        </p:spPr>
        <p:txBody>
          <a:bodyPr wrap="square" rtlCol="0">
            <a:spAutoFit/>
          </a:bodyPr>
          <a:lstStyle/>
          <a:p>
            <a:endParaRPr lang="en-US" sz="4000" b="1" dirty="0"/>
          </a:p>
        </p:txBody>
      </p:sp>
      <p:sp>
        <p:nvSpPr>
          <p:cNvPr id="8" name="TextBox 7"/>
          <p:cNvSpPr txBox="1"/>
          <p:nvPr/>
        </p:nvSpPr>
        <p:spPr>
          <a:xfrm>
            <a:off x="3695689" y="4445016"/>
            <a:ext cx="1976964" cy="461665"/>
          </a:xfrm>
          <a:prstGeom prst="rect">
            <a:avLst/>
          </a:prstGeom>
          <a:noFill/>
        </p:spPr>
        <p:txBody>
          <a:bodyPr wrap="square" rtlCol="0">
            <a:spAutoFit/>
          </a:bodyPr>
          <a:lstStyle/>
          <a:p>
            <a:r>
              <a:rPr lang="en-US" sz="2400" b="1" dirty="0" smtClean="0"/>
              <a:t>Haploid (1N)</a:t>
            </a:r>
            <a:endParaRPr lang="en-US" sz="2400" b="1" dirty="0"/>
          </a:p>
        </p:txBody>
      </p:sp>
      <p:sp>
        <p:nvSpPr>
          <p:cNvPr id="19" name="TextBox 18"/>
          <p:cNvSpPr txBox="1"/>
          <p:nvPr/>
        </p:nvSpPr>
        <p:spPr>
          <a:xfrm>
            <a:off x="3650718" y="2661429"/>
            <a:ext cx="1871129" cy="461665"/>
          </a:xfrm>
          <a:prstGeom prst="rect">
            <a:avLst/>
          </a:prstGeom>
          <a:noFill/>
        </p:spPr>
        <p:txBody>
          <a:bodyPr wrap="square" rtlCol="0">
            <a:spAutoFit/>
          </a:bodyPr>
          <a:lstStyle/>
          <a:p>
            <a:r>
              <a:rPr lang="en-US" sz="2400" b="1" dirty="0" smtClean="0"/>
              <a:t>Diploid (2N)</a:t>
            </a:r>
            <a:endParaRPr lang="en-US" sz="2400" b="1" dirty="0"/>
          </a:p>
        </p:txBody>
      </p:sp>
      <p:sp>
        <p:nvSpPr>
          <p:cNvPr id="21" name="TextBox 20"/>
          <p:cNvSpPr txBox="1"/>
          <p:nvPr/>
        </p:nvSpPr>
        <p:spPr>
          <a:xfrm>
            <a:off x="3839105" y="5816214"/>
            <a:ext cx="1409688" cy="830997"/>
          </a:xfrm>
          <a:prstGeom prst="rect">
            <a:avLst/>
          </a:prstGeom>
          <a:noFill/>
          <a:ln>
            <a:solidFill>
              <a:srgbClr val="1F497D"/>
            </a:solidFill>
          </a:ln>
        </p:spPr>
        <p:txBody>
          <a:bodyPr wrap="square" rtlCol="0">
            <a:spAutoFit/>
          </a:bodyPr>
          <a:lstStyle/>
          <a:p>
            <a:pPr algn="ctr"/>
            <a:endParaRPr lang="en-US" sz="1600" b="1" dirty="0" smtClean="0"/>
          </a:p>
          <a:p>
            <a:pPr algn="ctr"/>
            <a:endParaRPr lang="en-US" sz="1600" b="1" dirty="0"/>
          </a:p>
          <a:p>
            <a:pPr algn="ctr"/>
            <a:r>
              <a:rPr lang="en-US" sz="1600" b="1" dirty="0" smtClean="0"/>
              <a:t>(sometimes)</a:t>
            </a:r>
            <a:endParaRPr lang="en-US" sz="1600" b="1" dirty="0"/>
          </a:p>
        </p:txBody>
      </p:sp>
      <p:sp>
        <p:nvSpPr>
          <p:cNvPr id="15" name="TextBox 14"/>
          <p:cNvSpPr txBox="1"/>
          <p:nvPr/>
        </p:nvSpPr>
        <p:spPr>
          <a:xfrm>
            <a:off x="0" y="6581001"/>
            <a:ext cx="4187960" cy="276999"/>
          </a:xfrm>
          <a:prstGeom prst="rect">
            <a:avLst/>
          </a:prstGeom>
          <a:noFill/>
        </p:spPr>
        <p:txBody>
          <a:bodyPr wrap="square" rtlCol="0">
            <a:spAutoFit/>
          </a:bodyPr>
          <a:lstStyle/>
          <a:p>
            <a:r>
              <a:rPr lang="en-US" sz="1200" i="1" dirty="0"/>
              <a:t>Batzli and McGee, UW Madison, </a:t>
            </a:r>
            <a:r>
              <a:rPr lang="en-US" sz="1200" i="1" dirty="0" err="1" smtClean="0"/>
              <a:t>Biocore</a:t>
            </a:r>
            <a:endParaRPr lang="en-US" sz="1200" i="1" dirty="0"/>
          </a:p>
        </p:txBody>
      </p:sp>
      <p:sp>
        <p:nvSpPr>
          <p:cNvPr id="4" name="Curved Down Arrow 3"/>
          <p:cNvSpPr/>
          <p:nvPr/>
        </p:nvSpPr>
        <p:spPr>
          <a:xfrm>
            <a:off x="2031998" y="1439349"/>
            <a:ext cx="5058834" cy="2180166"/>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10" name="Group 9"/>
          <p:cNvGrpSpPr/>
          <p:nvPr/>
        </p:nvGrpSpPr>
        <p:grpSpPr>
          <a:xfrm>
            <a:off x="2809471" y="1951904"/>
            <a:ext cx="3164813" cy="1794610"/>
            <a:chOff x="2809471" y="1951904"/>
            <a:chExt cx="3164813" cy="1794610"/>
          </a:xfrm>
        </p:grpSpPr>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25318" y="1951904"/>
              <a:ext cx="2348966" cy="1794610"/>
            </a:xfrm>
            <a:prstGeom prst="rect">
              <a:avLst/>
            </a:prstGeom>
          </p:spPr>
        </p:pic>
        <p:pic>
          <p:nvPicPr>
            <p:cNvPr id="22" name="Content Placeholder 4" descr="twinsmarrytwins.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809471" y="2634923"/>
              <a:ext cx="886218" cy="744245"/>
            </a:xfrm>
            <a:prstGeom prst="rect">
              <a:avLst/>
            </a:prstGeom>
          </p:spPr>
        </p:pic>
      </p:grpSp>
      <p:sp>
        <p:nvSpPr>
          <p:cNvPr id="18" name="TextBox 17"/>
          <p:cNvSpPr txBox="1"/>
          <p:nvPr/>
        </p:nvSpPr>
        <p:spPr>
          <a:xfrm>
            <a:off x="3625318" y="1670180"/>
            <a:ext cx="2127770" cy="461665"/>
          </a:xfrm>
          <a:prstGeom prst="rect">
            <a:avLst/>
          </a:prstGeom>
          <a:noFill/>
        </p:spPr>
        <p:txBody>
          <a:bodyPr wrap="square" rtlCol="0">
            <a:spAutoFit/>
          </a:bodyPr>
          <a:lstStyle/>
          <a:p>
            <a:r>
              <a:rPr lang="en-US" sz="2400" b="1" dirty="0" smtClean="0"/>
              <a:t>Diploid (2N)</a:t>
            </a:r>
            <a:endParaRPr lang="en-US" sz="2400" b="1" dirty="0"/>
          </a:p>
        </p:txBody>
      </p:sp>
    </p:spTree>
    <p:extLst>
      <p:ext uri="{BB962C8B-B14F-4D97-AF65-F5344CB8AC3E}">
        <p14:creationId xmlns:p14="http://schemas.microsoft.com/office/powerpoint/2010/main" val="48625400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p:nvPr/>
        </p:nvSpPr>
        <p:spPr>
          <a:xfrm>
            <a:off x="1141662" y="3086110"/>
            <a:ext cx="2012100" cy="1041600"/>
          </a:xfrm>
          <a:prstGeom prst="roundRect">
            <a:avLst>
              <a:gd name="adj" fmla="val 16667"/>
            </a:avLst>
          </a:prstGeom>
          <a:solidFill>
            <a:schemeClr val="lt1"/>
          </a:solidFill>
          <a:ln w="254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1"/>
                </a:solidFill>
                <a:latin typeface="Calibri"/>
                <a:ea typeface="Calibri"/>
                <a:cs typeface="Calibri"/>
                <a:sym typeface="Calibri"/>
              </a:rPr>
              <a:t>Cow</a:t>
            </a:r>
          </a:p>
        </p:txBody>
      </p:sp>
      <p:sp>
        <p:nvSpPr>
          <p:cNvPr id="407" name="Shape 407"/>
          <p:cNvSpPr/>
          <p:nvPr/>
        </p:nvSpPr>
        <p:spPr>
          <a:xfrm>
            <a:off x="5003294" y="2565310"/>
            <a:ext cx="2012100" cy="1041600"/>
          </a:xfrm>
          <a:prstGeom prst="roundRect">
            <a:avLst>
              <a:gd name="adj" fmla="val 16667"/>
            </a:avLst>
          </a:prstGeom>
          <a:solidFill>
            <a:schemeClr val="lt1"/>
          </a:solidFill>
          <a:ln w="254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1"/>
                </a:solidFill>
                <a:latin typeface="Calibri"/>
                <a:ea typeface="Calibri"/>
                <a:cs typeface="Calibri"/>
                <a:sym typeface="Calibri"/>
              </a:rPr>
              <a:t>Hay</a:t>
            </a:r>
          </a:p>
        </p:txBody>
      </p:sp>
      <p:sp>
        <p:nvSpPr>
          <p:cNvPr id="408" name="Shape 408"/>
          <p:cNvSpPr/>
          <p:nvPr/>
        </p:nvSpPr>
        <p:spPr>
          <a:xfrm>
            <a:off x="3705105" y="4629135"/>
            <a:ext cx="2012100" cy="1041600"/>
          </a:xfrm>
          <a:prstGeom prst="roundRect">
            <a:avLst>
              <a:gd name="adj" fmla="val 16667"/>
            </a:avLst>
          </a:prstGeom>
          <a:solidFill>
            <a:schemeClr val="lt1"/>
          </a:solidFill>
          <a:ln w="254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1"/>
                </a:solidFill>
                <a:latin typeface="Calibri"/>
                <a:ea typeface="Calibri"/>
                <a:cs typeface="Calibri"/>
                <a:sym typeface="Calibri"/>
              </a:rPr>
              <a:t>Milk</a:t>
            </a:r>
          </a:p>
        </p:txBody>
      </p:sp>
      <p:sp>
        <p:nvSpPr>
          <p:cNvPr id="409" name="Shape 409"/>
          <p:cNvSpPr txBox="1"/>
          <p:nvPr/>
        </p:nvSpPr>
        <p:spPr>
          <a:xfrm>
            <a:off x="355600" y="137933"/>
            <a:ext cx="8385299" cy="1298700"/>
          </a:xfrm>
          <a:prstGeom prst="rect">
            <a:avLst/>
          </a:prstGeom>
          <a:solidFill>
            <a:srgbClr val="7030A0"/>
          </a:solidFill>
          <a:ln w="9525" cap="flat" cmpd="sng">
            <a:solidFill>
              <a:srgbClr val="BD4B48"/>
            </a:solidFill>
            <a:prstDash val="solid"/>
            <a:round/>
            <a:headEnd type="none" w="med" len="med"/>
            <a:tailEnd type="none" w="med" len="med"/>
          </a:ln>
        </p:spPr>
        <p:txBody>
          <a:bodyPr lIns="91425" tIns="45700" rIns="91425" bIns="45700" anchor="ctr" anchorCtr="0">
            <a:noAutofit/>
          </a:bodyPr>
          <a:lstStyle/>
          <a:p>
            <a:pPr marL="0" marR="0" lvl="0" indent="-69850" algn="ctr" rtl="0">
              <a:spcBef>
                <a:spcPts val="0"/>
              </a:spcBef>
              <a:buSzPct val="39285"/>
              <a:buNone/>
            </a:pPr>
            <a:r>
              <a:rPr lang="en-US" sz="2800" dirty="0" smtClean="0">
                <a:solidFill>
                  <a:schemeClr val="bg1"/>
                </a:solidFill>
                <a:latin typeface="Calibri"/>
                <a:ea typeface="Calibri"/>
                <a:cs typeface="Calibri"/>
                <a:sym typeface="Calibri"/>
              </a:rPr>
              <a:t>In groups: How </a:t>
            </a:r>
            <a:r>
              <a:rPr lang="en-US" sz="2800" dirty="0">
                <a:solidFill>
                  <a:schemeClr val="bg1"/>
                </a:solidFill>
                <a:latin typeface="Calibri"/>
                <a:ea typeface="Calibri"/>
                <a:cs typeface="Calibri"/>
                <a:sym typeface="Calibri"/>
              </a:rPr>
              <a:t>would you connect </a:t>
            </a:r>
            <a:r>
              <a:rPr lang="en-US" sz="2800" dirty="0" smtClean="0">
                <a:solidFill>
                  <a:schemeClr val="bg1"/>
                </a:solidFill>
                <a:latin typeface="Calibri"/>
                <a:ea typeface="Calibri"/>
                <a:cs typeface="Calibri"/>
                <a:sym typeface="Calibri"/>
              </a:rPr>
              <a:t>these concepts </a:t>
            </a:r>
            <a:r>
              <a:rPr lang="en-US" sz="2800" dirty="0">
                <a:solidFill>
                  <a:schemeClr val="bg1"/>
                </a:solidFill>
                <a:latin typeface="Calibri"/>
                <a:ea typeface="Calibri"/>
                <a:cs typeface="Calibri"/>
                <a:sym typeface="Calibri"/>
              </a:rPr>
              <a:t>to make a model that explains how hay is related to the production of milk?</a:t>
            </a:r>
          </a:p>
        </p:txBody>
      </p:sp>
    </p:spTree>
    <p:extLst>
      <p:ext uri="{BB962C8B-B14F-4D97-AF65-F5344CB8AC3E}">
        <p14:creationId xmlns:p14="http://schemas.microsoft.com/office/powerpoint/2010/main" val="415463628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Shape 4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65975" y="2755400"/>
            <a:ext cx="5177999" cy="4102499"/>
          </a:xfrm>
          <a:prstGeom prst="rect">
            <a:avLst/>
          </a:prstGeom>
          <a:noFill/>
          <a:ln>
            <a:noFill/>
          </a:ln>
        </p:spPr>
      </p:pic>
      <p:sp>
        <p:nvSpPr>
          <p:cNvPr id="415" name="Shape 415"/>
          <p:cNvSpPr txBox="1">
            <a:spLocks noGrp="1"/>
          </p:cNvSpPr>
          <p:nvPr>
            <p:ph type="body" idx="4294967295"/>
          </p:nvPr>
        </p:nvSpPr>
        <p:spPr>
          <a:xfrm>
            <a:off x="0" y="1360488"/>
            <a:ext cx="3775075" cy="484187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Noto Sans Symbols"/>
              <a:buNone/>
            </a:pPr>
            <a:r>
              <a:rPr lang="en-US" sz="2400" b="0" i="0" u="none" strike="noStrike" cap="none">
                <a:solidFill>
                  <a:schemeClr val="dk1"/>
                </a:solidFill>
                <a:latin typeface="Calibri"/>
                <a:ea typeface="Calibri"/>
                <a:cs typeface="Calibri"/>
                <a:sym typeface="Calibri"/>
              </a:rPr>
              <a:t>1. Components (Structures)</a:t>
            </a:r>
          </a:p>
          <a:p>
            <a:pPr marL="857250" marR="0" lvl="1" indent="-463550" algn="l" rtl="0">
              <a:spcBef>
                <a:spcPts val="48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Parts, objects → nouns</a:t>
            </a:r>
          </a:p>
          <a:p>
            <a:pPr marL="857250" marR="0" lvl="1" indent="-463550" algn="l" rtl="0">
              <a:spcBef>
                <a:spcPts val="480"/>
              </a:spcBef>
              <a:spcAft>
                <a:spcPts val="0"/>
              </a:spcAft>
              <a:buClr>
                <a:schemeClr val="dk1"/>
              </a:buClr>
              <a:buSzPct val="100000"/>
              <a:buFont typeface="Arial"/>
              <a:buNone/>
            </a:pPr>
            <a:endParaRPr sz="2400" b="0" i="0" u="none" strike="noStrike" cap="none">
              <a:solidFill>
                <a:schemeClr val="dk1"/>
              </a:solidFill>
              <a:latin typeface="Calibri"/>
              <a:ea typeface="Calibri"/>
              <a:cs typeface="Calibri"/>
              <a:sym typeface="Calibri"/>
            </a:endParaRPr>
          </a:p>
          <a:p>
            <a:pPr marL="0" marR="0" lvl="0" indent="0" algn="l" rtl="0">
              <a:spcBef>
                <a:spcPts val="480"/>
              </a:spcBef>
              <a:spcAft>
                <a:spcPts val="0"/>
              </a:spcAft>
              <a:buClr>
                <a:schemeClr val="dk1"/>
              </a:buClr>
              <a:buSzPct val="25000"/>
              <a:buFont typeface="Noto Sans Symbols"/>
              <a:buNone/>
            </a:pPr>
            <a:r>
              <a:rPr lang="en-US" sz="2400" b="0" i="0" u="none" strike="noStrike" cap="none">
                <a:solidFill>
                  <a:schemeClr val="dk1"/>
                </a:solidFill>
                <a:latin typeface="Calibri"/>
                <a:ea typeface="Calibri"/>
                <a:cs typeface="Calibri"/>
                <a:sym typeface="Calibri"/>
              </a:rPr>
              <a:t>2. Relationships</a:t>
            </a:r>
          </a:p>
          <a:p>
            <a:pPr marL="400050" marR="0" lvl="1" indent="-6350" algn="l" rtl="0">
              <a:spcBef>
                <a:spcPts val="480"/>
              </a:spcBef>
              <a:spcAft>
                <a:spcPts val="0"/>
              </a:spcAft>
              <a:buClr>
                <a:schemeClr val="dk1"/>
              </a:buClr>
              <a:buSzPct val="25000"/>
              <a:buFont typeface="Arial"/>
              <a:buNone/>
            </a:pPr>
            <a:r>
              <a:rPr lang="en-US" sz="2400" b="0" i="0" u="none" strike="noStrike" cap="none">
                <a:solidFill>
                  <a:schemeClr val="dk1"/>
                </a:solidFill>
                <a:latin typeface="Calibri"/>
                <a:ea typeface="Calibri"/>
                <a:cs typeface="Calibri"/>
                <a:sym typeface="Calibri"/>
              </a:rPr>
              <a:t>- Usually mechanisms. Explain how structures interact → verbs</a:t>
            </a:r>
          </a:p>
          <a:p>
            <a:pPr marL="514350" marR="0" lvl="0" indent="-514350" algn="l" rtl="0">
              <a:spcBef>
                <a:spcPts val="480"/>
              </a:spcBef>
              <a:spcAft>
                <a:spcPts val="0"/>
              </a:spcAft>
              <a:buClr>
                <a:schemeClr val="dk1"/>
              </a:buClr>
              <a:buSzPct val="50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480"/>
              </a:spcBef>
              <a:spcAft>
                <a:spcPts val="0"/>
              </a:spcAft>
              <a:buClr>
                <a:schemeClr val="dk1"/>
              </a:buClr>
              <a:buSzPct val="25000"/>
              <a:buFont typeface="Noto Sans Symbols"/>
              <a:buNone/>
            </a:pPr>
            <a:r>
              <a:rPr lang="en-US" sz="2400" b="0" i="0" u="none" strike="noStrike" cap="none">
                <a:solidFill>
                  <a:schemeClr val="dk1"/>
                </a:solidFill>
                <a:latin typeface="Calibri"/>
                <a:ea typeface="Calibri"/>
                <a:cs typeface="Calibri"/>
                <a:sym typeface="Calibri"/>
              </a:rPr>
              <a:t>3. Function</a:t>
            </a:r>
          </a:p>
          <a:p>
            <a:pPr marL="400050" marR="0" lvl="1" indent="-6350" algn="l" rtl="0">
              <a:spcBef>
                <a:spcPts val="480"/>
              </a:spcBef>
              <a:spcAft>
                <a:spcPts val="0"/>
              </a:spcAft>
              <a:buClr>
                <a:schemeClr val="dk1"/>
              </a:buClr>
              <a:buSzPct val="25000"/>
              <a:buFont typeface="Arial"/>
              <a:buNone/>
            </a:pPr>
            <a:r>
              <a:rPr lang="en-US" sz="2400" b="0" i="0" u="none" strike="noStrike" cap="none">
                <a:solidFill>
                  <a:schemeClr val="dk1"/>
                </a:solidFill>
                <a:latin typeface="Calibri"/>
                <a:ea typeface="Calibri"/>
                <a:cs typeface="Calibri"/>
                <a:sym typeface="Calibri"/>
              </a:rPr>
              <a:t>- What the model does (what it explains or predicts)</a:t>
            </a:r>
          </a:p>
        </p:txBody>
      </p:sp>
      <p:pic>
        <p:nvPicPr>
          <p:cNvPr id="416" name="Shape 416"/>
          <p:cNvPicPr preferRelativeResize="0"/>
          <p:nvPr/>
        </p:nvPicPr>
        <p:blipFill rotWithShape="1">
          <a:blip r:embed="rId4">
            <a:alphaModFix/>
          </a:blip>
          <a:srcRect/>
          <a:stretch/>
        </p:blipFill>
        <p:spPr>
          <a:xfrm>
            <a:off x="4542491" y="14155"/>
            <a:ext cx="4558500" cy="2756099"/>
          </a:xfrm>
          <a:prstGeom prst="rect">
            <a:avLst/>
          </a:prstGeom>
          <a:noFill/>
          <a:ln>
            <a:noFill/>
          </a:ln>
        </p:spPr>
      </p:pic>
      <p:sp>
        <p:nvSpPr>
          <p:cNvPr id="417" name="Shape 417"/>
          <p:cNvSpPr txBox="1"/>
          <p:nvPr/>
        </p:nvSpPr>
        <p:spPr>
          <a:xfrm>
            <a:off x="181683" y="139700"/>
            <a:ext cx="3977100" cy="974700"/>
          </a:xfrm>
          <a:prstGeom prst="rect">
            <a:avLst/>
          </a:prstGeom>
          <a:solidFill>
            <a:srgbClr val="7030A0"/>
          </a:solidFill>
          <a:ln w="9525" cap="flat" cmpd="sng">
            <a:solidFill>
              <a:srgbClr val="BD4B4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4000">
                <a:solidFill>
                  <a:schemeClr val="bg1"/>
                </a:solidFill>
                <a:latin typeface="Calibri"/>
                <a:ea typeface="Calibri"/>
                <a:cs typeface="Calibri"/>
                <a:sym typeface="Calibri"/>
              </a:rPr>
              <a:t>Models have...</a:t>
            </a:r>
          </a:p>
        </p:txBody>
      </p:sp>
    </p:spTree>
    <p:extLst>
      <p:ext uri="{BB962C8B-B14F-4D97-AF65-F5344CB8AC3E}">
        <p14:creationId xmlns:p14="http://schemas.microsoft.com/office/powerpoint/2010/main" val="363332329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p:nvPr/>
        </p:nvSpPr>
        <p:spPr>
          <a:xfrm>
            <a:off x="157161" y="960951"/>
            <a:ext cx="8835900" cy="63863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Calibri"/>
              <a:buAutoNum type="arabicPeriod"/>
            </a:pPr>
            <a:r>
              <a:rPr lang="en-US" sz="2400" b="0" i="0" u="none" strike="noStrike" cap="none" dirty="0">
                <a:solidFill>
                  <a:schemeClr val="dk1"/>
                </a:solidFill>
                <a:latin typeface="Calibri"/>
                <a:ea typeface="Calibri"/>
                <a:cs typeface="Calibri"/>
                <a:sym typeface="Calibri"/>
              </a:rPr>
              <a:t>Structures go in boxes (usually nouns).</a:t>
            </a:r>
          </a:p>
          <a:p>
            <a:pPr marL="342900" marR="0" lvl="0" indent="-342900" algn="l" rtl="0">
              <a:spcBef>
                <a:spcPts val="600"/>
              </a:spcBef>
              <a:spcAft>
                <a:spcPts val="0"/>
              </a:spcAft>
              <a:buClr>
                <a:schemeClr val="dk1"/>
              </a:buClr>
              <a:buSzPct val="100000"/>
              <a:buFont typeface="Calibri"/>
              <a:buAutoNum type="arabicPeriod"/>
            </a:pPr>
            <a:r>
              <a:rPr lang="en-US" sz="2400" b="0" i="0" u="none" strike="noStrike" cap="none" dirty="0">
                <a:solidFill>
                  <a:schemeClr val="dk1"/>
                </a:solidFill>
                <a:latin typeface="Calibri"/>
                <a:ea typeface="Calibri"/>
                <a:cs typeface="Calibri"/>
                <a:sym typeface="Calibri"/>
              </a:rPr>
              <a:t>Relationships go on arrows (usually verbs, short phrases that explain mechanisms and processes).  </a:t>
            </a:r>
          </a:p>
          <a:p>
            <a:pPr marL="342900" marR="0" lvl="0" indent="-342900" algn="l" rtl="0">
              <a:spcBef>
                <a:spcPts val="600"/>
              </a:spcBef>
              <a:spcAft>
                <a:spcPts val="0"/>
              </a:spcAft>
              <a:buClr>
                <a:schemeClr val="dk1"/>
              </a:buClr>
              <a:buSzPct val="100000"/>
              <a:buFont typeface="Calibri"/>
              <a:buAutoNum type="arabicPeriod"/>
            </a:pPr>
            <a:r>
              <a:rPr lang="en-US" sz="2400" b="0" i="0" u="none" strike="noStrike" cap="none" dirty="0">
                <a:solidFill>
                  <a:schemeClr val="dk1"/>
                </a:solidFill>
                <a:latin typeface="Calibri"/>
                <a:ea typeface="Calibri"/>
                <a:cs typeface="Calibri"/>
                <a:sym typeface="Calibri"/>
              </a:rPr>
              <a:t>Arrows have direction; direction matters</a:t>
            </a:r>
          </a:p>
          <a:p>
            <a:pPr marL="342900" marR="0" lvl="0" indent="-342900" algn="l" rtl="0">
              <a:spcBef>
                <a:spcPts val="600"/>
              </a:spcBef>
              <a:spcAft>
                <a:spcPts val="0"/>
              </a:spcAft>
              <a:buClr>
                <a:schemeClr val="dk1"/>
              </a:buClr>
              <a:buSzPct val="100000"/>
              <a:buFont typeface="Calibri"/>
              <a:buAutoNum type="arabicPeriod"/>
            </a:pPr>
            <a:r>
              <a:rPr lang="en-US" sz="2400" b="0" i="0" u="none" strike="noStrike" cap="none" dirty="0">
                <a:solidFill>
                  <a:schemeClr val="dk1"/>
                </a:solidFill>
                <a:latin typeface="Calibri"/>
                <a:ea typeface="Calibri"/>
                <a:cs typeface="Calibri"/>
                <a:sym typeface="Calibri"/>
              </a:rPr>
              <a:t>Not all structures are necessarily linked to all others</a:t>
            </a:r>
          </a:p>
          <a:p>
            <a:pPr marL="457200" marR="0" lvl="1" indent="0" algn="l" rtl="0">
              <a:spcBef>
                <a:spcPts val="600"/>
              </a:spcBef>
              <a:spcAft>
                <a:spcPts val="0"/>
              </a:spcAft>
              <a:buSzPct val="25000"/>
              <a:buNone/>
            </a:pPr>
            <a:r>
              <a:rPr lang="en-US" sz="2400" b="0" i="0" u="none" strike="noStrike" cap="none" dirty="0">
                <a:solidFill>
                  <a:schemeClr val="dk1"/>
                </a:solidFill>
                <a:latin typeface="Calibri"/>
                <a:ea typeface="Calibri"/>
                <a:cs typeface="Calibri"/>
                <a:sym typeface="Calibri"/>
              </a:rPr>
              <a:t>- Linkages must be relevant and contribute toward explaining the model’s function</a:t>
            </a:r>
          </a:p>
          <a:p>
            <a:pPr marL="342900" marR="0" lvl="0" indent="-342900" algn="l" rtl="0">
              <a:spcBef>
                <a:spcPts val="600"/>
              </a:spcBef>
              <a:spcAft>
                <a:spcPts val="0"/>
              </a:spcAft>
              <a:buClr>
                <a:schemeClr val="dk1"/>
              </a:buClr>
              <a:buSzPct val="100000"/>
              <a:buFont typeface="Calibri"/>
              <a:buAutoNum type="arabicPeriod"/>
            </a:pPr>
            <a:r>
              <a:rPr lang="en-US" sz="2400" b="0" i="0" u="none" strike="noStrike" cap="none" dirty="0">
                <a:solidFill>
                  <a:schemeClr val="dk1"/>
                </a:solidFill>
                <a:latin typeface="Calibri"/>
                <a:ea typeface="Calibri"/>
                <a:cs typeface="Calibri"/>
                <a:sym typeface="Calibri"/>
              </a:rPr>
              <a:t>Should NOT read like a sentence, but</a:t>
            </a:r>
          </a:p>
          <a:p>
            <a:pPr marL="342900" marR="0" lvl="0" indent="-342900" algn="l" rtl="0">
              <a:spcBef>
                <a:spcPts val="600"/>
              </a:spcBef>
              <a:spcAft>
                <a:spcPts val="0"/>
              </a:spcAft>
              <a:buClr>
                <a:schemeClr val="dk1"/>
              </a:buClr>
              <a:buSzPct val="100000"/>
              <a:buFont typeface="Calibri"/>
              <a:buAutoNum type="arabicPeriod"/>
            </a:pPr>
            <a:r>
              <a:rPr lang="en-US" sz="2400" b="0" i="0" u="none" strike="noStrike" cap="none" dirty="0">
                <a:solidFill>
                  <a:schemeClr val="dk1"/>
                </a:solidFill>
                <a:latin typeface="Calibri"/>
                <a:ea typeface="Calibri"/>
                <a:cs typeface="Calibri"/>
                <a:sym typeface="Calibri"/>
              </a:rPr>
              <a:t>Propositions must stand alone</a:t>
            </a:r>
          </a:p>
          <a:p>
            <a:pPr marL="457200" marR="0" lvl="1" indent="0" algn="l" rtl="0">
              <a:spcBef>
                <a:spcPts val="600"/>
              </a:spcBef>
              <a:spcAft>
                <a:spcPts val="0"/>
              </a:spcAft>
              <a:buSzPct val="25000"/>
              <a:buNone/>
            </a:pPr>
            <a:r>
              <a:rPr lang="en-US" sz="2400" b="0" i="0" u="none" strike="noStrike" cap="none" dirty="0">
                <a:solidFill>
                  <a:schemeClr val="dk1"/>
                </a:solidFill>
                <a:latin typeface="Calibri"/>
                <a:ea typeface="Calibri"/>
                <a:cs typeface="Calibri"/>
                <a:sym typeface="Calibri"/>
              </a:rPr>
              <a:t> - structure –[relationship]→structure</a:t>
            </a:r>
          </a:p>
          <a:p>
            <a:pPr marL="342900" marR="0" lvl="0" indent="-342900" algn="l" rtl="0">
              <a:spcBef>
                <a:spcPts val="600"/>
              </a:spcBef>
              <a:spcAft>
                <a:spcPts val="0"/>
              </a:spcAft>
              <a:buClr>
                <a:schemeClr val="dk1"/>
              </a:buClr>
              <a:buSzPct val="100000"/>
              <a:buFont typeface="Calibri"/>
              <a:buAutoNum type="arabicPeriod"/>
            </a:pPr>
            <a:r>
              <a:rPr lang="en-US" sz="2400" b="0" i="0" u="none" strike="noStrike" cap="none" dirty="0">
                <a:solidFill>
                  <a:schemeClr val="dk1"/>
                </a:solidFill>
                <a:latin typeface="Calibri"/>
                <a:ea typeface="Calibri"/>
                <a:cs typeface="Calibri"/>
                <a:sym typeface="Calibri"/>
              </a:rPr>
              <a:t>Whole model “tells a story” (i.e., it communicates the function of the model</a:t>
            </a:r>
            <a:r>
              <a:rPr lang="en-US" sz="2400" b="0" i="0" u="none" strike="noStrike" cap="none" dirty="0" smtClean="0">
                <a:solidFill>
                  <a:schemeClr val="dk1"/>
                </a:solidFill>
                <a:latin typeface="Calibri"/>
                <a:ea typeface="Calibri"/>
                <a:cs typeface="Calibri"/>
                <a:sym typeface="Calibri"/>
              </a:rPr>
              <a:t>)</a:t>
            </a:r>
          </a:p>
          <a:p>
            <a:pPr marL="342900" marR="0" lvl="0" indent="-342900" algn="l" rtl="0">
              <a:spcBef>
                <a:spcPts val="600"/>
              </a:spcBef>
              <a:spcAft>
                <a:spcPts val="0"/>
              </a:spcAft>
              <a:buClr>
                <a:schemeClr val="dk1"/>
              </a:buClr>
              <a:buSzPct val="100000"/>
              <a:buFont typeface="Calibri"/>
              <a:buAutoNum type="arabicPeriod"/>
            </a:pPr>
            <a:r>
              <a:rPr lang="en-US" sz="2400" dirty="0" smtClean="0">
                <a:solidFill>
                  <a:schemeClr val="dk1"/>
                </a:solidFill>
                <a:latin typeface="Calibri"/>
                <a:ea typeface="Calibri"/>
                <a:cs typeface="Calibri"/>
                <a:sym typeface="Calibri"/>
              </a:rPr>
              <a:t>Write a figure legend for each model that explains the function of the model.</a:t>
            </a:r>
            <a:endParaRPr lang="en-US" sz="2400" b="0" i="0" u="none" strike="noStrike" cap="none" dirty="0">
              <a:solidFill>
                <a:schemeClr val="dk1"/>
              </a:solidFill>
              <a:latin typeface="Calibri"/>
              <a:ea typeface="Calibri"/>
              <a:cs typeface="Calibri"/>
              <a:sym typeface="Calibri"/>
            </a:endParaRPr>
          </a:p>
          <a:p>
            <a:pPr marL="342900" marR="0" lvl="0" indent="-342900" algn="l" rtl="0">
              <a:spcBef>
                <a:spcPts val="600"/>
              </a:spcBef>
              <a:spcAft>
                <a:spcPts val="0"/>
              </a:spcAft>
              <a:buClr>
                <a:schemeClr val="dk1"/>
              </a:buClr>
              <a:buFont typeface="Arial"/>
              <a:buNone/>
            </a:pPr>
            <a:endParaRPr sz="2800" b="0" i="0" u="none" strike="noStrike" cap="none" dirty="0">
              <a:solidFill>
                <a:schemeClr val="dk1"/>
              </a:solidFill>
              <a:latin typeface="Calibri"/>
              <a:ea typeface="Calibri"/>
              <a:cs typeface="Calibri"/>
              <a:sym typeface="Calibri"/>
            </a:endParaRPr>
          </a:p>
        </p:txBody>
      </p:sp>
      <p:sp>
        <p:nvSpPr>
          <p:cNvPr id="423" name="Shape 423"/>
          <p:cNvSpPr/>
          <p:nvPr/>
        </p:nvSpPr>
        <p:spPr>
          <a:xfrm>
            <a:off x="5483873" y="4906301"/>
            <a:ext cx="902700" cy="433500"/>
          </a:xfrm>
          <a:prstGeom prst="roundRect">
            <a:avLst>
              <a:gd name="adj" fmla="val 16667"/>
            </a:avLst>
          </a:prstGeom>
          <a:solidFill>
            <a:schemeClr val="lt1"/>
          </a:solidFill>
          <a:ln w="254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400" b="0" i="0" u="none" strike="noStrike" cap="none">
                <a:solidFill>
                  <a:schemeClr val="dk1"/>
                </a:solidFill>
                <a:latin typeface="Arial"/>
                <a:ea typeface="Arial"/>
                <a:cs typeface="Arial"/>
                <a:sym typeface="Arial"/>
              </a:rPr>
              <a:t>Cow</a:t>
            </a:r>
          </a:p>
        </p:txBody>
      </p:sp>
      <p:sp>
        <p:nvSpPr>
          <p:cNvPr id="424" name="Shape 424"/>
          <p:cNvSpPr/>
          <p:nvPr/>
        </p:nvSpPr>
        <p:spPr>
          <a:xfrm>
            <a:off x="7402468" y="4906301"/>
            <a:ext cx="902700" cy="433500"/>
          </a:xfrm>
          <a:prstGeom prst="roundRect">
            <a:avLst>
              <a:gd name="adj" fmla="val 16667"/>
            </a:avLst>
          </a:prstGeom>
          <a:solidFill>
            <a:schemeClr val="lt1"/>
          </a:solidFill>
          <a:ln w="254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400" b="0" i="0" u="none" strike="noStrike" cap="none">
                <a:solidFill>
                  <a:schemeClr val="dk1"/>
                </a:solidFill>
                <a:latin typeface="Arial"/>
                <a:ea typeface="Arial"/>
                <a:cs typeface="Arial"/>
                <a:sym typeface="Arial"/>
              </a:rPr>
              <a:t>Hay</a:t>
            </a:r>
          </a:p>
        </p:txBody>
      </p:sp>
      <p:cxnSp>
        <p:nvCxnSpPr>
          <p:cNvPr id="425" name="Shape 425"/>
          <p:cNvCxnSpPr>
            <a:stCxn id="423" idx="3"/>
            <a:endCxn id="424" idx="1"/>
          </p:cNvCxnSpPr>
          <p:nvPr/>
        </p:nvCxnSpPr>
        <p:spPr>
          <a:xfrm>
            <a:off x="6386573" y="5123051"/>
            <a:ext cx="1015800" cy="0"/>
          </a:xfrm>
          <a:prstGeom prst="straightConnector1">
            <a:avLst/>
          </a:prstGeom>
          <a:noFill/>
          <a:ln w="25400" cap="flat" cmpd="sng">
            <a:solidFill>
              <a:schemeClr val="accent1"/>
            </a:solidFill>
            <a:prstDash val="solid"/>
            <a:round/>
            <a:headEnd type="none" w="med" len="med"/>
            <a:tailEnd type="stealth" w="lg" len="lg"/>
          </a:ln>
        </p:spPr>
      </p:cxnSp>
      <p:sp>
        <p:nvSpPr>
          <p:cNvPr id="426" name="Shape 426"/>
          <p:cNvSpPr txBox="1"/>
          <p:nvPr/>
        </p:nvSpPr>
        <p:spPr>
          <a:xfrm>
            <a:off x="6551787" y="4790862"/>
            <a:ext cx="678299" cy="369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Eats</a:t>
            </a:r>
          </a:p>
        </p:txBody>
      </p:sp>
      <p:sp>
        <p:nvSpPr>
          <p:cNvPr id="427" name="Shape 427"/>
          <p:cNvSpPr txBox="1"/>
          <p:nvPr/>
        </p:nvSpPr>
        <p:spPr>
          <a:xfrm>
            <a:off x="382461" y="157702"/>
            <a:ext cx="8385299" cy="586500"/>
          </a:xfrm>
          <a:prstGeom prst="rect">
            <a:avLst/>
          </a:prstGeom>
          <a:solidFill>
            <a:srgbClr val="7030A0"/>
          </a:solidFill>
          <a:ln w="9525" cap="flat" cmpd="sng">
            <a:solidFill>
              <a:srgbClr val="BD4B4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4000">
                <a:solidFill>
                  <a:schemeClr val="bg1"/>
                </a:solidFill>
                <a:latin typeface="Calibri"/>
                <a:ea typeface="Calibri"/>
                <a:cs typeface="Calibri"/>
                <a:sym typeface="Calibri"/>
              </a:rPr>
              <a:t>Model building checklist</a:t>
            </a:r>
          </a:p>
        </p:txBody>
      </p:sp>
    </p:spTree>
    <p:extLst>
      <p:ext uri="{BB962C8B-B14F-4D97-AF65-F5344CB8AC3E}">
        <p14:creationId xmlns:p14="http://schemas.microsoft.com/office/powerpoint/2010/main" val="393967649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31775"/>
            <a:ext cx="8229600" cy="852488"/>
          </a:xfrm>
          <a:prstGeom prst="rect">
            <a:avLst/>
          </a:prstGeom>
        </p:spPr>
        <p:txBody>
          <a:bodyPr anchor="t">
            <a:normAutofit fontScale="90000"/>
          </a:bodyPr>
          <a:lstStyle/>
          <a:p>
            <a:r>
              <a:rPr lang="en-US" b="1" dirty="0" smtClean="0"/>
              <a:t>Box and Arrow</a:t>
            </a:r>
            <a:r>
              <a:rPr lang="en-US" b="1" dirty="0" smtClean="0">
                <a:effectLst/>
              </a:rPr>
              <a:t> Model Construction</a:t>
            </a:r>
            <a:endParaRPr lang="en-US" b="1" dirty="0">
              <a:effectLst/>
            </a:endParaRPr>
          </a:p>
        </p:txBody>
      </p:sp>
      <p:sp>
        <p:nvSpPr>
          <p:cNvPr id="3" name="TextBox 2"/>
          <p:cNvSpPr txBox="1"/>
          <p:nvPr/>
        </p:nvSpPr>
        <p:spPr>
          <a:xfrm>
            <a:off x="457200" y="1295400"/>
            <a:ext cx="8229600" cy="1200329"/>
          </a:xfrm>
          <a:prstGeom prst="rect">
            <a:avLst/>
          </a:prstGeom>
          <a:noFill/>
        </p:spPr>
        <p:txBody>
          <a:bodyPr wrap="square" rtlCol="0">
            <a:spAutoFit/>
          </a:bodyPr>
          <a:lstStyle/>
          <a:p>
            <a:pPr marL="231775" indent="-231775"/>
            <a:r>
              <a:rPr lang="en-US" sz="2400" b="0" dirty="0" smtClean="0">
                <a:ln>
                  <a:solidFill>
                    <a:srgbClr val="FF0000"/>
                  </a:solidFill>
                </a:ln>
                <a:solidFill>
                  <a:srgbClr val="FF0000"/>
                </a:solidFill>
                <a:latin typeface="+mn-lt"/>
              </a:rPr>
              <a:t>Structures </a:t>
            </a:r>
            <a:r>
              <a:rPr lang="en-US" sz="2400" b="0" dirty="0" smtClean="0">
                <a:latin typeface="+mn-lt"/>
              </a:rPr>
              <a:t>– concepts, traits (what are the parts?)</a:t>
            </a:r>
          </a:p>
          <a:p>
            <a:pPr marL="231775" indent="-231775"/>
            <a:r>
              <a:rPr lang="en-US" sz="2400" b="0" dirty="0">
                <a:ln>
                  <a:solidFill>
                    <a:srgbClr val="0000FF"/>
                  </a:solidFill>
                </a:ln>
                <a:solidFill>
                  <a:srgbClr val="0000FF"/>
                </a:solidFill>
                <a:latin typeface="+mn-lt"/>
              </a:rPr>
              <a:t>R</a:t>
            </a:r>
            <a:r>
              <a:rPr lang="en-US" sz="2400" b="0" dirty="0" smtClean="0">
                <a:ln>
                  <a:solidFill>
                    <a:srgbClr val="0000FF"/>
                  </a:solidFill>
                </a:ln>
                <a:solidFill>
                  <a:srgbClr val="0000FF"/>
                </a:solidFill>
                <a:latin typeface="+mn-lt"/>
              </a:rPr>
              <a:t>elationships</a:t>
            </a:r>
            <a:r>
              <a:rPr lang="en-US" sz="2400" b="0" dirty="0" smtClean="0">
                <a:solidFill>
                  <a:srgbClr val="0000FF"/>
                </a:solidFill>
                <a:latin typeface="+mn-lt"/>
              </a:rPr>
              <a:t> </a:t>
            </a:r>
            <a:r>
              <a:rPr lang="en-US" sz="2400" b="0" dirty="0" smtClean="0">
                <a:latin typeface="+mn-lt"/>
              </a:rPr>
              <a:t>– behaviors, processes (how to the parts connect?)</a:t>
            </a:r>
          </a:p>
          <a:p>
            <a:pPr marL="231775" indent="-231775"/>
            <a:r>
              <a:rPr lang="en-US" sz="2400" b="0" dirty="0" smtClean="0">
                <a:ln>
                  <a:solidFill>
                    <a:srgbClr val="008000"/>
                  </a:solidFill>
                </a:ln>
                <a:solidFill>
                  <a:srgbClr val="008000"/>
                </a:solidFill>
                <a:latin typeface="+mn-lt"/>
              </a:rPr>
              <a:t>Function </a:t>
            </a:r>
            <a:r>
              <a:rPr lang="en-US" sz="2400" b="0" dirty="0" smtClean="0">
                <a:latin typeface="+mn-lt"/>
              </a:rPr>
              <a:t>– purpose – collectively, what do the parts do? </a:t>
            </a:r>
            <a:endParaRPr lang="en-US" sz="2400" b="0" dirty="0">
              <a:latin typeface="+mn-lt"/>
            </a:endParaRPr>
          </a:p>
        </p:txBody>
      </p:sp>
      <p:sp>
        <p:nvSpPr>
          <p:cNvPr id="20" name="TextBox 19"/>
          <p:cNvSpPr txBox="1"/>
          <p:nvPr/>
        </p:nvSpPr>
        <p:spPr>
          <a:xfrm>
            <a:off x="861736" y="5486400"/>
            <a:ext cx="7086600" cy="461665"/>
          </a:xfrm>
          <a:prstGeom prst="rect">
            <a:avLst/>
          </a:prstGeom>
          <a:noFill/>
        </p:spPr>
        <p:txBody>
          <a:bodyPr wrap="square" rtlCol="0">
            <a:spAutoFit/>
          </a:bodyPr>
          <a:lstStyle/>
          <a:p>
            <a:pPr algn="ctr"/>
            <a:r>
              <a:rPr lang="en-US" sz="2400" dirty="0" smtClean="0">
                <a:solidFill>
                  <a:srgbClr val="008000"/>
                </a:solidFill>
                <a:latin typeface="+mn-lt"/>
              </a:rPr>
              <a:t>Figure 1. How cellular information is organized.</a:t>
            </a:r>
            <a:endParaRPr lang="en-US" sz="2400" dirty="0">
              <a:solidFill>
                <a:srgbClr val="008000"/>
              </a:solidFill>
              <a:latin typeface="+mn-lt"/>
            </a:endParaRPr>
          </a:p>
        </p:txBody>
      </p:sp>
      <p:sp>
        <p:nvSpPr>
          <p:cNvPr id="16" name="Rectangle 15"/>
          <p:cNvSpPr/>
          <p:nvPr/>
        </p:nvSpPr>
        <p:spPr>
          <a:xfrm>
            <a:off x="6451592" y="6290269"/>
            <a:ext cx="2616208" cy="307777"/>
          </a:xfrm>
          <a:prstGeom prst="rect">
            <a:avLst/>
          </a:prstGeom>
        </p:spPr>
        <p:txBody>
          <a:bodyPr wrap="square">
            <a:spAutoFit/>
          </a:bodyPr>
          <a:lstStyle/>
          <a:p>
            <a:pPr marL="231775" indent="-231775">
              <a:spcBef>
                <a:spcPts val="1800"/>
              </a:spcBef>
            </a:pPr>
            <a:r>
              <a:rPr lang="en-US" sz="1400" dirty="0" smtClean="0">
                <a:latin typeface="+mn-lt"/>
              </a:rPr>
              <a:t>Derived from </a:t>
            </a:r>
            <a:r>
              <a:rPr lang="en-US" sz="1400" dirty="0" err="1" smtClean="0">
                <a:latin typeface="+mn-lt"/>
              </a:rPr>
              <a:t>Goel</a:t>
            </a:r>
            <a:r>
              <a:rPr lang="en-US" sz="1400" dirty="0" smtClean="0">
                <a:latin typeface="+mn-lt"/>
              </a:rPr>
              <a:t> et al. 1996</a:t>
            </a:r>
          </a:p>
        </p:txBody>
      </p:sp>
      <p:sp>
        <p:nvSpPr>
          <p:cNvPr id="34" name="Rectangle 33"/>
          <p:cNvSpPr/>
          <p:nvPr/>
        </p:nvSpPr>
        <p:spPr>
          <a:xfrm>
            <a:off x="1804016" y="4614342"/>
            <a:ext cx="1551214" cy="598714"/>
          </a:xfrm>
          <a:prstGeom prst="rect">
            <a:avLst/>
          </a:prstGeom>
          <a:ln>
            <a:solidFill>
              <a:srgbClr val="0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b="0" dirty="0" smtClean="0">
                <a:solidFill>
                  <a:srgbClr val="000000"/>
                </a:solidFill>
              </a:rPr>
              <a:t>DNA</a:t>
            </a:r>
            <a:endParaRPr lang="en-US" b="0" dirty="0">
              <a:solidFill>
                <a:srgbClr val="000000"/>
              </a:solidFill>
            </a:endParaRPr>
          </a:p>
        </p:txBody>
      </p:sp>
      <p:sp>
        <p:nvSpPr>
          <p:cNvPr id="35" name="Rectangle 34"/>
          <p:cNvSpPr/>
          <p:nvPr/>
        </p:nvSpPr>
        <p:spPr>
          <a:xfrm>
            <a:off x="5429660" y="4641541"/>
            <a:ext cx="1551214" cy="598714"/>
          </a:xfrm>
          <a:prstGeom prst="rect">
            <a:avLst/>
          </a:prstGeom>
          <a:ln>
            <a:solidFill>
              <a:srgbClr val="0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b="0" dirty="0" smtClean="0">
                <a:solidFill>
                  <a:srgbClr val="000000"/>
                </a:solidFill>
              </a:rPr>
              <a:t>Gene</a:t>
            </a:r>
            <a:endParaRPr lang="en-US" b="0" dirty="0">
              <a:solidFill>
                <a:srgbClr val="000000"/>
              </a:solidFill>
            </a:endParaRPr>
          </a:p>
        </p:txBody>
      </p:sp>
      <p:sp>
        <p:nvSpPr>
          <p:cNvPr id="36" name="Rectangle 35"/>
          <p:cNvSpPr/>
          <p:nvPr/>
        </p:nvSpPr>
        <p:spPr>
          <a:xfrm>
            <a:off x="3481614" y="3433227"/>
            <a:ext cx="1948046" cy="598714"/>
          </a:xfrm>
          <a:prstGeom prst="rect">
            <a:avLst/>
          </a:prstGeom>
          <a:ln>
            <a:solidFill>
              <a:srgbClr val="0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b="0" dirty="0" smtClean="0">
                <a:solidFill>
                  <a:srgbClr val="000000"/>
                </a:solidFill>
              </a:rPr>
              <a:t>Chromosomes</a:t>
            </a:r>
            <a:endParaRPr lang="en-US" b="0" dirty="0">
              <a:solidFill>
                <a:srgbClr val="000000"/>
              </a:solidFill>
            </a:endParaRPr>
          </a:p>
        </p:txBody>
      </p:sp>
      <p:sp>
        <p:nvSpPr>
          <p:cNvPr id="38" name="Freeform 37"/>
          <p:cNvSpPr/>
          <p:nvPr/>
        </p:nvSpPr>
        <p:spPr>
          <a:xfrm>
            <a:off x="5261734" y="3670898"/>
            <a:ext cx="1070428" cy="907143"/>
          </a:xfrm>
          <a:custGeom>
            <a:avLst/>
            <a:gdLst>
              <a:gd name="connsiteX0" fmla="*/ 0 w 1070428"/>
              <a:gd name="connsiteY0" fmla="*/ 0 h 907143"/>
              <a:gd name="connsiteX1" fmla="*/ 752928 w 1070428"/>
              <a:gd name="connsiteY1" fmla="*/ 181429 h 907143"/>
              <a:gd name="connsiteX2" fmla="*/ 1070428 w 1070428"/>
              <a:gd name="connsiteY2" fmla="*/ 907143 h 907143"/>
            </a:gdLst>
            <a:ahLst/>
            <a:cxnLst>
              <a:cxn ang="0">
                <a:pos x="connsiteX0" y="connsiteY0"/>
              </a:cxn>
              <a:cxn ang="0">
                <a:pos x="connsiteX1" y="connsiteY1"/>
              </a:cxn>
              <a:cxn ang="0">
                <a:pos x="connsiteX2" y="connsiteY2"/>
              </a:cxn>
            </a:cxnLst>
            <a:rect l="l" t="t" r="r" b="b"/>
            <a:pathLst>
              <a:path w="1070428" h="907143">
                <a:moveTo>
                  <a:pt x="0" y="0"/>
                </a:moveTo>
                <a:cubicBezTo>
                  <a:pt x="287261" y="15119"/>
                  <a:pt x="574523" y="30239"/>
                  <a:pt x="752928" y="181429"/>
                </a:cubicBezTo>
                <a:cubicBezTo>
                  <a:pt x="931333" y="332619"/>
                  <a:pt x="1070428" y="907143"/>
                  <a:pt x="1070428" y="907143"/>
                </a:cubicBezTo>
              </a:path>
            </a:pathLst>
          </a:custGeom>
          <a:ln w="38100">
            <a:solidFill>
              <a:schemeClr val="tx1"/>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rot="16614691">
            <a:off x="2350741" y="3669084"/>
            <a:ext cx="1070428" cy="907143"/>
          </a:xfrm>
          <a:custGeom>
            <a:avLst/>
            <a:gdLst>
              <a:gd name="connsiteX0" fmla="*/ 0 w 1070428"/>
              <a:gd name="connsiteY0" fmla="*/ 0 h 907143"/>
              <a:gd name="connsiteX1" fmla="*/ 752928 w 1070428"/>
              <a:gd name="connsiteY1" fmla="*/ 181429 h 907143"/>
              <a:gd name="connsiteX2" fmla="*/ 1070428 w 1070428"/>
              <a:gd name="connsiteY2" fmla="*/ 907143 h 907143"/>
            </a:gdLst>
            <a:ahLst/>
            <a:cxnLst>
              <a:cxn ang="0">
                <a:pos x="connsiteX0" y="connsiteY0"/>
              </a:cxn>
              <a:cxn ang="0">
                <a:pos x="connsiteX1" y="connsiteY1"/>
              </a:cxn>
              <a:cxn ang="0">
                <a:pos x="connsiteX2" y="connsiteY2"/>
              </a:cxn>
            </a:cxnLst>
            <a:rect l="l" t="t" r="r" b="b"/>
            <a:pathLst>
              <a:path w="1070428" h="907143">
                <a:moveTo>
                  <a:pt x="0" y="0"/>
                </a:moveTo>
                <a:cubicBezTo>
                  <a:pt x="287261" y="15119"/>
                  <a:pt x="574523" y="30239"/>
                  <a:pt x="752928" y="181429"/>
                </a:cubicBezTo>
                <a:cubicBezTo>
                  <a:pt x="931333" y="332619"/>
                  <a:pt x="1070428" y="907143"/>
                  <a:pt x="1070428" y="907143"/>
                </a:cubicBezTo>
              </a:path>
            </a:pathLst>
          </a:custGeom>
          <a:ln w="381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TextBox 39"/>
          <p:cNvSpPr txBox="1"/>
          <p:nvPr/>
        </p:nvSpPr>
        <p:spPr>
          <a:xfrm>
            <a:off x="6094078" y="3669535"/>
            <a:ext cx="1297214" cy="338554"/>
          </a:xfrm>
          <a:prstGeom prst="rect">
            <a:avLst/>
          </a:prstGeom>
          <a:noFill/>
        </p:spPr>
        <p:txBody>
          <a:bodyPr wrap="square" rtlCol="0">
            <a:spAutoFit/>
          </a:bodyPr>
          <a:lstStyle/>
          <a:p>
            <a:r>
              <a:rPr lang="en-US" sz="1600" dirty="0" smtClean="0"/>
              <a:t>Locus is</a:t>
            </a:r>
            <a:endParaRPr lang="en-US" sz="1600" dirty="0"/>
          </a:p>
        </p:txBody>
      </p:sp>
      <p:sp>
        <p:nvSpPr>
          <p:cNvPr id="41" name="TextBox 40"/>
          <p:cNvSpPr txBox="1"/>
          <p:nvPr/>
        </p:nvSpPr>
        <p:spPr>
          <a:xfrm>
            <a:off x="1573929" y="3536749"/>
            <a:ext cx="1011558" cy="584776"/>
          </a:xfrm>
          <a:prstGeom prst="rect">
            <a:avLst/>
          </a:prstGeom>
          <a:noFill/>
        </p:spPr>
        <p:txBody>
          <a:bodyPr wrap="square" rtlCol="0">
            <a:spAutoFit/>
          </a:bodyPr>
          <a:lstStyle/>
          <a:p>
            <a:pPr algn="r"/>
            <a:r>
              <a:rPr lang="en-US" sz="1600" dirty="0" smtClean="0"/>
              <a:t>Coiled into</a:t>
            </a:r>
            <a:endParaRPr lang="en-US" sz="1600" dirty="0"/>
          </a:p>
        </p:txBody>
      </p:sp>
      <p:sp>
        <p:nvSpPr>
          <p:cNvPr id="44" name="TextBox 43"/>
          <p:cNvSpPr txBox="1"/>
          <p:nvPr/>
        </p:nvSpPr>
        <p:spPr>
          <a:xfrm>
            <a:off x="3454409" y="4614342"/>
            <a:ext cx="1669141" cy="584776"/>
          </a:xfrm>
          <a:prstGeom prst="rect">
            <a:avLst/>
          </a:prstGeom>
          <a:noFill/>
        </p:spPr>
        <p:txBody>
          <a:bodyPr wrap="square" rtlCol="0">
            <a:spAutoFit/>
          </a:bodyPr>
          <a:lstStyle/>
          <a:p>
            <a:pPr algn="ctr"/>
            <a:r>
              <a:rPr lang="en-US" sz="1600" dirty="0" smtClean="0"/>
              <a:t>Coding section is</a:t>
            </a:r>
            <a:endParaRPr lang="en-US" sz="1600" dirty="0"/>
          </a:p>
        </p:txBody>
      </p:sp>
      <p:sp>
        <p:nvSpPr>
          <p:cNvPr id="17" name="Rectangle 16"/>
          <p:cNvSpPr/>
          <p:nvPr/>
        </p:nvSpPr>
        <p:spPr>
          <a:xfrm>
            <a:off x="1791008" y="4639041"/>
            <a:ext cx="1551214" cy="598714"/>
          </a:xfrm>
          <a:prstGeom prst="rect">
            <a:avLst/>
          </a:prstGeom>
          <a:no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FF0000"/>
              </a:solidFill>
            </a:endParaRPr>
          </a:p>
        </p:txBody>
      </p:sp>
      <p:sp>
        <p:nvSpPr>
          <p:cNvPr id="18" name="Rectangle 17"/>
          <p:cNvSpPr/>
          <p:nvPr/>
        </p:nvSpPr>
        <p:spPr>
          <a:xfrm>
            <a:off x="5442668" y="4639041"/>
            <a:ext cx="1551214" cy="598714"/>
          </a:xfrm>
          <a:prstGeom prst="rect">
            <a:avLst/>
          </a:prstGeom>
          <a:no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FF0000"/>
              </a:solidFill>
            </a:endParaRPr>
          </a:p>
        </p:txBody>
      </p:sp>
      <p:sp>
        <p:nvSpPr>
          <p:cNvPr id="19" name="Rectangle 18"/>
          <p:cNvSpPr/>
          <p:nvPr/>
        </p:nvSpPr>
        <p:spPr>
          <a:xfrm>
            <a:off x="3460120" y="3314192"/>
            <a:ext cx="2013750" cy="598714"/>
          </a:xfrm>
          <a:prstGeom prst="rect">
            <a:avLst/>
          </a:prstGeom>
          <a:no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FF0000"/>
              </a:solidFill>
            </a:endParaRPr>
          </a:p>
        </p:txBody>
      </p:sp>
      <p:sp>
        <p:nvSpPr>
          <p:cNvPr id="21" name="TextBox 20"/>
          <p:cNvSpPr txBox="1"/>
          <p:nvPr/>
        </p:nvSpPr>
        <p:spPr>
          <a:xfrm>
            <a:off x="6153550" y="3620565"/>
            <a:ext cx="1297214" cy="400110"/>
          </a:xfrm>
          <a:prstGeom prst="rect">
            <a:avLst/>
          </a:prstGeom>
          <a:solidFill>
            <a:schemeClr val="bg1"/>
          </a:solidFill>
        </p:spPr>
        <p:txBody>
          <a:bodyPr wrap="square" rtlCol="0">
            <a:spAutoFit/>
          </a:bodyPr>
          <a:lstStyle/>
          <a:p>
            <a:r>
              <a:rPr lang="en-US" sz="2000" b="0" dirty="0" smtClean="0">
                <a:ln>
                  <a:solidFill>
                    <a:srgbClr val="0000FF"/>
                  </a:solidFill>
                </a:ln>
                <a:solidFill>
                  <a:srgbClr val="0000FF"/>
                </a:solidFill>
                <a:latin typeface="+mn-lt"/>
              </a:rPr>
              <a:t>Locus is</a:t>
            </a:r>
            <a:endParaRPr lang="en-US" sz="2000" b="0" dirty="0">
              <a:ln>
                <a:solidFill>
                  <a:srgbClr val="0000FF"/>
                </a:solidFill>
              </a:ln>
              <a:solidFill>
                <a:srgbClr val="0000FF"/>
              </a:solidFill>
              <a:latin typeface="+mn-lt"/>
            </a:endParaRPr>
          </a:p>
        </p:txBody>
      </p:sp>
      <p:sp>
        <p:nvSpPr>
          <p:cNvPr id="22" name="TextBox 21"/>
          <p:cNvSpPr txBox="1"/>
          <p:nvPr/>
        </p:nvSpPr>
        <p:spPr>
          <a:xfrm>
            <a:off x="1468772" y="3487779"/>
            <a:ext cx="1288952" cy="707886"/>
          </a:xfrm>
          <a:prstGeom prst="rect">
            <a:avLst/>
          </a:prstGeom>
          <a:solidFill>
            <a:schemeClr val="bg1"/>
          </a:solidFill>
        </p:spPr>
        <p:txBody>
          <a:bodyPr wrap="square" rtlCol="0">
            <a:spAutoFit/>
          </a:bodyPr>
          <a:lstStyle/>
          <a:p>
            <a:pPr algn="r"/>
            <a:r>
              <a:rPr lang="en-US" sz="2000" b="0" dirty="0" smtClean="0">
                <a:ln>
                  <a:solidFill>
                    <a:srgbClr val="0000FF"/>
                  </a:solidFill>
                </a:ln>
                <a:solidFill>
                  <a:srgbClr val="0000FF"/>
                </a:solidFill>
                <a:latin typeface="+mn-lt"/>
              </a:rPr>
              <a:t>Coiled into</a:t>
            </a:r>
            <a:endParaRPr lang="en-US" sz="2000" b="0" dirty="0">
              <a:ln>
                <a:solidFill>
                  <a:srgbClr val="0000FF"/>
                </a:solidFill>
              </a:ln>
              <a:solidFill>
                <a:srgbClr val="0000FF"/>
              </a:solidFill>
              <a:latin typeface="+mn-lt"/>
            </a:endParaRPr>
          </a:p>
        </p:txBody>
      </p:sp>
      <p:sp>
        <p:nvSpPr>
          <p:cNvPr id="23" name="TextBox 22"/>
          <p:cNvSpPr txBox="1"/>
          <p:nvPr/>
        </p:nvSpPr>
        <p:spPr>
          <a:xfrm>
            <a:off x="3513881" y="4565372"/>
            <a:ext cx="1669141" cy="707886"/>
          </a:xfrm>
          <a:prstGeom prst="rect">
            <a:avLst/>
          </a:prstGeom>
          <a:solidFill>
            <a:schemeClr val="bg1"/>
          </a:solidFill>
        </p:spPr>
        <p:txBody>
          <a:bodyPr wrap="square" rtlCol="0">
            <a:spAutoFit/>
          </a:bodyPr>
          <a:lstStyle/>
          <a:p>
            <a:pPr algn="ctr"/>
            <a:r>
              <a:rPr lang="en-US" sz="2000" b="0" dirty="0" smtClean="0">
                <a:ln>
                  <a:solidFill>
                    <a:srgbClr val="0000FF"/>
                  </a:solidFill>
                </a:ln>
                <a:solidFill>
                  <a:srgbClr val="0000FF"/>
                </a:solidFill>
                <a:latin typeface="+mn-lt"/>
              </a:rPr>
              <a:t>Coding section is</a:t>
            </a:r>
            <a:endParaRPr lang="en-US" sz="2000" b="0" dirty="0">
              <a:ln>
                <a:solidFill>
                  <a:srgbClr val="0000FF"/>
                </a:solidFill>
              </a:ln>
              <a:solidFill>
                <a:srgbClr val="0000FF"/>
              </a:solidFill>
              <a:latin typeface="+mn-lt"/>
            </a:endParaRPr>
          </a:p>
        </p:txBody>
      </p:sp>
      <p:cxnSp>
        <p:nvCxnSpPr>
          <p:cNvPr id="43" name="Straight Arrow Connector 42"/>
          <p:cNvCxnSpPr>
            <a:stCxn id="34" idx="3"/>
            <a:endCxn id="35" idx="1"/>
          </p:cNvCxnSpPr>
          <p:nvPr/>
        </p:nvCxnSpPr>
        <p:spPr>
          <a:xfrm>
            <a:off x="3355230" y="4913699"/>
            <a:ext cx="2074430" cy="27199"/>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84053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7" grpId="0" animBg="1"/>
      <p:bldP spid="18" grpId="0" animBg="1"/>
      <p:bldP spid="19" grpId="0" animBg="1"/>
      <p:bldP spid="21" grpId="0" animBg="1"/>
      <p:bldP spid="22" grpId="0" animBg="1"/>
      <p:bldP spid="2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8700" y="567264"/>
            <a:ext cx="7200900" cy="6124754"/>
          </a:xfrm>
          <a:prstGeom prst="rect">
            <a:avLst/>
          </a:prstGeom>
          <a:noFill/>
        </p:spPr>
        <p:txBody>
          <a:bodyPr wrap="square" rtlCol="0">
            <a:spAutoFit/>
          </a:bodyPr>
          <a:lstStyle/>
          <a:p>
            <a:r>
              <a:rPr lang="en-US" sz="3200" b="1" dirty="0">
                <a:solidFill>
                  <a:srgbClr val="AE1C1C"/>
                </a:solidFill>
                <a:latin typeface="+mn-lt"/>
              </a:rPr>
              <a:t>Writing figure </a:t>
            </a:r>
            <a:r>
              <a:rPr lang="en-US" sz="3200" b="1" dirty="0" smtClean="0">
                <a:solidFill>
                  <a:srgbClr val="AE1C1C"/>
                </a:solidFill>
                <a:latin typeface="+mn-lt"/>
              </a:rPr>
              <a:t>legends: check list</a:t>
            </a:r>
            <a:endParaRPr lang="en-US" sz="3200" b="1" dirty="0">
              <a:solidFill>
                <a:srgbClr val="AE1C1C"/>
              </a:solidFill>
              <a:latin typeface="+mn-lt"/>
            </a:endParaRPr>
          </a:p>
          <a:p>
            <a:r>
              <a:rPr lang="en-US" sz="2400" b="1" dirty="0">
                <a:solidFill>
                  <a:srgbClr val="AE1C1C"/>
                </a:solidFill>
                <a:latin typeface="+mn-lt"/>
              </a:rPr>
              <a:t> </a:t>
            </a:r>
          </a:p>
          <a:p>
            <a:pPr marL="457200" lvl="0" indent="-457200">
              <a:buFont typeface="+mj-lt"/>
              <a:buAutoNum type="arabicPeriod"/>
            </a:pPr>
            <a:r>
              <a:rPr lang="en-US" sz="2800" b="0" dirty="0">
                <a:latin typeface="+mn-lt"/>
              </a:rPr>
              <a:t>Describe what is shown in the figure or table. Scientific descriptions are brief and clear.</a:t>
            </a:r>
          </a:p>
          <a:p>
            <a:pPr marL="457200" lvl="0" indent="-457200">
              <a:buFont typeface="+mj-lt"/>
              <a:buAutoNum type="arabicPeriod"/>
            </a:pPr>
            <a:r>
              <a:rPr lang="en-US" sz="2800" b="0" dirty="0">
                <a:latin typeface="+mn-lt"/>
              </a:rPr>
              <a:t>Do NOT begin with “This figure shows…” Your reader already knows this.</a:t>
            </a:r>
          </a:p>
          <a:p>
            <a:pPr marL="457200" lvl="0" indent="-457200">
              <a:buFont typeface="+mj-lt"/>
              <a:buAutoNum type="arabicPeriod"/>
            </a:pPr>
            <a:r>
              <a:rPr lang="en-US" sz="2800" b="0" dirty="0">
                <a:latin typeface="+mn-lt"/>
              </a:rPr>
              <a:t>Refer to the organism, molecule, or other component(s) in the data (e.g. bacteria, </a:t>
            </a:r>
            <a:r>
              <a:rPr lang="en-US" sz="2800" b="0" dirty="0" smtClean="0">
                <a:latin typeface="+mn-lt"/>
              </a:rPr>
              <a:t>mangroves, fish)</a:t>
            </a:r>
            <a:r>
              <a:rPr lang="en-US" sz="2800" b="0" dirty="0">
                <a:latin typeface="+mn-lt"/>
              </a:rPr>
              <a:t>.</a:t>
            </a:r>
          </a:p>
          <a:p>
            <a:pPr marL="457200" lvl="0" indent="-457200">
              <a:buFont typeface="+mj-lt"/>
              <a:buAutoNum type="arabicPeriod"/>
            </a:pPr>
            <a:r>
              <a:rPr lang="en-US" sz="2800" b="0" dirty="0">
                <a:latin typeface="+mn-lt"/>
              </a:rPr>
              <a:t>A figure legend should stand alone. (e.g. Your reader should know what the table or figure is describing without reading anything else in the text of the paper or assignment.)</a:t>
            </a:r>
          </a:p>
          <a:p>
            <a:endParaRPr lang="en-US" sz="2800" b="0" dirty="0"/>
          </a:p>
        </p:txBody>
      </p:sp>
    </p:spTree>
    <p:extLst>
      <p:ext uri="{BB962C8B-B14F-4D97-AF65-F5344CB8AC3E}">
        <p14:creationId xmlns:p14="http://schemas.microsoft.com/office/powerpoint/2010/main" val="116549711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3841</Words>
  <Application>Microsoft Macintosh PowerPoint</Application>
  <PresentationFormat>On-screen Show (4:3)</PresentationFormat>
  <Paragraphs>688</Paragraphs>
  <Slides>95</Slides>
  <Notes>40</Notes>
  <HiddenSlides>5</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95</vt:i4>
      </vt:variant>
    </vt:vector>
  </HeadingPairs>
  <TitlesOfParts>
    <vt:vector size="97" baseType="lpstr">
      <vt:lpstr>Office Theme</vt:lpstr>
      <vt:lpstr>Photo Editor Photo</vt:lpstr>
      <vt:lpstr>Pathways to Scientific Teaching Day 1 - AM Building a Learning Community  6 October 2017 </vt:lpstr>
      <vt:lpstr>Working Schedule</vt:lpstr>
      <vt:lpstr>PowerPoint Presentation</vt:lpstr>
      <vt:lpstr>Thanks to special people</vt:lpstr>
      <vt:lpstr>PowerPoint Presentation</vt:lpstr>
      <vt:lpstr>PowerPoint Presentation</vt:lpstr>
      <vt:lpstr>PowerPoint Presentation</vt:lpstr>
      <vt:lpstr>PowerPoint Presentation</vt:lpstr>
      <vt:lpstr>How does the “box” system work?</vt:lpstr>
      <vt:lpstr>Carbonless Notebook</vt:lpstr>
      <vt:lpstr>PowerPoint Presentation</vt:lpstr>
      <vt:lpstr>PowerPoint Presentation</vt:lpstr>
      <vt:lpstr>Group Contract – D2L</vt:lpstr>
      <vt:lpstr>Q1. Why use groups in a course?</vt:lpstr>
      <vt:lpstr>PowerPoint Presentation</vt:lpstr>
      <vt:lpstr>Go Meta </vt:lpstr>
      <vt:lpstr>Outcomes from Seminar</vt:lpstr>
      <vt:lpstr>PowerPoint Presentation</vt:lpstr>
      <vt:lpstr>PowerPoint Presentation</vt:lpstr>
      <vt:lpstr>Objectives  10-6-17 </vt:lpstr>
      <vt:lpstr>Homework for this Afternoon </vt:lpstr>
      <vt:lpstr>PowerPoint Presentation</vt:lpstr>
      <vt:lpstr>PowerPoint Presentation</vt:lpstr>
      <vt:lpstr>PowerPoint Presentation</vt:lpstr>
      <vt:lpstr>Why transform?</vt:lpstr>
      <vt:lpstr>PowerPoint Presentation</vt:lpstr>
      <vt:lpstr>What do you see? What would you hear?</vt:lpstr>
      <vt:lpstr>PowerPoint Presentation</vt:lpstr>
      <vt:lpstr>PowerPoint Presentation</vt:lpstr>
      <vt:lpstr>Postit #1</vt:lpstr>
      <vt:lpstr>PowerPoint Presentation</vt:lpstr>
      <vt:lpstr>PowerPoint Presentation</vt:lpstr>
      <vt:lpstr>PowerPoint Presentation</vt:lpstr>
      <vt:lpstr>Discuss in Groups – Select a reporter</vt:lpstr>
      <vt:lpstr>How do people learn? </vt:lpstr>
      <vt:lpstr>PowerPoint Presentation</vt:lpstr>
      <vt:lpstr>PowerPoint Presentation</vt:lpstr>
      <vt:lpstr>Teacher- to Learner-Centered Classroom</vt:lpstr>
      <vt:lpstr>PowerPoint Presentation</vt:lpstr>
      <vt:lpstr>PowerPoint Presentation</vt:lpstr>
      <vt:lpstr>Q2. How do scientists create and communicate knowledge?</vt:lpstr>
      <vt:lpstr>Q2. How do scientists create and communicate knowledge?</vt:lpstr>
      <vt:lpstr>“Teach science as science is practiced at its best”</vt:lpstr>
      <vt:lpstr>National Feedback: Literature</vt:lpstr>
      <vt:lpstr>Compartmentalization  Linearity</vt:lpstr>
      <vt:lpstr>PowerPoint Presentation</vt:lpstr>
      <vt:lpstr>Integrating Concepts &amp; Scientific Practices</vt:lpstr>
      <vt:lpstr>PowerPoint Presentation</vt:lpstr>
      <vt:lpstr>Practice-based Science</vt:lpstr>
      <vt:lpstr>PowerPoint Presentation</vt:lpstr>
      <vt:lpstr>Materials for this Afternoon</vt:lpstr>
      <vt:lpstr>Team Formation</vt:lpstr>
      <vt:lpstr>Practice-based Biology</vt:lpstr>
      <vt:lpstr>On whiteboards </vt:lpstr>
      <vt:lpstr>PowerPoint Presentation</vt:lpstr>
      <vt:lpstr>PowerPoint Presentation</vt:lpstr>
      <vt:lpstr>Develop two learning objectives for this exercise.  Students will be able to….. Know and Do What?  </vt:lpstr>
      <vt:lpstr>Pathways to Scientific Teaching Class Meeting PM  What is model-based instruction?  6 October 2017 </vt:lpstr>
      <vt:lpstr>Objectives 10-6 PM</vt:lpstr>
      <vt:lpstr>PowerPoint Presentation</vt:lpstr>
      <vt:lpstr>PowerPoint Presentation</vt:lpstr>
      <vt:lpstr>What are we doing in the classroom?</vt:lpstr>
      <vt:lpstr>PowerPoint Presentation</vt:lpstr>
      <vt:lpstr>“to educate and improve student performance, not merely to audit it”</vt:lpstr>
      <vt:lpstr>Students’ knowledge is often fragmented and incoherent.</vt:lpstr>
      <vt:lpstr>Claim 4:  Traditional Introductory Biology Curriculum</vt:lpstr>
      <vt:lpstr>Bloom’s Taxonomy: A Nested Hierarchy</vt:lpstr>
      <vt:lpstr>Practice-based Science</vt:lpstr>
      <vt:lpstr>PowerPoint Presentation</vt:lpstr>
      <vt:lpstr>PowerPoint Presentation</vt:lpstr>
      <vt:lpstr>Backward Design </vt:lpstr>
      <vt:lpstr>Report Out</vt:lpstr>
      <vt:lpstr>Within Teams</vt:lpstr>
      <vt:lpstr>5Es #2 Explore:  Begin working with assessment</vt:lpstr>
      <vt:lpstr>PowerPoint Presentation</vt:lpstr>
      <vt:lpstr>How will you process student’s work?</vt:lpstr>
      <vt:lpstr>The Power of Misconceptions</vt:lpstr>
      <vt:lpstr>Explain: What is the problem?</vt:lpstr>
      <vt:lpstr>What is assessment?</vt:lpstr>
      <vt:lpstr>Attributes of Meaningful Assessment</vt:lpstr>
      <vt:lpstr>Assessment Gradients</vt:lpstr>
      <vt:lpstr>Bloom’s Taxonomy: A Nested Hierarchy</vt:lpstr>
      <vt:lpstr>PowerPoint Presentation</vt:lpstr>
      <vt:lpstr>PowerPoint Presentation</vt:lpstr>
      <vt:lpstr>Radish Problem</vt:lpstr>
      <vt:lpstr>Radish Problem (cont)</vt:lpstr>
      <vt:lpstr>Results- Biomass of Radish</vt:lpstr>
      <vt:lpstr>Develop two learning objectives for the radish problem.  Include a scientific practice.   Students will be able to…..</vt:lpstr>
      <vt:lpstr>Practice-based Biology</vt:lpstr>
      <vt:lpstr>Generalized Life Cycle</vt:lpstr>
      <vt:lpstr>PowerPoint Presentation</vt:lpstr>
      <vt:lpstr>PowerPoint Presentation</vt:lpstr>
      <vt:lpstr>PowerPoint Presentation</vt:lpstr>
      <vt:lpstr>Box and Arrow Model Construction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Pathways to Scientific Teaching Day 1 - AM Building a Learning Community  6 October 2017 </dc:title>
  <dc:creator>Creagh Breuner</dc:creator>
  <cp:lastModifiedBy>Creagh Breuner</cp:lastModifiedBy>
  <cp:revision>1</cp:revision>
  <dcterms:created xsi:type="dcterms:W3CDTF">2017-10-07T20:38:04Z</dcterms:created>
  <dcterms:modified xsi:type="dcterms:W3CDTF">2017-10-07T20:38:25Z</dcterms:modified>
</cp:coreProperties>
</file>