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83" r:id="rId17"/>
    <p:sldId id="276" r:id="rId18"/>
    <p:sldId id="277" r:id="rId19"/>
    <p:sldId id="278" r:id="rId20"/>
    <p:sldId id="284" r:id="rId21"/>
    <p:sldId id="282"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60"/>
  </p:normalViewPr>
  <p:slideViewPr>
    <p:cSldViewPr>
      <p:cViewPr varScale="1">
        <p:scale>
          <a:sx n="97" d="100"/>
          <a:sy n="97" d="100"/>
        </p:scale>
        <p:origin x="-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3D203-DC2F-48D0-93C6-0AE7B1CCA4D8}" type="datetimeFigureOut">
              <a:rPr lang="en-US" smtClean="0"/>
              <a:pPr/>
              <a:t>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39FDC-FCE4-4501-8678-13A71601BED9}" type="slidenum">
              <a:rPr lang="en-US" smtClean="0"/>
              <a:pPr/>
              <a:t>‹#›</a:t>
            </a:fld>
            <a:endParaRPr lang="en-US"/>
          </a:p>
        </p:txBody>
      </p:sp>
    </p:spTree>
    <p:extLst>
      <p:ext uri="{BB962C8B-B14F-4D97-AF65-F5344CB8AC3E}">
        <p14:creationId xmlns:p14="http://schemas.microsoft.com/office/powerpoint/2010/main" val="37190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a:noFill/>
        </p:spPr>
        <p:txBody>
          <a:bodyPr/>
          <a:lstStyle/>
          <a:p>
            <a:fld id="{FEC9F449-B73F-4168-B87F-DD4440DAB711}" type="slidenum">
              <a:rPr lang="en-US" smtClean="0">
                <a:solidFill>
                  <a:srgbClr val="000000"/>
                </a:solidFill>
              </a:rPr>
              <a:pPr/>
              <a:t>18</a:t>
            </a:fld>
            <a:endParaRPr lang="en-US" smtClean="0">
              <a:solidFill>
                <a:srgbClr val="000000"/>
              </a:solidFill>
            </a:endParaRPr>
          </a:p>
        </p:txBody>
      </p:sp>
    </p:spTree>
    <p:extLst>
      <p:ext uri="{BB962C8B-B14F-4D97-AF65-F5344CB8AC3E}">
        <p14:creationId xmlns:p14="http://schemas.microsoft.com/office/powerpoint/2010/main" val="213992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FC21C-30B4-47A0-B5DD-F050E4843331}" type="datetimeFigureOut">
              <a:rPr lang="en-US" smtClean="0"/>
              <a:pPr/>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FC21C-30B4-47A0-B5DD-F050E4843331}" type="datetimeFigureOut">
              <a:rPr lang="en-US" smtClean="0"/>
              <a:pPr/>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FC21C-30B4-47A0-B5DD-F050E4843331}" type="datetimeFigureOut">
              <a:rPr lang="en-US" smtClean="0"/>
              <a:pPr/>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FC21C-30B4-47A0-B5DD-F050E4843331}" type="datetimeFigureOut">
              <a:rPr lang="en-US" smtClean="0"/>
              <a:pPr/>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FC21C-30B4-47A0-B5DD-F050E4843331}" type="datetimeFigureOut">
              <a:rPr lang="en-US" smtClean="0"/>
              <a:pPr/>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FC21C-30B4-47A0-B5DD-F050E4843331}" type="datetimeFigureOut">
              <a:rPr lang="en-US" smtClean="0"/>
              <a:pPr/>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FC21C-30B4-47A0-B5DD-F050E4843331}" type="datetimeFigureOut">
              <a:rPr lang="en-US" smtClean="0"/>
              <a:pPr/>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FC21C-30B4-47A0-B5DD-F050E4843331}" type="datetimeFigureOut">
              <a:rPr lang="en-US" smtClean="0"/>
              <a:pPr/>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FC21C-30B4-47A0-B5DD-F050E4843331}" type="datetimeFigureOut">
              <a:rPr lang="en-US" smtClean="0"/>
              <a:pPr/>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FC21C-30B4-47A0-B5DD-F050E4843331}" type="datetimeFigureOut">
              <a:rPr lang="en-US" smtClean="0"/>
              <a:pPr/>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FC21C-30B4-47A0-B5DD-F050E4843331}" type="datetimeFigureOut">
              <a:rPr lang="en-US" smtClean="0"/>
              <a:pPr/>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D8D98-32A3-4AF1-BA03-1AE06C70C0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FC21C-30B4-47A0-B5DD-F050E4843331}" type="datetimeFigureOut">
              <a:rPr lang="en-US" smtClean="0"/>
              <a:pPr/>
              <a:t>11/3/17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D8D98-32A3-4AF1-BA03-1AE06C70C0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b="1" dirty="0" smtClean="0"/>
              <a:t>Climate change</a:t>
            </a:r>
            <a:br>
              <a:rPr lang="en-US" b="1"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broken up sea ice floating on the ocean&#10;"/>
          <p:cNvPicPr>
            <a:picLocks noChangeAspect="1" noChangeArrowheads="1"/>
          </p:cNvPicPr>
          <p:nvPr/>
        </p:nvPicPr>
        <p:blipFill>
          <a:blip r:embed="rId2" cstate="print"/>
          <a:srcRect/>
          <a:stretch>
            <a:fillRect/>
          </a:stretch>
        </p:blipFill>
        <p:spPr bwMode="auto">
          <a:xfrm>
            <a:off x="762000" y="1676400"/>
            <a:ext cx="7616952" cy="3886200"/>
          </a:xfrm>
          <a:prstGeom prst="rect">
            <a:avLst/>
          </a:prstGeom>
          <a:noFill/>
        </p:spPr>
      </p:pic>
      <p:sp>
        <p:nvSpPr>
          <p:cNvPr id="5" name="TextBox 4"/>
          <p:cNvSpPr txBox="1"/>
          <p:nvPr/>
        </p:nvSpPr>
        <p:spPr>
          <a:xfrm>
            <a:off x="685800" y="6019800"/>
            <a:ext cx="7453835" cy="646331"/>
          </a:xfrm>
          <a:prstGeom prst="rect">
            <a:avLst/>
          </a:prstGeom>
          <a:noFill/>
        </p:spPr>
        <p:txBody>
          <a:bodyPr wrap="none" rtlCol="0">
            <a:spAutoFit/>
          </a:bodyPr>
          <a:lstStyle/>
          <a:p>
            <a:r>
              <a:rPr lang="en-US" b="1" dirty="0" smtClean="0"/>
              <a:t>Acknowledgments and thanks to Dr. Steve Running, from whom </a:t>
            </a:r>
            <a:r>
              <a:rPr lang="en-US" b="1" smtClean="0"/>
              <a:t>some parts </a:t>
            </a:r>
            <a:r>
              <a:rPr lang="en-US" b="1" dirty="0" smtClean="0"/>
              <a:t/>
            </a:r>
            <a:br>
              <a:rPr lang="en-US" b="1" dirty="0" smtClean="0"/>
            </a:br>
            <a:r>
              <a:rPr lang="en-US" b="1" dirty="0" smtClean="0"/>
              <a:t>of this were lecture drawn</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#2</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000" b="1" dirty="0" smtClean="0"/>
              <a:t>Here are ice core data from one of the deepest cores ever taken, through the ice above Lake </a:t>
            </a:r>
            <a:r>
              <a:rPr lang="en-US" sz="2000" b="1" dirty="0" err="1" smtClean="0"/>
              <a:t>Vostok</a:t>
            </a:r>
            <a:r>
              <a:rPr lang="en-US" sz="2000" b="1" dirty="0" smtClean="0"/>
              <a:t> on Antarctica.  The carbon dioxide data reveal four major glacial periods, each about 100,000 years long.</a:t>
            </a:r>
          </a:p>
          <a:p>
            <a:endParaRPr lang="en-US" dirty="0"/>
          </a:p>
        </p:txBody>
      </p:sp>
      <p:pic>
        <p:nvPicPr>
          <p:cNvPr id="4" name="Picture 4" descr="One of the long ice core records, taken from above Lake Vostok in Antarctica"/>
          <p:cNvPicPr>
            <a:picLocks noChangeAspect="1" noChangeArrowheads="1"/>
          </p:cNvPicPr>
          <p:nvPr/>
        </p:nvPicPr>
        <p:blipFill>
          <a:blip r:embed="rId2" cstate="print"/>
          <a:srcRect/>
          <a:stretch>
            <a:fillRect/>
          </a:stretch>
        </p:blipFill>
        <p:spPr bwMode="auto">
          <a:xfrm>
            <a:off x="457200" y="2438400"/>
            <a:ext cx="8301038" cy="3033712"/>
          </a:xfrm>
          <a:prstGeom prst="rect">
            <a:avLst/>
          </a:prstGeom>
          <a:noFill/>
        </p:spPr>
      </p:pic>
      <p:sp>
        <p:nvSpPr>
          <p:cNvPr id="5" name="Line 5"/>
          <p:cNvSpPr>
            <a:spLocks noChangeShapeType="1"/>
          </p:cNvSpPr>
          <p:nvPr/>
        </p:nvSpPr>
        <p:spPr bwMode="auto">
          <a:xfrm flipH="1">
            <a:off x="1838325" y="5526087"/>
            <a:ext cx="3429000" cy="0"/>
          </a:xfrm>
          <a:prstGeom prst="line">
            <a:avLst/>
          </a:prstGeom>
          <a:noFill/>
          <a:ln w="9525">
            <a:solidFill>
              <a:schemeClr val="tx1"/>
            </a:solidFill>
            <a:round/>
            <a:headEnd/>
            <a:tailEnd type="triangle" w="med" len="med"/>
          </a:ln>
          <a:effectLst/>
        </p:spPr>
        <p:txBody>
          <a:bodyPr/>
          <a:lstStyle/>
          <a:p>
            <a:endParaRPr lang="en-US"/>
          </a:p>
        </p:txBody>
      </p:sp>
      <p:sp>
        <p:nvSpPr>
          <p:cNvPr id="6" name="Text Box 7"/>
          <p:cNvSpPr txBox="1">
            <a:spLocks noChangeArrowheads="1"/>
          </p:cNvSpPr>
          <p:nvPr/>
        </p:nvSpPr>
        <p:spPr bwMode="auto">
          <a:xfrm>
            <a:off x="5480050" y="5334000"/>
            <a:ext cx="692150" cy="366712"/>
          </a:xfrm>
          <a:prstGeom prst="rect">
            <a:avLst/>
          </a:prstGeom>
          <a:noFill/>
          <a:ln w="9525">
            <a:noFill/>
            <a:miter lim="800000"/>
            <a:headEnd/>
            <a:tailEnd/>
          </a:ln>
          <a:effectLst/>
        </p:spPr>
        <p:txBody>
          <a:bodyPr wrap="none">
            <a:spAutoFit/>
          </a:bodyPr>
          <a:lstStyle/>
          <a:p>
            <a:r>
              <a:rPr lang="en-US" dirty="0"/>
              <a:t>Time</a:t>
            </a:r>
          </a:p>
        </p:txBody>
      </p:sp>
      <p:pic>
        <p:nvPicPr>
          <p:cNvPr id="7" name="Picture 2" descr="schematic showing Lake Vostok under about 2.2 miles of ice, with an ice core path leading down to the lake. Russian scientists drilled all the way into the lake in 2012, and are still analyzing samples ta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176540"/>
            <a:ext cx="2667000" cy="1681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#3</a:t>
            </a:r>
            <a:endParaRPr lang="en-US" dirty="0"/>
          </a:p>
        </p:txBody>
      </p:sp>
      <p:sp>
        <p:nvSpPr>
          <p:cNvPr id="3" name="Content Placeholder 2"/>
          <p:cNvSpPr>
            <a:spLocks noGrp="1"/>
          </p:cNvSpPr>
          <p:nvPr>
            <p:ph idx="1"/>
          </p:nvPr>
        </p:nvSpPr>
        <p:spPr/>
        <p:txBody>
          <a:bodyPr>
            <a:normAutofit/>
          </a:bodyPr>
          <a:lstStyle/>
          <a:p>
            <a:r>
              <a:rPr lang="en-US" sz="2000" b="1" dirty="0" smtClean="0"/>
              <a:t>Historically, there has been a strong correlation between temperature and carbon dioxide.  These data show the correlation over the last 400,000 years.</a:t>
            </a:r>
          </a:p>
          <a:p>
            <a:endParaRPr lang="en-US" sz="2000" b="1" dirty="0"/>
          </a:p>
          <a:p>
            <a:endParaRPr lang="en-US" sz="2000" dirty="0"/>
          </a:p>
        </p:txBody>
      </p:sp>
      <p:pic>
        <p:nvPicPr>
          <p:cNvPr id="7" name="Picture 2" descr="Graph showing that CO2 levels in the atmosphere and earth's surface temperature (as judged by isotopic sigatures of oxygen in water) covary closely over the past 400,000 years."/>
          <p:cNvPicPr>
            <a:picLocks noChangeAspect="1" noChangeArrowheads="1"/>
          </p:cNvPicPr>
          <p:nvPr/>
        </p:nvPicPr>
        <p:blipFill>
          <a:blip r:embed="rId2" cstate="print"/>
          <a:srcRect l="3636" t="16818" r="8182"/>
          <a:stretch>
            <a:fillRect/>
          </a:stretch>
        </p:blipFill>
        <p:spPr bwMode="auto">
          <a:xfrm>
            <a:off x="1371600" y="2590800"/>
            <a:ext cx="6324600" cy="3977326"/>
          </a:xfrm>
          <a:prstGeom prst="rect">
            <a:avLst/>
          </a:prstGeom>
          <a:noFill/>
          <a:ln w="9525">
            <a:noFill/>
            <a:miter lim="800000"/>
            <a:headEnd/>
            <a:tailEnd/>
          </a:ln>
          <a:effectLst/>
        </p:spPr>
      </p:pic>
      <p:sp>
        <p:nvSpPr>
          <p:cNvPr id="8" name="Text Box 6"/>
          <p:cNvSpPr txBox="1">
            <a:spLocks noChangeArrowheads="1"/>
          </p:cNvSpPr>
          <p:nvPr/>
        </p:nvSpPr>
        <p:spPr bwMode="auto">
          <a:xfrm>
            <a:off x="5503748" y="6477001"/>
            <a:ext cx="668452" cy="369332"/>
          </a:xfrm>
          <a:prstGeom prst="rect">
            <a:avLst/>
          </a:prstGeom>
          <a:noFill/>
          <a:ln w="9525">
            <a:noFill/>
            <a:miter lim="800000"/>
            <a:headEnd/>
            <a:tailEnd/>
          </a:ln>
          <a:effectLst/>
        </p:spPr>
        <p:txBody>
          <a:bodyPr wrap="square">
            <a:spAutoFit/>
          </a:bodyPr>
          <a:lstStyle/>
          <a:p>
            <a:r>
              <a:rPr lang="en-US" dirty="0"/>
              <a:t>Time</a:t>
            </a:r>
          </a:p>
        </p:txBody>
      </p:sp>
      <p:sp>
        <p:nvSpPr>
          <p:cNvPr id="9" name="Line 7"/>
          <p:cNvSpPr>
            <a:spLocks noChangeShapeType="1"/>
          </p:cNvSpPr>
          <p:nvPr/>
        </p:nvSpPr>
        <p:spPr bwMode="auto">
          <a:xfrm flipH="1">
            <a:off x="3072451" y="6644326"/>
            <a:ext cx="2347274"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#4</a:t>
            </a:r>
            <a:endParaRPr lang="en-US" dirty="0"/>
          </a:p>
        </p:txBody>
      </p:sp>
      <p:pic>
        <p:nvPicPr>
          <p:cNvPr id="4" name="Picture 2" descr="Graph showing proportion of carbon emissions due to to coal, oil, gas, and cement, from 1960 to the present. All of them are rising, but coal recently has surged past oil to make up 43% of total emissions. This reflects primaily that China and India are building coal plants at very high rates to support their increasing populations and increasing standards of living."/>
          <p:cNvPicPr>
            <a:picLocks noGrp="1" noChangeAspect="1" noChangeArrowheads="1"/>
          </p:cNvPicPr>
          <p:nvPr>
            <p:ph idx="1"/>
          </p:nvPr>
        </p:nvPicPr>
        <p:blipFill>
          <a:blip r:embed="rId2" cstate="print"/>
          <a:srcRect/>
          <a:stretch>
            <a:fillRect/>
          </a:stretch>
        </p:blipFill>
        <p:spPr bwMode="auto">
          <a:xfrm>
            <a:off x="1447800" y="1981200"/>
            <a:ext cx="6337506" cy="4525963"/>
          </a:xfrm>
          <a:prstGeom prst="rect">
            <a:avLst/>
          </a:prstGeom>
          <a:noFill/>
          <a:ln w="9525">
            <a:noFill/>
            <a:miter lim="800000"/>
            <a:headEnd/>
            <a:tailEnd/>
          </a:ln>
        </p:spPr>
      </p:pic>
      <p:sp>
        <p:nvSpPr>
          <p:cNvPr id="5" name="TextBox 4"/>
          <p:cNvSpPr txBox="1"/>
          <p:nvPr/>
        </p:nvSpPr>
        <p:spPr>
          <a:xfrm>
            <a:off x="1981200" y="1447800"/>
            <a:ext cx="5296002" cy="646331"/>
          </a:xfrm>
          <a:prstGeom prst="rect">
            <a:avLst/>
          </a:prstGeom>
          <a:noFill/>
        </p:spPr>
        <p:txBody>
          <a:bodyPr wrap="none" rtlCol="0">
            <a:spAutoFit/>
          </a:bodyPr>
          <a:lstStyle/>
          <a:p>
            <a:r>
              <a:rPr lang="en-US" b="1" dirty="0" smtClean="0"/>
              <a:t>Most of the increase in atmospheric carbon dioxide </a:t>
            </a:r>
            <a:br>
              <a:rPr lang="en-US" b="1" dirty="0" smtClean="0"/>
            </a:br>
            <a:r>
              <a:rPr lang="en-US" b="1" dirty="0" smtClean="0"/>
              <a:t>concentration is due to the combustion of fossil fuels.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Other consequences besides higher </a:t>
            </a:r>
            <a:br>
              <a:rPr lang="en-US" b="1" dirty="0" smtClean="0"/>
            </a:br>
            <a:r>
              <a:rPr lang="en-US" b="1" dirty="0" smtClean="0"/>
              <a:t>temperatures….</a:t>
            </a:r>
            <a:br>
              <a:rPr lang="en-US" b="1" dirty="0" smtClean="0"/>
            </a:br>
            <a:endParaRPr lang="en-US" dirty="0"/>
          </a:p>
        </p:txBody>
      </p:sp>
      <p:sp>
        <p:nvSpPr>
          <p:cNvPr id="4" name="Content Placeholder 3"/>
          <p:cNvSpPr txBox="1">
            <a:spLocks noGrp="1"/>
          </p:cNvSpPr>
          <p:nvPr>
            <p:ph idx="1"/>
          </p:nvPr>
        </p:nvSpPr>
        <p:spPr>
          <a:xfrm>
            <a:off x="457200" y="1447800"/>
            <a:ext cx="2925544" cy="1040285"/>
          </a:xfrm>
          <a:prstGeom prst="rect">
            <a:avLst/>
          </a:prstGeom>
          <a:noFill/>
        </p:spPr>
        <p:txBody>
          <a:bodyPr wrap="none" rtlCol="0">
            <a:spAutoFit/>
          </a:bodyPr>
          <a:lstStyle/>
          <a:p>
            <a:r>
              <a:rPr lang="en-US" sz="2800" b="1" dirty="0" smtClean="0"/>
              <a:t>Rising sea levels</a:t>
            </a:r>
            <a:endParaRPr lang="en-US" sz="2800" b="1" dirty="0"/>
          </a:p>
          <a:p>
            <a:endParaRPr lang="en-US" sz="2800" b="1" dirty="0"/>
          </a:p>
        </p:txBody>
      </p:sp>
      <p:grpSp>
        <p:nvGrpSpPr>
          <p:cNvPr id="10" name="Group 9"/>
          <p:cNvGrpSpPr/>
          <p:nvPr/>
        </p:nvGrpSpPr>
        <p:grpSpPr>
          <a:xfrm>
            <a:off x="1219200" y="1905000"/>
            <a:ext cx="7699375" cy="4680372"/>
            <a:chOff x="1219200" y="1905000"/>
            <a:chExt cx="7699375" cy="4680372"/>
          </a:xfrm>
        </p:grpSpPr>
        <p:pic>
          <p:nvPicPr>
            <p:cNvPr id="5" name="Picture 4" descr="schematic of test tube filled with water. The top is closed with a rubber stopper and is pierced by a small glass tube. If you did this experiment and heated up the water a bit, it would expend and come out the top of the tube."/>
            <p:cNvPicPr>
              <a:picLocks noChangeAspect="1" noChangeArrowheads="1"/>
            </p:cNvPicPr>
            <p:nvPr/>
          </p:nvPicPr>
          <p:blipFill>
            <a:blip r:embed="rId2" cstate="print"/>
            <a:srcRect/>
            <a:stretch>
              <a:fillRect/>
            </a:stretch>
          </p:blipFill>
          <p:spPr bwMode="auto">
            <a:xfrm>
              <a:off x="6446337" y="1920309"/>
              <a:ext cx="2472238" cy="4395245"/>
            </a:xfrm>
            <a:prstGeom prst="rect">
              <a:avLst/>
            </a:prstGeom>
            <a:noFill/>
          </p:spPr>
        </p:pic>
        <p:sp>
          <p:nvSpPr>
            <p:cNvPr id="6" name="Text Box 11"/>
            <p:cNvSpPr txBox="1">
              <a:spLocks noChangeArrowheads="1"/>
            </p:cNvSpPr>
            <p:nvPr/>
          </p:nvSpPr>
          <p:spPr bwMode="auto">
            <a:xfrm>
              <a:off x="1219200" y="1905000"/>
              <a:ext cx="4025660" cy="1477328"/>
            </a:xfrm>
            <a:prstGeom prst="rect">
              <a:avLst/>
            </a:prstGeom>
            <a:noFill/>
            <a:ln w="9525">
              <a:noFill/>
              <a:miter lim="800000"/>
              <a:headEnd/>
              <a:tailEnd/>
            </a:ln>
            <a:effectLst/>
          </p:spPr>
          <p:txBody>
            <a:bodyPr wrap="square">
              <a:spAutoFit/>
            </a:bodyPr>
            <a:lstStyle/>
            <a:p>
              <a:r>
                <a:rPr lang="en-US" dirty="0" smtClean="0"/>
                <a:t>This is occurring </a:t>
              </a:r>
              <a:r>
                <a:rPr lang="en-US" dirty="0"/>
                <a:t>because</a:t>
              </a:r>
            </a:p>
            <a:p>
              <a:r>
                <a:rPr lang="en-US" dirty="0"/>
                <a:t>	-glaciers </a:t>
              </a:r>
              <a:r>
                <a:rPr lang="en-US" dirty="0" smtClean="0"/>
                <a:t>and ice fields are 			melting</a:t>
              </a:r>
              <a:endParaRPr lang="en-US" dirty="0"/>
            </a:p>
            <a:p>
              <a:r>
                <a:rPr lang="en-US" dirty="0"/>
                <a:t>	-higher sea temperatures</a:t>
              </a:r>
              <a:br>
                <a:rPr lang="en-US" dirty="0"/>
              </a:br>
              <a:r>
                <a:rPr lang="en-US" dirty="0"/>
                <a:t>	</a:t>
              </a:r>
              <a:r>
                <a:rPr lang="en-US" dirty="0" smtClean="0"/>
                <a:t>is causing water </a:t>
              </a:r>
              <a:r>
                <a:rPr lang="en-US" dirty="0"/>
                <a:t>to expand</a:t>
              </a:r>
            </a:p>
          </p:txBody>
        </p:sp>
        <p:pic>
          <p:nvPicPr>
            <p:cNvPr id="7" name="Picture 12" descr="Picture of climbers on a glacier, meant to illustrate that there is a lot of water locked up in ice around the earth, and that water could melt and join the ocean."/>
            <p:cNvPicPr>
              <a:picLocks noChangeAspect="1" noChangeArrowheads="1"/>
            </p:cNvPicPr>
            <p:nvPr/>
          </p:nvPicPr>
          <p:blipFill>
            <a:blip r:embed="rId3" cstate="print"/>
            <a:srcRect/>
            <a:stretch>
              <a:fillRect/>
            </a:stretch>
          </p:blipFill>
          <p:spPr bwMode="auto">
            <a:xfrm>
              <a:off x="1905000" y="4191000"/>
              <a:ext cx="2953337" cy="2394372"/>
            </a:xfrm>
            <a:prstGeom prst="rect">
              <a:avLst/>
            </a:prstGeom>
            <a:noFill/>
          </p:spPr>
        </p:pic>
        <p:sp>
          <p:nvSpPr>
            <p:cNvPr id="8" name="Freeform 13"/>
            <p:cNvSpPr>
              <a:spLocks/>
            </p:cNvSpPr>
            <p:nvPr/>
          </p:nvSpPr>
          <p:spPr bwMode="auto">
            <a:xfrm>
              <a:off x="1295400" y="2514600"/>
              <a:ext cx="914400" cy="1627204"/>
            </a:xfrm>
            <a:custGeom>
              <a:avLst/>
              <a:gdLst/>
              <a:ahLst/>
              <a:cxnLst>
                <a:cxn ang="0">
                  <a:pos x="248" y="0"/>
                </a:cxn>
                <a:cxn ang="0">
                  <a:pos x="8" y="288"/>
                </a:cxn>
                <a:cxn ang="0">
                  <a:pos x="296" y="816"/>
                </a:cxn>
              </a:cxnLst>
              <a:rect l="0" t="0" r="r" b="b"/>
              <a:pathLst>
                <a:path w="296" h="816">
                  <a:moveTo>
                    <a:pt x="248" y="0"/>
                  </a:moveTo>
                  <a:cubicBezTo>
                    <a:pt x="124" y="76"/>
                    <a:pt x="0" y="152"/>
                    <a:pt x="8" y="288"/>
                  </a:cubicBezTo>
                  <a:cubicBezTo>
                    <a:pt x="16" y="424"/>
                    <a:pt x="156" y="620"/>
                    <a:pt x="296" y="816"/>
                  </a:cubicBezTo>
                </a:path>
              </a:pathLst>
            </a:custGeom>
            <a:noFill/>
            <a:ln w="9525">
              <a:solidFill>
                <a:schemeClr val="tx1"/>
              </a:solidFill>
              <a:round/>
              <a:headEnd/>
              <a:tailEnd type="triangle" w="med" len="med"/>
            </a:ln>
            <a:effectLst/>
          </p:spPr>
          <p:txBody>
            <a:bodyPr/>
            <a:lstStyle/>
            <a:p>
              <a:endParaRPr lang="en-US"/>
            </a:p>
          </p:txBody>
        </p:sp>
        <p:sp>
          <p:nvSpPr>
            <p:cNvPr id="9" name="Line 14"/>
            <p:cNvSpPr>
              <a:spLocks noChangeShapeType="1"/>
            </p:cNvSpPr>
            <p:nvPr/>
          </p:nvSpPr>
          <p:spPr bwMode="auto">
            <a:xfrm>
              <a:off x="4800600" y="3200400"/>
              <a:ext cx="1524000" cy="533400"/>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Rising sea levels</a:t>
            </a:r>
            <a:endParaRPr lang="en-US" dirty="0"/>
          </a:p>
        </p:txBody>
      </p:sp>
      <p:pic>
        <p:nvPicPr>
          <p:cNvPr id="4" name="Picture 4" descr="sl_ib_ns_global"/>
          <p:cNvPicPr>
            <a:picLocks noGrp="1" noChangeAspect="1" noChangeArrowheads="1"/>
          </p:cNvPicPr>
          <p:nvPr>
            <p:ph idx="1"/>
          </p:nvPr>
        </p:nvPicPr>
        <p:blipFill>
          <a:blip r:embed="rId2" cstate="print"/>
          <a:srcRect/>
          <a:stretch>
            <a:fillRect/>
          </a:stretch>
        </p:blipFill>
        <p:spPr bwMode="auto">
          <a:xfrm>
            <a:off x="1418531" y="1600200"/>
            <a:ext cx="6306938"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0466" name="Picture 2" descr="flooding in central New Orleans after hurricane Katrina"/>
          <p:cNvPicPr>
            <a:picLocks noChangeAspect="1" noChangeArrowheads="1"/>
          </p:cNvPicPr>
          <p:nvPr/>
        </p:nvPicPr>
        <p:blipFill>
          <a:blip r:embed="rId2" cstate="print"/>
          <a:srcRect/>
          <a:stretch>
            <a:fillRect/>
          </a:stretch>
        </p:blipFill>
        <p:spPr bwMode="auto">
          <a:xfrm>
            <a:off x="838200" y="304800"/>
            <a:ext cx="4807602" cy="6312844"/>
          </a:xfrm>
          <a:prstGeom prst="rect">
            <a:avLst/>
          </a:prstGeom>
          <a:noFill/>
        </p:spPr>
      </p:pic>
      <p:sp>
        <p:nvSpPr>
          <p:cNvPr id="2" name="TextBox 1"/>
          <p:cNvSpPr txBox="1"/>
          <p:nvPr/>
        </p:nvSpPr>
        <p:spPr>
          <a:xfrm>
            <a:off x="6172200" y="2057400"/>
            <a:ext cx="2406556" cy="646331"/>
          </a:xfrm>
          <a:prstGeom prst="rect">
            <a:avLst/>
          </a:prstGeom>
          <a:noFill/>
        </p:spPr>
        <p:txBody>
          <a:bodyPr wrap="none" rtlCol="0">
            <a:spAutoFit/>
          </a:bodyPr>
          <a:lstStyle/>
          <a:p>
            <a:r>
              <a:rPr lang="en-US" dirty="0" smtClean="0">
                <a:solidFill>
                  <a:schemeClr val="bg1"/>
                </a:solidFill>
              </a:rPr>
              <a:t>New Orleans after</a:t>
            </a:r>
            <a:br>
              <a:rPr lang="en-US" dirty="0" smtClean="0">
                <a:solidFill>
                  <a:schemeClr val="bg1"/>
                </a:solidFill>
              </a:rPr>
            </a:br>
            <a:r>
              <a:rPr lang="en-US" dirty="0" smtClean="0">
                <a:solidFill>
                  <a:schemeClr val="bg1"/>
                </a:solidFill>
              </a:rPr>
              <a:t>Hurricane Katrina, 2005</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Residential neighborhoods near the Interstate 10 sit in floodwater in the wake of Hurricane Harvey on August 29, 2017 in Houston, Tex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40474"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86400"/>
            <a:ext cx="2380011" cy="646331"/>
          </a:xfrm>
          <a:prstGeom prst="rect">
            <a:avLst/>
          </a:prstGeom>
          <a:noFill/>
        </p:spPr>
        <p:txBody>
          <a:bodyPr wrap="none" rtlCol="0">
            <a:spAutoFit/>
          </a:bodyPr>
          <a:lstStyle/>
          <a:p>
            <a:r>
              <a:rPr lang="en-US" dirty="0" smtClean="0">
                <a:solidFill>
                  <a:schemeClr val="bg1"/>
                </a:solidFill>
              </a:rPr>
              <a:t>Houston after</a:t>
            </a:r>
            <a:br>
              <a:rPr lang="en-US" dirty="0" smtClean="0">
                <a:solidFill>
                  <a:schemeClr val="bg1"/>
                </a:solidFill>
              </a:rPr>
            </a:br>
            <a:r>
              <a:rPr lang="en-US" dirty="0" smtClean="0">
                <a:solidFill>
                  <a:schemeClr val="bg1"/>
                </a:solidFill>
              </a:rPr>
              <a:t>Hurricane Harvey, 2017</a:t>
            </a:r>
            <a:endParaRPr lang="en-US" dirty="0">
              <a:solidFill>
                <a:schemeClr val="bg1"/>
              </a:solidFill>
            </a:endParaRPr>
          </a:p>
        </p:txBody>
      </p:sp>
    </p:spTree>
    <p:extLst>
      <p:ext uri="{BB962C8B-B14F-4D97-AF65-F5344CB8AC3E}">
        <p14:creationId xmlns:p14="http://schemas.microsoft.com/office/powerpoint/2010/main" val="196139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Retreating glaciers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3" descr="Sperry Glacier, in Glacier National Park, photographed in 1913. It's quite large.&#10;"/>
          <p:cNvPicPr>
            <a:picLocks noChangeAspect="1"/>
          </p:cNvPicPr>
          <p:nvPr/>
        </p:nvPicPr>
        <p:blipFill>
          <a:blip r:embed="rId3" cstate="print"/>
          <a:srcRect/>
          <a:stretch>
            <a:fillRect/>
          </a:stretch>
        </p:blipFill>
        <p:spPr bwMode="auto">
          <a:xfrm>
            <a:off x="228600" y="1082675"/>
            <a:ext cx="8534400" cy="1736725"/>
          </a:xfrm>
          <a:prstGeom prst="rect">
            <a:avLst/>
          </a:prstGeom>
          <a:noFill/>
          <a:ln w="9525">
            <a:noFill/>
            <a:miter lim="800000"/>
            <a:headEnd/>
            <a:tailEnd/>
          </a:ln>
        </p:spPr>
      </p:pic>
      <p:sp>
        <p:nvSpPr>
          <p:cNvPr id="110595" name="TextBox 1"/>
          <p:cNvSpPr txBox="1">
            <a:spLocks noChangeArrowheads="1"/>
          </p:cNvSpPr>
          <p:nvPr/>
        </p:nvSpPr>
        <p:spPr bwMode="auto">
          <a:xfrm>
            <a:off x="2895600" y="228600"/>
            <a:ext cx="3176588" cy="954088"/>
          </a:xfrm>
          <a:prstGeom prst="rect">
            <a:avLst/>
          </a:prstGeom>
          <a:noFill/>
          <a:ln w="9525">
            <a:noFill/>
            <a:miter lim="800000"/>
            <a:headEnd/>
            <a:tailEnd/>
          </a:ln>
        </p:spPr>
        <p:txBody>
          <a:bodyPr wrap="none">
            <a:spAutoFit/>
          </a:bodyPr>
          <a:lstStyle/>
          <a:p>
            <a:pPr algn="ctr"/>
            <a:r>
              <a:rPr lang="en-US" sz="3200" b="1" dirty="0">
                <a:solidFill>
                  <a:srgbClr val="F2F2F2"/>
                </a:solidFill>
                <a:latin typeface="Arno Pro Light Display"/>
              </a:rPr>
              <a:t>Sperry Glacier</a:t>
            </a:r>
          </a:p>
          <a:p>
            <a:pPr algn="ctr"/>
            <a:r>
              <a:rPr lang="en-US" sz="2400" b="1" dirty="0">
                <a:solidFill>
                  <a:srgbClr val="F2F2F2"/>
                </a:solidFill>
                <a:latin typeface="Arno Pro Light Display"/>
              </a:rPr>
              <a:t>Glacier National Park, MT</a:t>
            </a:r>
          </a:p>
        </p:txBody>
      </p:sp>
      <p:sp>
        <p:nvSpPr>
          <p:cNvPr id="3" name="Rectangle 2"/>
          <p:cNvSpPr/>
          <p:nvPr/>
        </p:nvSpPr>
        <p:spPr>
          <a:xfrm>
            <a:off x="0" y="5943600"/>
            <a:ext cx="9144000"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a:p>
            <a:pPr algn="ctr" fontAlgn="auto">
              <a:spcBef>
                <a:spcPts val="0"/>
              </a:spcBef>
              <a:spcAft>
                <a:spcPts val="0"/>
              </a:spcAft>
              <a:defRPr/>
            </a:pPr>
            <a:r>
              <a:rPr lang="en-US" sz="1800" b="1" dirty="0">
                <a:solidFill>
                  <a:srgbClr val="9BBB59">
                    <a:lumMod val="50000"/>
                  </a:srgbClr>
                </a:solidFill>
              </a:rPr>
              <a:t>USGS  Repeat Photography Project</a:t>
            </a:r>
          </a:p>
          <a:p>
            <a:pPr algn="ctr" fontAlgn="auto">
              <a:spcBef>
                <a:spcPts val="0"/>
              </a:spcBef>
              <a:spcAft>
                <a:spcPts val="0"/>
              </a:spcAft>
              <a:defRPr/>
            </a:pPr>
            <a:r>
              <a:rPr lang="en-US" sz="1800" dirty="0">
                <a:solidFill>
                  <a:srgbClr val="9BBB59">
                    <a:lumMod val="50000"/>
                  </a:srgbClr>
                </a:solidFill>
              </a:rPr>
              <a:t>http://nrmsc.usgs.gov/repeatphoto/</a:t>
            </a:r>
          </a:p>
          <a:p>
            <a:pPr algn="ctr" fontAlgn="auto">
              <a:spcBef>
                <a:spcPts val="0"/>
              </a:spcBef>
              <a:spcAft>
                <a:spcPts val="0"/>
              </a:spcAft>
              <a:defRPr/>
            </a:pPr>
            <a:endParaRPr lang="en-US" sz="1800" dirty="0">
              <a:solidFill>
                <a:prstClr val="white"/>
              </a:solidFill>
            </a:endParaRPr>
          </a:p>
        </p:txBody>
      </p:sp>
      <p:grpSp>
        <p:nvGrpSpPr>
          <p:cNvPr id="2" name="Group 3"/>
          <p:cNvGrpSpPr>
            <a:grpSpLocks/>
          </p:cNvGrpSpPr>
          <p:nvPr/>
        </p:nvGrpSpPr>
        <p:grpSpPr bwMode="auto">
          <a:xfrm>
            <a:off x="457200" y="5984875"/>
            <a:ext cx="8224838" cy="603250"/>
            <a:chOff x="457200" y="5985326"/>
            <a:chExt cx="8225609" cy="602348"/>
          </a:xfrm>
        </p:grpSpPr>
        <p:pic>
          <p:nvPicPr>
            <p:cNvPr id="110604" name="Picture 4" descr="USGS_meddium-green-trans.gif"/>
            <p:cNvPicPr>
              <a:picLocks noChangeAspect="1"/>
            </p:cNvPicPr>
            <p:nvPr/>
          </p:nvPicPr>
          <p:blipFill>
            <a:blip r:embed="rId4" cstate="print"/>
            <a:srcRect/>
            <a:stretch>
              <a:fillRect/>
            </a:stretch>
          </p:blipFill>
          <p:spPr bwMode="auto">
            <a:xfrm>
              <a:off x="457200" y="6066683"/>
              <a:ext cx="1197901" cy="439634"/>
            </a:xfrm>
            <a:prstGeom prst="rect">
              <a:avLst/>
            </a:prstGeom>
            <a:noFill/>
            <a:ln w="9525">
              <a:noFill/>
              <a:miter lim="800000"/>
              <a:headEnd/>
              <a:tailEnd/>
            </a:ln>
          </p:spPr>
        </p:pic>
        <p:pic>
          <p:nvPicPr>
            <p:cNvPr id="110605" name="Picture 5" descr="CCMELogo_stream_transback.gif"/>
            <p:cNvPicPr>
              <a:picLocks noChangeAspect="1"/>
            </p:cNvPicPr>
            <p:nvPr/>
          </p:nvPicPr>
          <p:blipFill>
            <a:blip r:embed="rId5" cstate="print"/>
            <a:srcRect/>
            <a:stretch>
              <a:fillRect/>
            </a:stretch>
          </p:blipFill>
          <p:spPr bwMode="auto">
            <a:xfrm>
              <a:off x="7467600" y="5985326"/>
              <a:ext cx="1215209" cy="602348"/>
            </a:xfrm>
            <a:prstGeom prst="rect">
              <a:avLst/>
            </a:prstGeom>
            <a:noFill/>
            <a:ln w="9525">
              <a:noFill/>
              <a:miter lim="800000"/>
              <a:headEnd/>
              <a:tailEnd/>
            </a:ln>
          </p:spPr>
        </p:pic>
      </p:grpSp>
      <p:sp>
        <p:nvSpPr>
          <p:cNvPr id="110598" name="TextBox 6"/>
          <p:cNvSpPr txBox="1">
            <a:spLocks noChangeArrowheads="1"/>
          </p:cNvSpPr>
          <p:nvPr/>
        </p:nvSpPr>
        <p:spPr bwMode="auto">
          <a:xfrm>
            <a:off x="609600" y="4953000"/>
            <a:ext cx="1951038" cy="261938"/>
          </a:xfrm>
          <a:prstGeom prst="rect">
            <a:avLst/>
          </a:prstGeom>
          <a:noFill/>
          <a:ln w="9525">
            <a:noFill/>
            <a:miter lim="800000"/>
            <a:headEnd/>
            <a:tailEnd/>
          </a:ln>
        </p:spPr>
        <p:txBody>
          <a:bodyPr>
            <a:spAutoFit/>
          </a:bodyPr>
          <a:lstStyle/>
          <a:p>
            <a:pPr algn="r"/>
            <a:r>
              <a:rPr lang="en-US" sz="1100" i="1">
                <a:solidFill>
                  <a:srgbClr val="A6A6A6"/>
                </a:solidFill>
                <a:latin typeface="Calibri" pitchFamily="34" charset="0"/>
              </a:rPr>
              <a:t>Lisa McKeon photo, USGS</a:t>
            </a:r>
          </a:p>
        </p:txBody>
      </p:sp>
      <p:sp>
        <p:nvSpPr>
          <p:cNvPr id="110599" name="TextBox 7"/>
          <p:cNvSpPr txBox="1">
            <a:spLocks noChangeArrowheads="1"/>
          </p:cNvSpPr>
          <p:nvPr/>
        </p:nvSpPr>
        <p:spPr bwMode="auto">
          <a:xfrm>
            <a:off x="228600" y="4872038"/>
            <a:ext cx="806450" cy="461962"/>
          </a:xfrm>
          <a:prstGeom prst="rect">
            <a:avLst/>
          </a:prstGeom>
          <a:noFill/>
          <a:ln w="9525">
            <a:noFill/>
            <a:miter lim="800000"/>
            <a:headEnd/>
            <a:tailEnd/>
          </a:ln>
        </p:spPr>
        <p:txBody>
          <a:bodyPr wrap="none">
            <a:spAutoFit/>
          </a:bodyPr>
          <a:lstStyle/>
          <a:p>
            <a:r>
              <a:rPr lang="en-US" sz="2400" b="1">
                <a:solidFill>
                  <a:srgbClr val="D9D9D9"/>
                </a:solidFill>
                <a:latin typeface="Calibri" pitchFamily="34" charset="0"/>
              </a:rPr>
              <a:t>2008</a:t>
            </a:r>
          </a:p>
        </p:txBody>
      </p:sp>
      <p:sp>
        <p:nvSpPr>
          <p:cNvPr id="110600" name="TextBox 8"/>
          <p:cNvSpPr txBox="1">
            <a:spLocks noChangeArrowheads="1"/>
          </p:cNvSpPr>
          <p:nvPr/>
        </p:nvSpPr>
        <p:spPr bwMode="auto">
          <a:xfrm>
            <a:off x="700088" y="2819400"/>
            <a:ext cx="2728912" cy="261938"/>
          </a:xfrm>
          <a:prstGeom prst="rect">
            <a:avLst/>
          </a:prstGeom>
          <a:noFill/>
          <a:ln w="9525">
            <a:noFill/>
            <a:miter lim="800000"/>
            <a:headEnd/>
            <a:tailEnd/>
          </a:ln>
        </p:spPr>
        <p:txBody>
          <a:bodyPr>
            <a:spAutoFit/>
          </a:bodyPr>
          <a:lstStyle/>
          <a:p>
            <a:pPr algn="r"/>
            <a:r>
              <a:rPr lang="en-US" sz="1100" i="1">
                <a:solidFill>
                  <a:srgbClr val="A6A6A6"/>
                </a:solidFill>
                <a:latin typeface="Calibri" pitchFamily="34" charset="0"/>
              </a:rPr>
              <a:t>W. C. Alden photo, courtesy GNP Archives</a:t>
            </a:r>
          </a:p>
        </p:txBody>
      </p:sp>
      <p:sp>
        <p:nvSpPr>
          <p:cNvPr id="110601" name="TextBox 9"/>
          <p:cNvSpPr txBox="1">
            <a:spLocks noChangeArrowheads="1"/>
          </p:cNvSpPr>
          <p:nvPr/>
        </p:nvSpPr>
        <p:spPr bwMode="auto">
          <a:xfrm>
            <a:off x="228600" y="2738438"/>
            <a:ext cx="806450" cy="461962"/>
          </a:xfrm>
          <a:prstGeom prst="rect">
            <a:avLst/>
          </a:prstGeom>
          <a:noFill/>
          <a:ln w="9525">
            <a:noFill/>
            <a:miter lim="800000"/>
            <a:headEnd/>
            <a:tailEnd/>
          </a:ln>
        </p:spPr>
        <p:txBody>
          <a:bodyPr wrap="none">
            <a:spAutoFit/>
          </a:bodyPr>
          <a:lstStyle/>
          <a:p>
            <a:r>
              <a:rPr lang="en-US" sz="2400" b="1">
                <a:solidFill>
                  <a:srgbClr val="FFFFFF"/>
                </a:solidFill>
                <a:latin typeface="Calibri" pitchFamily="34" charset="0"/>
              </a:rPr>
              <a:t>1913</a:t>
            </a:r>
            <a:endParaRPr lang="en-US" sz="2000" b="1">
              <a:solidFill>
                <a:srgbClr val="FFFFFF"/>
              </a:solidFill>
              <a:latin typeface="Calibri" pitchFamily="34" charset="0"/>
            </a:endParaRPr>
          </a:p>
        </p:txBody>
      </p:sp>
      <p:sp>
        <p:nvSpPr>
          <p:cNvPr id="110602" name="TextBox 10"/>
          <p:cNvSpPr txBox="1">
            <a:spLocks noChangeArrowheads="1"/>
          </p:cNvSpPr>
          <p:nvPr/>
        </p:nvSpPr>
        <p:spPr bwMode="auto">
          <a:xfrm>
            <a:off x="533400" y="5334000"/>
            <a:ext cx="8077200" cy="523875"/>
          </a:xfrm>
          <a:prstGeom prst="rect">
            <a:avLst/>
          </a:prstGeom>
          <a:noFill/>
          <a:ln w="9525">
            <a:noFill/>
            <a:miter lim="800000"/>
            <a:headEnd/>
            <a:tailEnd/>
          </a:ln>
        </p:spPr>
        <p:txBody>
          <a:bodyPr>
            <a:spAutoFit/>
          </a:bodyPr>
          <a:lstStyle/>
          <a:p>
            <a:pPr algn="ctr"/>
            <a:r>
              <a:rPr lang="en-US" sz="1400" i="1">
                <a:solidFill>
                  <a:srgbClr val="D9D9D9"/>
                </a:solidFill>
                <a:latin typeface="Calibri" pitchFamily="34" charset="0"/>
              </a:rPr>
              <a:t>In 1913, Sperry Glacier’s mass spanned across the entire basin and the glacier’s terminus was recorded at over 150 ft. tall.  Contemporary images show how the glacier has receded and separated into fragments.</a:t>
            </a:r>
          </a:p>
        </p:txBody>
      </p:sp>
      <p:pic>
        <p:nvPicPr>
          <p:cNvPr id="110603" name="Picture 15" descr="Sperry Glacier photographed in 2008, at which point it has shrunk a lot."/>
          <p:cNvPicPr>
            <a:picLocks noChangeAspect="1"/>
          </p:cNvPicPr>
          <p:nvPr/>
        </p:nvPicPr>
        <p:blipFill>
          <a:blip r:embed="rId6" cstate="print"/>
          <a:srcRect/>
          <a:stretch>
            <a:fillRect/>
          </a:stretch>
        </p:blipFill>
        <p:spPr bwMode="auto">
          <a:xfrm>
            <a:off x="228600" y="3219450"/>
            <a:ext cx="8534400" cy="1733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8229600" cy="1143000"/>
          </a:xfrm>
        </p:spPr>
        <p:txBody>
          <a:bodyPr>
            <a:normAutofit fontScale="90000"/>
          </a:bodyPr>
          <a:lstStyle/>
          <a:p>
            <a:r>
              <a:rPr lang="en-US" sz="3600" b="1" dirty="0" smtClean="0"/>
              <a:t>Retreating </a:t>
            </a:r>
            <a:br>
              <a:rPr lang="en-US" sz="3600" b="1" dirty="0" smtClean="0"/>
            </a:br>
            <a:r>
              <a:rPr lang="en-US" sz="3600" b="1" dirty="0" smtClean="0"/>
              <a:t>glaciers</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343525" y="1555750"/>
            <a:ext cx="3800475" cy="2849563"/>
          </a:xfrm>
          <a:prstGeom prst="rect">
            <a:avLst/>
          </a:prstGeom>
          <a:noFill/>
          <a:ln w="9525">
            <a:noFill/>
            <a:miter lim="800000"/>
            <a:headEnd/>
            <a:tailEnd/>
          </a:ln>
          <a:effectLst/>
        </p:spPr>
      </p:pic>
      <p:sp>
        <p:nvSpPr>
          <p:cNvPr id="5" name="Text Box 5" descr="Similar collapse of the Wilkins ice shelf in Antarctica a few years later."/>
          <p:cNvSpPr txBox="1">
            <a:spLocks noChangeArrowheads="1"/>
          </p:cNvSpPr>
          <p:nvPr/>
        </p:nvSpPr>
        <p:spPr bwMode="auto">
          <a:xfrm>
            <a:off x="5629275" y="4470400"/>
            <a:ext cx="3181350" cy="641350"/>
          </a:xfrm>
          <a:prstGeom prst="rect">
            <a:avLst/>
          </a:prstGeom>
          <a:noFill/>
          <a:ln w="9525">
            <a:noFill/>
            <a:miter lim="800000"/>
            <a:headEnd/>
            <a:tailEnd/>
          </a:ln>
          <a:effectLst/>
        </p:spPr>
        <p:txBody>
          <a:bodyPr wrap="none">
            <a:spAutoFit/>
          </a:bodyPr>
          <a:lstStyle/>
          <a:p>
            <a:r>
              <a:rPr lang="en-US" dirty="0"/>
              <a:t>Wilkins Ice Shelf in Antarctica</a:t>
            </a:r>
            <a:br>
              <a:rPr lang="en-US" dirty="0"/>
            </a:br>
            <a:r>
              <a:rPr lang="en-US" dirty="0"/>
              <a:t>fell apart about </a:t>
            </a:r>
            <a:r>
              <a:rPr lang="en-US" dirty="0" smtClean="0"/>
              <a:t>4 years ago.</a:t>
            </a:r>
            <a:endParaRPr lang="en-US" dirty="0"/>
          </a:p>
        </p:txBody>
      </p:sp>
      <p:pic>
        <p:nvPicPr>
          <p:cNvPr id="6" name="Picture 6" descr="A time series of 4 photos showing the collapse of the Larsen B ice shelf in Antarctica in 2002."/>
          <p:cNvPicPr>
            <a:picLocks noChangeAspect="1" noChangeArrowheads="1"/>
          </p:cNvPicPr>
          <p:nvPr/>
        </p:nvPicPr>
        <p:blipFill>
          <a:blip r:embed="rId3" cstate="print"/>
          <a:srcRect/>
          <a:stretch>
            <a:fillRect/>
          </a:stretch>
        </p:blipFill>
        <p:spPr bwMode="auto">
          <a:xfrm>
            <a:off x="177800" y="665163"/>
            <a:ext cx="5048250" cy="5334000"/>
          </a:xfrm>
          <a:prstGeom prst="rect">
            <a:avLst/>
          </a:prstGeom>
          <a:noFill/>
          <a:ln w="9525">
            <a:noFill/>
            <a:miter lim="800000"/>
            <a:headEnd/>
            <a:tailEnd/>
          </a:ln>
          <a:effectLst/>
        </p:spPr>
      </p:pic>
      <p:sp>
        <p:nvSpPr>
          <p:cNvPr id="7" name="Text Box 7"/>
          <p:cNvSpPr txBox="1">
            <a:spLocks noChangeArrowheads="1"/>
          </p:cNvSpPr>
          <p:nvPr/>
        </p:nvSpPr>
        <p:spPr bwMode="auto">
          <a:xfrm>
            <a:off x="406400" y="6243638"/>
            <a:ext cx="4019550" cy="366712"/>
          </a:xfrm>
          <a:prstGeom prst="rect">
            <a:avLst/>
          </a:prstGeom>
          <a:noFill/>
          <a:ln w="9525">
            <a:noFill/>
            <a:miter lim="800000"/>
            <a:headEnd/>
            <a:tailEnd/>
          </a:ln>
          <a:effectLst/>
        </p:spPr>
        <p:txBody>
          <a:bodyPr wrap="none">
            <a:spAutoFit/>
          </a:bodyPr>
          <a:lstStyle/>
          <a:p>
            <a:r>
              <a:rPr lang="en-US"/>
              <a:t>Collapse of Larsen B ice shelf in 2002</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400" dirty="0" smtClean="0"/>
              <a:t>The starting point: the global mean surface temperature has increased since humans began directly observing it with thermometers.</a:t>
            </a:r>
            <a:br>
              <a:rPr lang="en-US" sz="2400" dirty="0" smtClean="0"/>
            </a:br>
            <a:endParaRPr lang="en-US" sz="2400" dirty="0"/>
          </a:p>
        </p:txBody>
      </p:sp>
      <p:pic>
        <p:nvPicPr>
          <p:cNvPr id="4" name="Picture 2" descr="graph showing earth's mean surface temperature anomaly (the actual data subtracted from the mean of the data) between 1880 and 2014. It generally trends upward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507" y="1828800"/>
            <a:ext cx="9034491"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www.scientificamerican.com/sciam/cache/file/082E52EC-86A2-4D2E-B3A0ED8F263B2C92.jpg?w=590&amp;h=393&amp;28187DBB-A9BE-4998-88940302BA88D19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74639"/>
            <a:ext cx="4392365" cy="29257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arsen C 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728" y="2332491"/>
            <a:ext cx="5698929" cy="4503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343400"/>
            <a:ext cx="2703497" cy="1200329"/>
          </a:xfrm>
          <a:prstGeom prst="rect">
            <a:avLst/>
          </a:prstGeom>
          <a:noFill/>
        </p:spPr>
        <p:txBody>
          <a:bodyPr wrap="none" rtlCol="0">
            <a:spAutoFit/>
          </a:bodyPr>
          <a:lstStyle/>
          <a:p>
            <a:r>
              <a:rPr lang="en-US" b="1" dirty="0" smtClean="0"/>
              <a:t>Larsen C ice shelf calves</a:t>
            </a:r>
            <a:br>
              <a:rPr lang="en-US" b="1" dirty="0" smtClean="0"/>
            </a:br>
            <a:r>
              <a:rPr lang="en-US" b="1" dirty="0" smtClean="0"/>
              <a:t>off world’s largest iceberg,</a:t>
            </a:r>
            <a:br>
              <a:rPr lang="en-US" b="1" dirty="0" smtClean="0"/>
            </a:br>
            <a:r>
              <a:rPr lang="en-US" b="1" dirty="0" smtClean="0"/>
              <a:t>July 2017. 1 trillion tons,</a:t>
            </a:r>
            <a:br>
              <a:rPr lang="en-US" b="1" dirty="0" smtClean="0"/>
            </a:br>
            <a:r>
              <a:rPr lang="en-US" b="1" dirty="0" smtClean="0"/>
              <a:t>50,000 square km.</a:t>
            </a:r>
          </a:p>
        </p:txBody>
      </p:sp>
    </p:spTree>
    <p:extLst>
      <p:ext uri="{BB962C8B-B14F-4D97-AF65-F5344CB8AC3E}">
        <p14:creationId xmlns:p14="http://schemas.microsoft.com/office/powerpoint/2010/main" val="230728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Retreating sea ice</a:t>
            </a:r>
            <a:endParaRPr lang="en-US" dirty="0"/>
          </a:p>
        </p:txBody>
      </p:sp>
      <p:pic>
        <p:nvPicPr>
          <p:cNvPr id="1026" name="Picture 2" descr="https://svs.gsfc.nasa.gov/vis/a010000/a012300/a012305/Meier_seaice_NASA.1_pri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562600" cy="4166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6400800"/>
            <a:ext cx="703975" cy="369332"/>
          </a:xfrm>
          <a:prstGeom prst="rect">
            <a:avLst/>
          </a:prstGeom>
          <a:noFill/>
        </p:spPr>
        <p:txBody>
          <a:bodyPr wrap="none" rtlCol="0">
            <a:spAutoFit/>
          </a:bodyPr>
          <a:lstStyle/>
          <a:p>
            <a:r>
              <a:rPr lang="en-US" dirty="0" smtClean="0"/>
              <a:t>NASA</a:t>
            </a:r>
            <a:endParaRPr lang="en-US" dirty="0"/>
          </a:p>
        </p:txBody>
      </p:sp>
    </p:spTree>
    <p:extLst>
      <p:ext uri="{BB962C8B-B14F-4D97-AF65-F5344CB8AC3E}">
        <p14:creationId xmlns:p14="http://schemas.microsoft.com/office/powerpoint/2010/main" val="332874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Ocean acidification</a:t>
            </a:r>
            <a:endParaRPr lang="en-US" dirty="0"/>
          </a:p>
        </p:txBody>
      </p:sp>
      <p:grpSp>
        <p:nvGrpSpPr>
          <p:cNvPr id="4" name="Content Placeholder 3" descr="Picture of smoke stacks putting out pollution (including carbon dioxide). The rest of the schematic shows how carbon dioxide reacts with water to form acid."/>
          <p:cNvGrpSpPr>
            <a:grpSpLocks noGrp="1"/>
          </p:cNvGrpSpPr>
          <p:nvPr/>
        </p:nvGrpSpPr>
        <p:grpSpPr>
          <a:xfrm>
            <a:off x="457200" y="1600200"/>
            <a:ext cx="8458200" cy="4525963"/>
            <a:chOff x="0" y="1344699"/>
            <a:chExt cx="9485831" cy="5513301"/>
          </a:xfrm>
        </p:grpSpPr>
        <p:sp>
          <p:nvSpPr>
            <p:cNvPr id="5" name="Text Box 24"/>
            <p:cNvSpPr txBox="1">
              <a:spLocks noChangeArrowheads="1"/>
            </p:cNvSpPr>
            <p:nvPr/>
          </p:nvSpPr>
          <p:spPr bwMode="auto">
            <a:xfrm>
              <a:off x="365598" y="1344699"/>
              <a:ext cx="6845300" cy="646112"/>
            </a:xfrm>
            <a:prstGeom prst="rect">
              <a:avLst/>
            </a:prstGeom>
            <a:noFill/>
            <a:ln w="3175">
              <a:noFill/>
              <a:miter lim="800000"/>
              <a:headEnd/>
              <a:tailEnd/>
            </a:ln>
          </p:spPr>
          <p:txBody>
            <a:bodyPr/>
            <a:lstStyle/>
            <a:p>
              <a:r>
                <a:rPr lang="en-US" sz="2000" dirty="0">
                  <a:latin typeface="Arial" pitchFamily="34" charset="0"/>
                </a:rPr>
                <a:t>Over the last 200 years, about </a:t>
              </a:r>
              <a:r>
                <a:rPr lang="en-US" sz="2000" b="1" dirty="0" smtClean="0">
                  <a:latin typeface="Arial" pitchFamily="34" charset="0"/>
                </a:rPr>
                <a:t>half</a:t>
              </a:r>
              <a:r>
                <a:rPr lang="en-US" sz="2000" dirty="0" smtClean="0">
                  <a:solidFill>
                    <a:srgbClr val="FFFF00"/>
                  </a:solidFill>
                  <a:latin typeface="Arial" pitchFamily="34" charset="0"/>
                </a:rPr>
                <a:t> </a:t>
              </a:r>
              <a:r>
                <a:rPr lang="en-US" sz="2000" dirty="0" smtClean="0">
                  <a:latin typeface="Arial" pitchFamily="34" charset="0"/>
                </a:rPr>
                <a:t>of </a:t>
              </a:r>
              <a:r>
                <a:rPr lang="en-US" sz="2000" dirty="0">
                  <a:latin typeface="Arial" pitchFamily="34" charset="0"/>
                </a:rPr>
                <a:t>all CO</a:t>
              </a:r>
              <a:r>
                <a:rPr lang="en-US" sz="2000" baseline="-25000" dirty="0">
                  <a:latin typeface="Arial" pitchFamily="34" charset="0"/>
                </a:rPr>
                <a:t>2</a:t>
              </a:r>
              <a:r>
                <a:rPr lang="en-US" sz="2000" dirty="0">
                  <a:latin typeface="Arial" pitchFamily="34" charset="0"/>
                </a:rPr>
                <a:t> produced on earth has been </a:t>
              </a:r>
              <a:r>
                <a:rPr lang="en-US" sz="2000" b="1" dirty="0">
                  <a:latin typeface="Arial" pitchFamily="34" charset="0"/>
                </a:rPr>
                <a:t>absorbed by the </a:t>
              </a:r>
              <a:r>
                <a:rPr lang="en-US" sz="2000" b="1" dirty="0" smtClean="0">
                  <a:latin typeface="Arial" pitchFamily="34" charset="0"/>
                </a:rPr>
                <a:t>oceans.</a:t>
              </a:r>
              <a:endParaRPr lang="en-US" sz="2000" b="1" dirty="0">
                <a:latin typeface="Arial" pitchFamily="34" charset="0"/>
              </a:endParaRPr>
            </a:p>
          </p:txBody>
        </p:sp>
        <p:pic>
          <p:nvPicPr>
            <p:cNvPr id="6" name="Picture 2" descr="http://media.treehugger.com/assets/images/2011/10/smoke20stack-jj-001.jpg"/>
            <p:cNvPicPr>
              <a:picLocks noChangeAspect="1" noChangeArrowheads="1"/>
            </p:cNvPicPr>
            <p:nvPr/>
          </p:nvPicPr>
          <p:blipFill>
            <a:blip r:embed="rId2" cstate="print"/>
            <a:srcRect/>
            <a:stretch>
              <a:fillRect/>
            </a:stretch>
          </p:blipFill>
          <p:spPr bwMode="auto">
            <a:xfrm>
              <a:off x="0" y="5242375"/>
              <a:ext cx="2031571" cy="1615625"/>
            </a:xfrm>
            <a:prstGeom prst="rect">
              <a:avLst/>
            </a:prstGeom>
            <a:noFill/>
          </p:spPr>
        </p:pic>
        <p:cxnSp>
          <p:nvCxnSpPr>
            <p:cNvPr id="7" name="Straight Connector 6"/>
            <p:cNvCxnSpPr/>
            <p:nvPr/>
          </p:nvCxnSpPr>
          <p:spPr>
            <a:xfrm>
              <a:off x="4806778" y="2286000"/>
              <a:ext cx="0" cy="432486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16443" y="2363849"/>
              <a:ext cx="2347784" cy="369332"/>
            </a:xfrm>
            <a:prstGeom prst="rect">
              <a:avLst/>
            </a:prstGeom>
            <a:noFill/>
          </p:spPr>
          <p:txBody>
            <a:bodyPr wrap="square" rtlCol="0">
              <a:spAutoFit/>
            </a:bodyPr>
            <a:lstStyle/>
            <a:p>
              <a:r>
                <a:rPr lang="en-US" b="1" dirty="0" smtClean="0"/>
                <a:t>Atmosphere</a:t>
              </a:r>
              <a:endParaRPr lang="en-US" b="1" dirty="0"/>
            </a:p>
          </p:txBody>
        </p:sp>
        <p:sp>
          <p:nvSpPr>
            <p:cNvPr id="9" name="TextBox 8"/>
            <p:cNvSpPr txBox="1"/>
            <p:nvPr/>
          </p:nvSpPr>
          <p:spPr>
            <a:xfrm>
              <a:off x="6058931" y="2363849"/>
              <a:ext cx="2347784" cy="369332"/>
            </a:xfrm>
            <a:prstGeom prst="rect">
              <a:avLst/>
            </a:prstGeom>
            <a:noFill/>
          </p:spPr>
          <p:txBody>
            <a:bodyPr wrap="square" rtlCol="0">
              <a:spAutoFit/>
            </a:bodyPr>
            <a:lstStyle/>
            <a:p>
              <a:r>
                <a:rPr lang="en-US" b="1" dirty="0" smtClean="0"/>
                <a:t>Oceans</a:t>
              </a:r>
              <a:endParaRPr lang="en-US" b="1" dirty="0"/>
            </a:p>
          </p:txBody>
        </p:sp>
        <p:cxnSp>
          <p:nvCxnSpPr>
            <p:cNvPr id="10" name="Curved Connector 9"/>
            <p:cNvCxnSpPr/>
            <p:nvPr/>
          </p:nvCxnSpPr>
          <p:spPr>
            <a:xfrm rot="16200000" flipV="1">
              <a:off x="1377779" y="4528751"/>
              <a:ext cx="1149178" cy="148281"/>
            </a:xfrm>
            <a:prstGeom prst="curved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V="1">
              <a:off x="2178909" y="3917092"/>
              <a:ext cx="3072713" cy="1412789"/>
            </a:xfrm>
            <a:prstGeom prst="curved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0833" y="3361038"/>
              <a:ext cx="2646878" cy="646331"/>
            </a:xfrm>
            <a:prstGeom prst="rect">
              <a:avLst/>
            </a:prstGeom>
            <a:noFill/>
          </p:spPr>
          <p:txBody>
            <a:bodyPr wrap="none" rtlCol="0">
              <a:spAutoFit/>
            </a:bodyPr>
            <a:lstStyle/>
            <a:p>
              <a:r>
                <a:rPr lang="en-US" dirty="0" smtClean="0"/>
                <a:t>Half the CO</a:t>
              </a:r>
              <a:r>
                <a:rPr lang="en-US" baseline="-25000" dirty="0" smtClean="0"/>
                <a:t>2</a:t>
              </a:r>
              <a:r>
                <a:rPr lang="en-US" dirty="0" smtClean="0"/>
                <a:t> remains in</a:t>
              </a:r>
              <a:br>
                <a:rPr lang="en-US" dirty="0" smtClean="0"/>
              </a:br>
              <a:r>
                <a:rPr lang="en-US" dirty="0" smtClean="0"/>
                <a:t>the atmosphere</a:t>
              </a:r>
              <a:endParaRPr lang="en-US" dirty="0"/>
            </a:p>
          </p:txBody>
        </p:sp>
        <p:sp>
          <p:nvSpPr>
            <p:cNvPr id="13" name="TextBox 12"/>
            <p:cNvSpPr txBox="1"/>
            <p:nvPr/>
          </p:nvSpPr>
          <p:spPr>
            <a:xfrm>
              <a:off x="5404022" y="3513438"/>
              <a:ext cx="3429144" cy="646331"/>
            </a:xfrm>
            <a:prstGeom prst="rect">
              <a:avLst/>
            </a:prstGeom>
            <a:noFill/>
          </p:spPr>
          <p:txBody>
            <a:bodyPr wrap="none" rtlCol="0">
              <a:spAutoFit/>
            </a:bodyPr>
            <a:lstStyle/>
            <a:p>
              <a:r>
                <a:rPr lang="en-US" dirty="0" smtClean="0"/>
                <a:t>Half the CO</a:t>
              </a:r>
              <a:r>
                <a:rPr lang="en-US" baseline="-25000" dirty="0" smtClean="0"/>
                <a:t>2</a:t>
              </a:r>
              <a:r>
                <a:rPr lang="en-US" dirty="0" smtClean="0"/>
                <a:t> dissolves into the</a:t>
              </a:r>
              <a:br>
                <a:rPr lang="en-US" dirty="0" smtClean="0"/>
              </a:br>
              <a:r>
                <a:rPr lang="en-US" dirty="0" smtClean="0"/>
                <a:t>oceans, where it turns into acid.</a:t>
              </a:r>
              <a:endParaRPr lang="en-US" dirty="0"/>
            </a:p>
          </p:txBody>
        </p:sp>
        <p:sp>
          <p:nvSpPr>
            <p:cNvPr id="14" name="Rectangle 9"/>
            <p:cNvSpPr>
              <a:spLocks noChangeArrowheads="1"/>
            </p:cNvSpPr>
            <p:nvPr/>
          </p:nvSpPr>
          <p:spPr bwMode="auto">
            <a:xfrm>
              <a:off x="5545653" y="4535359"/>
              <a:ext cx="3940178" cy="562377"/>
            </a:xfrm>
            <a:prstGeom prst="rect">
              <a:avLst/>
            </a:prstGeom>
            <a:solidFill>
              <a:schemeClr val="bg1"/>
            </a:solidFill>
            <a:ln w="9525">
              <a:noFill/>
              <a:miter lim="800000"/>
              <a:headEnd/>
              <a:tailEnd/>
            </a:ln>
          </p:spPr>
          <p:txBody>
            <a:bodyPr wrap="square">
              <a:spAutoFit/>
            </a:bodyPr>
            <a:lstStyle/>
            <a:p>
              <a:r>
                <a:rPr lang="en-US" b="1" dirty="0">
                  <a:solidFill>
                    <a:srgbClr val="000000"/>
                  </a:solidFill>
                  <a:latin typeface="Arial" pitchFamily="34" charset="0"/>
                </a:rPr>
                <a:t>CO</a:t>
              </a:r>
              <a:r>
                <a:rPr lang="en-US" b="1" baseline="-25000" dirty="0">
                  <a:solidFill>
                    <a:srgbClr val="000000"/>
                  </a:solidFill>
                  <a:latin typeface="Arial" pitchFamily="34" charset="0"/>
                </a:rPr>
                <a:t>2 </a:t>
              </a:r>
              <a:r>
                <a:rPr lang="en-US" b="1" dirty="0">
                  <a:solidFill>
                    <a:srgbClr val="000000"/>
                  </a:solidFill>
                  <a:latin typeface="Arial" pitchFamily="34" charset="0"/>
                </a:rPr>
                <a:t>+ </a:t>
              </a:r>
              <a:r>
                <a:rPr lang="en-US" b="1" dirty="0" smtClean="0">
                  <a:solidFill>
                    <a:srgbClr val="000000"/>
                  </a:solidFill>
                  <a:latin typeface="Arial" pitchFamily="34" charset="0"/>
                </a:rPr>
                <a:t>H</a:t>
              </a:r>
              <a:r>
                <a:rPr lang="en-US" b="1" baseline="-25000" dirty="0" smtClean="0">
                  <a:solidFill>
                    <a:srgbClr val="000000"/>
                  </a:solidFill>
                  <a:latin typeface="Arial" pitchFamily="34" charset="0"/>
                </a:rPr>
                <a:t>2</a:t>
              </a:r>
              <a:r>
                <a:rPr lang="en-US" b="1" dirty="0" smtClean="0">
                  <a:solidFill>
                    <a:srgbClr val="000000"/>
                  </a:solidFill>
                  <a:latin typeface="Arial" pitchFamily="34" charset="0"/>
                </a:rPr>
                <a:t>0                HCO</a:t>
              </a:r>
              <a:r>
                <a:rPr lang="en-US" b="1" baseline="-25000" dirty="0" smtClean="0">
                  <a:solidFill>
                    <a:srgbClr val="000000"/>
                  </a:solidFill>
                  <a:latin typeface="Arial" pitchFamily="34" charset="0"/>
                </a:rPr>
                <a:t>3</a:t>
              </a:r>
              <a:r>
                <a:rPr lang="en-US" sz="3600" b="1" baseline="30000" dirty="0" smtClean="0">
                  <a:solidFill>
                    <a:srgbClr val="000000"/>
                  </a:solidFill>
                  <a:latin typeface="Arial" pitchFamily="34" charset="0"/>
                </a:rPr>
                <a:t>-</a:t>
              </a:r>
              <a:r>
                <a:rPr lang="en-US" b="1" dirty="0" smtClean="0">
                  <a:solidFill>
                    <a:srgbClr val="000000"/>
                  </a:solidFill>
                  <a:latin typeface="Arial" pitchFamily="34" charset="0"/>
                </a:rPr>
                <a:t> </a:t>
              </a:r>
              <a:r>
                <a:rPr lang="en-US" b="1" dirty="0">
                  <a:solidFill>
                    <a:srgbClr val="000000"/>
                  </a:solidFill>
                  <a:latin typeface="Arial" pitchFamily="34" charset="0"/>
                </a:rPr>
                <a:t>+ H</a:t>
              </a:r>
              <a:r>
                <a:rPr lang="en-US" b="1" baseline="30000" dirty="0">
                  <a:solidFill>
                    <a:srgbClr val="000000"/>
                  </a:solidFill>
                  <a:latin typeface="Arial" pitchFamily="34" charset="0"/>
                </a:rPr>
                <a:t>+</a:t>
              </a:r>
            </a:p>
          </p:txBody>
        </p:sp>
        <p:cxnSp>
          <p:nvCxnSpPr>
            <p:cNvPr id="15" name="Straight Arrow Connector 14"/>
            <p:cNvCxnSpPr/>
            <p:nvPr/>
          </p:nvCxnSpPr>
          <p:spPr>
            <a:xfrm>
              <a:off x="7007551" y="4779151"/>
              <a:ext cx="840260" cy="0"/>
            </a:xfrm>
            <a:prstGeom prst="straightConnector1">
              <a:avLst/>
            </a:prstGeom>
            <a:ln w="508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Ocean acidification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world map of changes in ocean pH between 1700 and 1990s. In many places the pH has dropped by 0.06 to 0.08 pH units. This may seem small, but it is affecting how easily shell-bearing animals can make and sustain their shells. The acid in effect eats away at the carbonate in shells."/>
          <p:cNvPicPr>
            <a:picLocks noChangeAspect="1" noChangeArrowheads="1"/>
          </p:cNvPicPr>
          <p:nvPr/>
        </p:nvPicPr>
        <p:blipFill>
          <a:blip r:embed="rId2" cstate="print"/>
          <a:srcRect/>
          <a:stretch>
            <a:fillRect/>
          </a:stretch>
        </p:blipFill>
        <p:spPr bwMode="auto">
          <a:xfrm>
            <a:off x="909955" y="1181416"/>
            <a:ext cx="6955070" cy="4682173"/>
          </a:xfrm>
          <a:prstGeom prst="rect">
            <a:avLst/>
          </a:prstGeom>
          <a:noFill/>
        </p:spPr>
      </p:pic>
      <p:sp>
        <p:nvSpPr>
          <p:cNvPr id="5" name="TextBox 4"/>
          <p:cNvSpPr txBox="1"/>
          <p:nvPr/>
        </p:nvSpPr>
        <p:spPr>
          <a:xfrm>
            <a:off x="1524000" y="6248400"/>
            <a:ext cx="5981125" cy="369332"/>
          </a:xfrm>
          <a:prstGeom prst="rect">
            <a:avLst/>
          </a:prstGeom>
          <a:noFill/>
        </p:spPr>
        <p:txBody>
          <a:bodyPr wrap="none" rtlCol="0">
            <a:spAutoFit/>
          </a:bodyPr>
          <a:lstStyle/>
          <a:p>
            <a:r>
              <a:rPr lang="en-US" dirty="0" smtClean="0"/>
              <a:t>Estimated change in ocean pH between 1700 and 1990s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pPr>
              <a:buNone/>
            </a:pPr>
            <a:r>
              <a:rPr lang="en-US" dirty="0" smtClean="0"/>
              <a:t>	Most scientists accept that that the Earth has warmed up. </a:t>
            </a:r>
          </a:p>
          <a:p>
            <a:pPr>
              <a:buNone/>
            </a:pPr>
            <a:r>
              <a:rPr lang="en-US" dirty="0"/>
              <a:t>	</a:t>
            </a:r>
            <a:r>
              <a:rPr lang="en-US" dirty="0" smtClean="0"/>
              <a:t>Is it due to greenhouse gases produced by humans building up in the atmosphere, or is it part of natural cycles of warming and cooling—and isn’t closely related to human activities?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p:txBody>
          <a:bodyPr/>
          <a:lstStyle/>
          <a:p>
            <a:r>
              <a:rPr lang="en-US" b="1" dirty="0" smtClean="0"/>
              <a:t>The </a:t>
            </a:r>
            <a:r>
              <a:rPr lang="en-US" b="1" u="sng" dirty="0" smtClean="0"/>
              <a:t>greenhouse effect</a:t>
            </a:r>
            <a:r>
              <a:rPr lang="en-US" b="1" dirty="0" smtClean="0"/>
              <a:t> is </a:t>
            </a:r>
            <a:br>
              <a:rPr lang="en-US" b="1" dirty="0" smtClean="0"/>
            </a:br>
            <a:r>
              <a:rPr lang="en-US" b="1" dirty="0" smtClean="0"/>
              <a:t>real.  It keeps the Earth’s </a:t>
            </a:r>
            <a:br>
              <a:rPr lang="en-US" b="1" dirty="0" smtClean="0"/>
            </a:br>
            <a:r>
              <a:rPr lang="en-US" b="1" dirty="0" smtClean="0"/>
              <a:t>surface warmer than it </a:t>
            </a:r>
            <a:br>
              <a:rPr lang="en-US" b="1" dirty="0" smtClean="0"/>
            </a:br>
            <a:r>
              <a:rPr lang="en-US" b="1" dirty="0" smtClean="0"/>
              <a:t>would otherwise be. The </a:t>
            </a:r>
            <a:br>
              <a:rPr lang="en-US" b="1" dirty="0" smtClean="0"/>
            </a:br>
            <a:r>
              <a:rPr lang="en-US" b="1" dirty="0" smtClean="0"/>
              <a:t>physics of this effect are </a:t>
            </a:r>
            <a:br>
              <a:rPr lang="en-US" b="1" dirty="0" smtClean="0"/>
            </a:br>
            <a:r>
              <a:rPr lang="en-US" b="1" dirty="0" smtClean="0"/>
              <a:t>well known—and depend </a:t>
            </a:r>
            <a:br>
              <a:rPr lang="en-US" b="1" dirty="0" smtClean="0"/>
            </a:br>
            <a:r>
              <a:rPr lang="en-US" b="1" dirty="0" smtClean="0"/>
              <a:t>on how several trace </a:t>
            </a:r>
            <a:br>
              <a:rPr lang="en-US" b="1" dirty="0" smtClean="0"/>
            </a:br>
            <a:r>
              <a:rPr lang="en-US" b="1" dirty="0" smtClean="0"/>
              <a:t>gases in the atmosphere </a:t>
            </a:r>
            <a:br>
              <a:rPr lang="en-US" b="1" dirty="0" smtClean="0"/>
            </a:br>
            <a:r>
              <a:rPr lang="en-US" b="1" dirty="0" smtClean="0"/>
              <a:t>interact with heat.</a:t>
            </a:r>
            <a:endParaRPr lang="en-US" dirty="0"/>
          </a:p>
        </p:txBody>
      </p:sp>
      <p:pic>
        <p:nvPicPr>
          <p:cNvPr id="4" name="Picture 28" descr="Pie chart showing what fraction of the atmosphere is made up of which gases. The largest fraction is nitrogen, at 78.1%. Oxygen is the next most abundant at 20.9%. The remaining gases are argon, which is inert, and water vapor, carbon dioxide, and other trace gases. It's the water vapor, carbon dioxide and other trace gases that contribute the most to Earth's heat balance."/>
          <p:cNvPicPr>
            <a:picLocks noChangeAspect="1" noChangeArrowheads="1"/>
          </p:cNvPicPr>
          <p:nvPr/>
        </p:nvPicPr>
        <p:blipFill>
          <a:blip r:embed="rId2" cstate="print"/>
          <a:srcRect/>
          <a:stretch>
            <a:fillRect/>
          </a:stretch>
        </p:blipFill>
        <p:spPr bwMode="auto">
          <a:xfrm>
            <a:off x="5334000" y="1676400"/>
            <a:ext cx="3514725" cy="34164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 cont.</a:t>
            </a:r>
            <a:endParaRPr lang="en-US" dirty="0"/>
          </a:p>
        </p:txBody>
      </p:sp>
      <p:sp>
        <p:nvSpPr>
          <p:cNvPr id="5" name="Content Placeholder 4"/>
          <p:cNvSpPr>
            <a:spLocks noGrp="1"/>
          </p:cNvSpPr>
          <p:nvPr>
            <p:ph idx="1"/>
          </p:nvPr>
        </p:nvSpPr>
        <p:spPr>
          <a:xfrm>
            <a:off x="457200" y="1219200"/>
            <a:ext cx="8229600" cy="4525963"/>
          </a:xfrm>
        </p:spPr>
        <p:txBody>
          <a:bodyPr/>
          <a:lstStyle/>
          <a:p>
            <a:r>
              <a:rPr lang="en-US" b="1" dirty="0"/>
              <a:t>S</a:t>
            </a:r>
            <a:r>
              <a:rPr lang="en-US" b="1" dirty="0" smtClean="0"/>
              <a:t>ome minor components of the atmosphere exert a disproportionate effect on how much heat the atmosphere retains.</a:t>
            </a:r>
          </a:p>
          <a:p>
            <a:endParaRPr lang="en-US" dirty="0"/>
          </a:p>
        </p:txBody>
      </p:sp>
      <p:pic>
        <p:nvPicPr>
          <p:cNvPr id="6" name="Picture 4" descr="Drawn figure showing that green house gases trap outgoing infrared radiation."/>
          <p:cNvPicPr>
            <a:picLocks noChangeAspect="1" noChangeArrowheads="1"/>
          </p:cNvPicPr>
          <p:nvPr/>
        </p:nvPicPr>
        <p:blipFill>
          <a:blip r:embed="rId2" cstate="print"/>
          <a:srcRect/>
          <a:stretch>
            <a:fillRect/>
          </a:stretch>
        </p:blipFill>
        <p:spPr bwMode="auto">
          <a:xfrm>
            <a:off x="1676400" y="2743200"/>
            <a:ext cx="5791200" cy="4343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#2</a:t>
            </a:r>
            <a:endParaRPr lang="en-US" dirty="0"/>
          </a:p>
        </p:txBody>
      </p:sp>
      <p:sp>
        <p:nvSpPr>
          <p:cNvPr id="3" name="Content Placeholder 2"/>
          <p:cNvSpPr>
            <a:spLocks noGrp="1"/>
          </p:cNvSpPr>
          <p:nvPr>
            <p:ph idx="1"/>
          </p:nvPr>
        </p:nvSpPr>
        <p:spPr/>
        <p:txBody>
          <a:bodyPr/>
          <a:lstStyle/>
          <a:p>
            <a:r>
              <a:rPr lang="en-US" b="1" dirty="0" smtClean="0"/>
              <a:t>Greenhouse gas concentrations have jumped since the start of the industrial revolution.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#2</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descr="Photo of Charles Keeling."/>
          <p:cNvGrpSpPr/>
          <p:nvPr/>
        </p:nvGrpSpPr>
        <p:grpSpPr>
          <a:xfrm>
            <a:off x="880810" y="2665246"/>
            <a:ext cx="7828849" cy="3892081"/>
            <a:chOff x="304800" y="1905000"/>
            <a:chExt cx="8382000" cy="4732338"/>
          </a:xfrm>
        </p:grpSpPr>
        <p:pic>
          <p:nvPicPr>
            <p:cNvPr id="5" name="Picture 6" descr="Photo of the station on top of Mauna Loa where the measurements were made."/>
            <p:cNvPicPr>
              <a:picLocks noChangeAspect="1" noChangeArrowheads="1"/>
            </p:cNvPicPr>
            <p:nvPr/>
          </p:nvPicPr>
          <p:blipFill>
            <a:blip r:embed="rId2" cstate="print"/>
            <a:srcRect/>
            <a:stretch>
              <a:fillRect/>
            </a:stretch>
          </p:blipFill>
          <p:spPr bwMode="auto">
            <a:xfrm>
              <a:off x="304800" y="4724400"/>
              <a:ext cx="5867400" cy="1912938"/>
            </a:xfrm>
            <a:prstGeom prst="rect">
              <a:avLst/>
            </a:prstGeom>
            <a:noFill/>
            <a:ln w="9525">
              <a:solidFill>
                <a:srgbClr val="FF0000"/>
              </a:solidFill>
              <a:miter lim="800000"/>
              <a:headEnd/>
              <a:tailEnd/>
            </a:ln>
            <a:effectLst/>
          </p:spPr>
        </p:pic>
        <p:pic>
          <p:nvPicPr>
            <p:cNvPr id="6" name="Picture 9"/>
            <p:cNvPicPr>
              <a:picLocks noChangeAspect="1" noChangeArrowheads="1"/>
            </p:cNvPicPr>
            <p:nvPr/>
          </p:nvPicPr>
          <p:blipFill>
            <a:blip r:embed="rId3" cstate="print"/>
            <a:srcRect/>
            <a:stretch>
              <a:fillRect/>
            </a:stretch>
          </p:blipFill>
          <p:spPr bwMode="auto">
            <a:xfrm>
              <a:off x="6629400" y="4343400"/>
              <a:ext cx="2057400" cy="1647825"/>
            </a:xfrm>
            <a:prstGeom prst="rect">
              <a:avLst/>
            </a:prstGeom>
            <a:noFill/>
            <a:ln w="9525">
              <a:solidFill>
                <a:srgbClr val="FF0000"/>
              </a:solidFill>
              <a:miter lim="800000"/>
              <a:headEnd/>
              <a:tailEnd/>
            </a:ln>
            <a:effectLst/>
          </p:spPr>
        </p:pic>
        <p:sp>
          <p:nvSpPr>
            <p:cNvPr id="7" name="Text Box 10"/>
            <p:cNvSpPr txBox="1">
              <a:spLocks noChangeArrowheads="1"/>
            </p:cNvSpPr>
            <p:nvPr/>
          </p:nvSpPr>
          <p:spPr bwMode="auto">
            <a:xfrm>
              <a:off x="5562600" y="1905000"/>
              <a:ext cx="2945037" cy="1815882"/>
            </a:xfrm>
            <a:prstGeom prst="rect">
              <a:avLst/>
            </a:prstGeom>
            <a:noFill/>
            <a:ln w="9525">
              <a:noFill/>
              <a:miter lim="800000"/>
              <a:headEnd/>
              <a:tailEnd/>
            </a:ln>
            <a:effectLst/>
          </p:spPr>
          <p:txBody>
            <a:bodyPr wrap="none">
              <a:spAutoFit/>
            </a:bodyPr>
            <a:lstStyle/>
            <a:p>
              <a:r>
                <a:rPr lang="en-US" sz="1600" b="1" dirty="0"/>
                <a:t>Charles Keeling</a:t>
              </a:r>
              <a:br>
                <a:rPr lang="en-US" sz="1600" b="1" dirty="0"/>
              </a:br>
              <a:r>
                <a:rPr lang="en-US" sz="1600" b="1" dirty="0"/>
                <a:t>was the first to take detailed</a:t>
              </a:r>
              <a:br>
                <a:rPr lang="en-US" sz="1600" b="1" dirty="0"/>
              </a:br>
              <a:r>
                <a:rPr lang="en-US" sz="1600" b="1" dirty="0"/>
                <a:t>measurements.  He set up </a:t>
              </a:r>
              <a:br>
                <a:rPr lang="en-US" sz="1600" b="1" dirty="0"/>
              </a:br>
              <a:r>
                <a:rPr lang="en-US" sz="1600" b="1" dirty="0"/>
                <a:t>his instruments on top of </a:t>
              </a:r>
              <a:br>
                <a:rPr lang="en-US" sz="1600" b="1" dirty="0"/>
              </a:br>
              <a:r>
                <a:rPr lang="en-US" sz="1600" b="1" dirty="0"/>
                <a:t>Mauna Loa, as far from </a:t>
              </a:r>
              <a:br>
                <a:rPr lang="en-US" sz="1600" b="1" dirty="0"/>
              </a:br>
              <a:r>
                <a:rPr lang="en-US" sz="1600" b="1" dirty="0"/>
                <a:t>industrial sources of carbon</a:t>
              </a:r>
              <a:br>
                <a:rPr lang="en-US" sz="1600" b="1" dirty="0"/>
              </a:br>
              <a:r>
                <a:rPr lang="en-US" sz="1600" b="1" dirty="0"/>
                <a:t>dioxide as possible.</a:t>
              </a:r>
            </a:p>
          </p:txBody>
        </p:sp>
      </p:grpSp>
      <p:pic>
        <p:nvPicPr>
          <p:cNvPr id="8" name="Picture 13" descr="Trace of atmospheric CO2 taken from the top of Mauna Loa in Hawaii. The trace starts in 1958, when Charles Keeling set up the instruments, and goes forward to today. Over that time, CO2 has risen from about 315 parts per million to around 400 parts per million today. In addition, there is a yearly oscillation in CO2 superimposed on the overall trend. That oscillation results from seasonal flushes of plant growth in the spring and summer, which draws down atmospheric CO2, and plant dormancy and death during the winter and fall."/>
          <p:cNvPicPr>
            <a:picLocks noChangeAspect="1" noChangeArrowheads="1"/>
          </p:cNvPicPr>
          <p:nvPr/>
        </p:nvPicPr>
        <p:blipFill>
          <a:blip r:embed="rId4" cstate="print"/>
          <a:srcRect/>
          <a:stretch>
            <a:fillRect/>
          </a:stretch>
        </p:blipFill>
        <p:spPr bwMode="auto">
          <a:xfrm>
            <a:off x="990600" y="1828800"/>
            <a:ext cx="4298092" cy="28940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#2</a:t>
            </a:r>
            <a:endParaRPr lang="en-US" dirty="0"/>
          </a:p>
        </p:txBody>
      </p:sp>
      <p:sp>
        <p:nvSpPr>
          <p:cNvPr id="3" name="Content Placeholder 2"/>
          <p:cNvSpPr>
            <a:spLocks noGrp="1"/>
          </p:cNvSpPr>
          <p:nvPr>
            <p:ph idx="1"/>
          </p:nvPr>
        </p:nvSpPr>
        <p:spPr/>
        <p:txBody>
          <a:bodyPr>
            <a:normAutofit/>
          </a:bodyPr>
          <a:lstStyle/>
          <a:p>
            <a:r>
              <a:rPr lang="en-US" sz="2800" b="1" dirty="0" smtClean="0"/>
              <a:t>This increase is not restricted to the summit of Mauna Loa. It turns out that no matter where you look, carbon dioxide concentrations</a:t>
            </a:r>
            <a:r>
              <a:rPr lang="en-US" sz="2800" b="1" dirty="0"/>
              <a:t> </a:t>
            </a:r>
            <a:r>
              <a:rPr lang="en-US" sz="2800" b="1" dirty="0" smtClean="0"/>
              <a:t>have gone up.</a:t>
            </a:r>
          </a:p>
          <a:p>
            <a:endParaRPr lang="en-US" sz="2800" dirty="0"/>
          </a:p>
        </p:txBody>
      </p:sp>
      <p:grpSp>
        <p:nvGrpSpPr>
          <p:cNvPr id="7" name="Group 6"/>
          <p:cNvGrpSpPr/>
          <p:nvPr/>
        </p:nvGrpSpPr>
        <p:grpSpPr>
          <a:xfrm>
            <a:off x="990600" y="381000"/>
            <a:ext cx="7772400" cy="6375400"/>
            <a:chOff x="990600" y="381000"/>
            <a:chExt cx="7772400" cy="6375400"/>
          </a:xfrm>
        </p:grpSpPr>
        <p:pic>
          <p:nvPicPr>
            <p:cNvPr id="4" name="Picture 7" descr="Trace of CO2 at the south pole, starting in the late 1950s. Same overall trend but much smaller seasonal amplitude, because there is so little vegetation near the south pole."/>
            <p:cNvPicPr>
              <a:picLocks noChangeAspect="1" noChangeArrowheads="1"/>
            </p:cNvPicPr>
            <p:nvPr/>
          </p:nvPicPr>
          <p:blipFill>
            <a:blip r:embed="rId2" cstate="print"/>
            <a:srcRect/>
            <a:stretch>
              <a:fillRect/>
            </a:stretch>
          </p:blipFill>
          <p:spPr bwMode="auto">
            <a:xfrm>
              <a:off x="4953000" y="381000"/>
              <a:ext cx="3810000" cy="3175000"/>
            </a:xfrm>
            <a:prstGeom prst="rect">
              <a:avLst/>
            </a:prstGeom>
            <a:noFill/>
            <a:ln w="9525">
              <a:noFill/>
              <a:miter lim="800000"/>
              <a:headEnd/>
              <a:tailEnd/>
            </a:ln>
          </p:spPr>
        </p:pic>
        <p:pic>
          <p:nvPicPr>
            <p:cNvPr id="5" name="Picture 4" descr="Trace of CO2 in Barrow, Alaska, starting in 1974. Same overall trend plus huge seasonal variation--because it's picking up the signal of photosynthesis from the entire northern hemisphere."/>
            <p:cNvPicPr>
              <a:picLocks noChangeAspect="1" noChangeArrowheads="1"/>
            </p:cNvPicPr>
            <p:nvPr/>
          </p:nvPicPr>
          <p:blipFill>
            <a:blip r:embed="rId3" cstate="print"/>
            <a:srcRect/>
            <a:stretch>
              <a:fillRect/>
            </a:stretch>
          </p:blipFill>
          <p:spPr bwMode="auto">
            <a:xfrm>
              <a:off x="4953000" y="3581400"/>
              <a:ext cx="3810000" cy="3175000"/>
            </a:xfrm>
            <a:prstGeom prst="rect">
              <a:avLst/>
            </a:prstGeom>
            <a:noFill/>
            <a:ln w="9525">
              <a:noFill/>
              <a:miter lim="800000"/>
              <a:headEnd/>
              <a:tailEnd/>
            </a:ln>
          </p:spPr>
        </p:pic>
        <p:pic>
          <p:nvPicPr>
            <p:cNvPr id="6" name="Picture 5" descr="CO2 near American Samoa, in the South Pacific. Same overall trend but also has a small seasonal amplitude, because it's far from the northern hemisphere, where most of teh photosynthesis occurs."/>
            <p:cNvPicPr>
              <a:picLocks noChangeAspect="1" noChangeArrowheads="1"/>
            </p:cNvPicPr>
            <p:nvPr/>
          </p:nvPicPr>
          <p:blipFill>
            <a:blip r:embed="rId4" cstate="print"/>
            <a:srcRect/>
            <a:stretch>
              <a:fillRect/>
            </a:stretch>
          </p:blipFill>
          <p:spPr bwMode="auto">
            <a:xfrm>
              <a:off x="990600" y="3200400"/>
              <a:ext cx="3657600" cy="3048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 #2</a:t>
            </a:r>
            <a:endParaRPr lang="en-US" dirty="0"/>
          </a:p>
        </p:txBody>
      </p:sp>
      <p:grpSp>
        <p:nvGrpSpPr>
          <p:cNvPr id="4" name="Content Placeholder 3" descr="Graph showing ice core data from about 11,000 years ago up to the present. The levels over most of the graph are between 260 and 280 parts per million, but there's been a huge spike up (to 400 parts per million) in the recent past."/>
          <p:cNvGrpSpPr>
            <a:grpSpLocks noGrp="1"/>
          </p:cNvGrpSpPr>
          <p:nvPr/>
        </p:nvGrpSpPr>
        <p:grpSpPr>
          <a:xfrm>
            <a:off x="457200" y="1600200"/>
            <a:ext cx="8229600" cy="4525963"/>
            <a:chOff x="516335" y="121969"/>
            <a:chExt cx="8424565" cy="6739702"/>
          </a:xfrm>
        </p:grpSpPr>
        <p:sp>
          <p:nvSpPr>
            <p:cNvPr id="5" name="Rectangle 8"/>
            <p:cNvSpPr>
              <a:spLocks noChangeArrowheads="1"/>
            </p:cNvSpPr>
            <p:nvPr/>
          </p:nvSpPr>
          <p:spPr bwMode="auto">
            <a:xfrm>
              <a:off x="858838" y="2613719"/>
              <a:ext cx="7104062" cy="3360737"/>
            </a:xfrm>
            <a:prstGeom prst="rect">
              <a:avLst/>
            </a:prstGeom>
            <a:solidFill>
              <a:schemeClr val="bg1"/>
            </a:solidFill>
            <a:ln w="9525">
              <a:noFill/>
              <a:miter lim="800000"/>
              <a:headEnd/>
              <a:tailEnd/>
            </a:ln>
          </p:spPr>
          <p:txBody>
            <a:bodyPr/>
            <a:lstStyle/>
            <a:p>
              <a:endParaRPr lang="en-US"/>
            </a:p>
          </p:txBody>
        </p:sp>
        <p:sp>
          <p:nvSpPr>
            <p:cNvPr id="6" name="Text Box 3"/>
            <p:cNvSpPr txBox="1">
              <a:spLocks noChangeArrowheads="1"/>
            </p:cNvSpPr>
            <p:nvPr/>
          </p:nvSpPr>
          <p:spPr bwMode="auto">
            <a:xfrm>
              <a:off x="516335" y="499386"/>
              <a:ext cx="4563161" cy="867930"/>
            </a:xfrm>
            <a:prstGeom prst="rect">
              <a:avLst/>
            </a:prstGeom>
            <a:noFill/>
            <a:ln w="9525">
              <a:noFill/>
              <a:miter lim="800000"/>
              <a:headEnd/>
              <a:tailEnd/>
            </a:ln>
            <a:effectLst/>
          </p:spPr>
          <p:txBody>
            <a:bodyPr wrap="square">
              <a:spAutoFit/>
            </a:bodyPr>
            <a:lstStyle/>
            <a:p>
              <a:pPr eaLnBrk="0" hangingPunct="0">
                <a:lnSpc>
                  <a:spcPct val="70000"/>
                </a:lnSpc>
                <a:spcBef>
                  <a:spcPts val="500"/>
                </a:spcBef>
                <a:spcAft>
                  <a:spcPts val="500"/>
                </a:spcAft>
              </a:pPr>
              <a:r>
                <a:rPr lang="en-US" sz="2400" b="1" dirty="0" err="1">
                  <a:latin typeface="Times New Roman" pitchFamily="18" charset="0"/>
                </a:rPr>
                <a:t>Indermühle</a:t>
              </a:r>
              <a:r>
                <a:rPr lang="en-US" sz="2400" b="1" dirty="0">
                  <a:latin typeface="Times New Roman" pitchFamily="18" charset="0"/>
                </a:rPr>
                <a:t> et al. 1999  Ice core data from Antarctica extending back 11,000 years.</a:t>
              </a:r>
            </a:p>
          </p:txBody>
        </p:sp>
        <p:sp>
          <p:nvSpPr>
            <p:cNvPr id="7" name="Freeform 5"/>
            <p:cNvSpPr>
              <a:spLocks/>
            </p:cNvSpPr>
            <p:nvPr/>
          </p:nvSpPr>
          <p:spPr bwMode="auto">
            <a:xfrm>
              <a:off x="7662862" y="236269"/>
              <a:ext cx="274637" cy="4792037"/>
            </a:xfrm>
            <a:custGeom>
              <a:avLst/>
              <a:gdLst/>
              <a:ahLst/>
              <a:cxnLst>
                <a:cxn ang="0">
                  <a:pos x="0" y="1968"/>
                </a:cxn>
                <a:cxn ang="0">
                  <a:pos x="96" y="1920"/>
                </a:cxn>
                <a:cxn ang="0">
                  <a:pos x="96" y="1776"/>
                </a:cxn>
                <a:cxn ang="0">
                  <a:pos x="144" y="1344"/>
                </a:cxn>
                <a:cxn ang="0">
                  <a:pos x="144" y="0"/>
                </a:cxn>
              </a:cxnLst>
              <a:rect l="0" t="0" r="r" b="b"/>
              <a:pathLst>
                <a:path w="152" h="1968">
                  <a:moveTo>
                    <a:pt x="0" y="1968"/>
                  </a:moveTo>
                  <a:cubicBezTo>
                    <a:pt x="40" y="1960"/>
                    <a:pt x="80" y="1952"/>
                    <a:pt x="96" y="1920"/>
                  </a:cubicBezTo>
                  <a:cubicBezTo>
                    <a:pt x="112" y="1888"/>
                    <a:pt x="88" y="1872"/>
                    <a:pt x="96" y="1776"/>
                  </a:cubicBezTo>
                  <a:cubicBezTo>
                    <a:pt x="104" y="1680"/>
                    <a:pt x="136" y="1640"/>
                    <a:pt x="144" y="1344"/>
                  </a:cubicBezTo>
                  <a:cubicBezTo>
                    <a:pt x="152" y="1048"/>
                    <a:pt x="144" y="224"/>
                    <a:pt x="144" y="0"/>
                  </a:cubicBezTo>
                </a:path>
              </a:pathLst>
            </a:custGeom>
            <a:noFill/>
            <a:ln w="28575" cmpd="sng">
              <a:solidFill>
                <a:srgbClr val="FF0000"/>
              </a:solidFill>
              <a:round/>
              <a:headEnd/>
              <a:tailEnd/>
            </a:ln>
            <a:effectLst/>
          </p:spPr>
          <p:txBody>
            <a:bodyPr wrap="none" anchor="ctr"/>
            <a:lstStyle/>
            <a:p>
              <a:endParaRPr lang="en-US"/>
            </a:p>
          </p:txBody>
        </p:sp>
        <p:sp>
          <p:nvSpPr>
            <p:cNvPr id="8" name="Line 10"/>
            <p:cNvSpPr>
              <a:spLocks noChangeShapeType="1"/>
            </p:cNvSpPr>
            <p:nvPr/>
          </p:nvSpPr>
          <p:spPr bwMode="auto">
            <a:xfrm>
              <a:off x="7929563" y="204395"/>
              <a:ext cx="34925" cy="5770061"/>
            </a:xfrm>
            <a:prstGeom prst="line">
              <a:avLst/>
            </a:prstGeom>
            <a:noFill/>
            <a:ln w="0">
              <a:solidFill>
                <a:srgbClr val="000000"/>
              </a:solidFill>
              <a:round/>
              <a:headEnd/>
              <a:tailEnd/>
            </a:ln>
          </p:spPr>
          <p:txBody>
            <a:bodyPr/>
            <a:lstStyle/>
            <a:p>
              <a:endParaRPr lang="en-US"/>
            </a:p>
          </p:txBody>
        </p:sp>
        <p:sp>
          <p:nvSpPr>
            <p:cNvPr id="9" name="Line 11"/>
            <p:cNvSpPr>
              <a:spLocks noChangeShapeType="1"/>
            </p:cNvSpPr>
            <p:nvPr/>
          </p:nvSpPr>
          <p:spPr bwMode="auto">
            <a:xfrm>
              <a:off x="7962900" y="5974456"/>
              <a:ext cx="68263" cy="1588"/>
            </a:xfrm>
            <a:prstGeom prst="line">
              <a:avLst/>
            </a:prstGeom>
            <a:noFill/>
            <a:ln w="0">
              <a:solidFill>
                <a:srgbClr val="000000"/>
              </a:solidFill>
              <a:round/>
              <a:headEnd/>
              <a:tailEnd/>
            </a:ln>
          </p:spPr>
          <p:txBody>
            <a:bodyPr/>
            <a:lstStyle/>
            <a:p>
              <a:endParaRPr lang="en-US"/>
            </a:p>
          </p:txBody>
        </p:sp>
        <p:sp>
          <p:nvSpPr>
            <p:cNvPr id="10" name="Line 13"/>
            <p:cNvSpPr>
              <a:spLocks noChangeShapeType="1"/>
            </p:cNvSpPr>
            <p:nvPr/>
          </p:nvSpPr>
          <p:spPr bwMode="auto">
            <a:xfrm>
              <a:off x="7962900" y="5158481"/>
              <a:ext cx="68263" cy="1588"/>
            </a:xfrm>
            <a:prstGeom prst="line">
              <a:avLst/>
            </a:prstGeom>
            <a:noFill/>
            <a:ln w="0">
              <a:solidFill>
                <a:srgbClr val="000000"/>
              </a:solidFill>
              <a:round/>
              <a:headEnd/>
              <a:tailEnd/>
            </a:ln>
          </p:spPr>
          <p:txBody>
            <a:bodyPr/>
            <a:lstStyle/>
            <a:p>
              <a:endParaRPr lang="en-US"/>
            </a:p>
          </p:txBody>
        </p:sp>
        <p:sp>
          <p:nvSpPr>
            <p:cNvPr id="11" name="Line 15"/>
            <p:cNvSpPr>
              <a:spLocks noChangeShapeType="1"/>
            </p:cNvSpPr>
            <p:nvPr/>
          </p:nvSpPr>
          <p:spPr bwMode="auto">
            <a:xfrm>
              <a:off x="7962900" y="4350444"/>
              <a:ext cx="68263" cy="1587"/>
            </a:xfrm>
            <a:prstGeom prst="line">
              <a:avLst/>
            </a:prstGeom>
            <a:noFill/>
            <a:ln w="0">
              <a:solidFill>
                <a:srgbClr val="000000"/>
              </a:solidFill>
              <a:round/>
              <a:headEnd/>
              <a:tailEnd/>
            </a:ln>
          </p:spPr>
          <p:txBody>
            <a:bodyPr/>
            <a:lstStyle/>
            <a:p>
              <a:endParaRPr lang="en-US"/>
            </a:p>
          </p:txBody>
        </p:sp>
        <p:sp>
          <p:nvSpPr>
            <p:cNvPr id="12" name="Line 17"/>
            <p:cNvSpPr>
              <a:spLocks noChangeShapeType="1"/>
            </p:cNvSpPr>
            <p:nvPr/>
          </p:nvSpPr>
          <p:spPr bwMode="auto">
            <a:xfrm>
              <a:off x="7962900" y="3534469"/>
              <a:ext cx="68263" cy="1587"/>
            </a:xfrm>
            <a:prstGeom prst="line">
              <a:avLst/>
            </a:prstGeom>
            <a:noFill/>
            <a:ln w="0">
              <a:solidFill>
                <a:srgbClr val="000000"/>
              </a:solidFill>
              <a:round/>
              <a:headEnd/>
              <a:tailEnd/>
            </a:ln>
          </p:spPr>
          <p:txBody>
            <a:bodyPr/>
            <a:lstStyle/>
            <a:p>
              <a:endParaRPr lang="en-US"/>
            </a:p>
          </p:txBody>
        </p:sp>
        <p:sp>
          <p:nvSpPr>
            <p:cNvPr id="13" name="Line 19"/>
            <p:cNvSpPr>
              <a:spLocks noChangeShapeType="1"/>
            </p:cNvSpPr>
            <p:nvPr/>
          </p:nvSpPr>
          <p:spPr bwMode="auto">
            <a:xfrm>
              <a:off x="7962900" y="2728019"/>
              <a:ext cx="68263" cy="1587"/>
            </a:xfrm>
            <a:prstGeom prst="line">
              <a:avLst/>
            </a:prstGeom>
            <a:noFill/>
            <a:ln w="0">
              <a:solidFill>
                <a:srgbClr val="000000"/>
              </a:solidFill>
              <a:round/>
              <a:headEnd/>
              <a:tailEnd/>
            </a:ln>
          </p:spPr>
          <p:txBody>
            <a:bodyPr/>
            <a:lstStyle/>
            <a:p>
              <a:endParaRPr lang="en-US"/>
            </a:p>
          </p:txBody>
        </p:sp>
        <p:sp>
          <p:nvSpPr>
            <p:cNvPr id="14" name="Line 21"/>
            <p:cNvSpPr>
              <a:spLocks noChangeShapeType="1"/>
            </p:cNvSpPr>
            <p:nvPr/>
          </p:nvSpPr>
          <p:spPr bwMode="auto">
            <a:xfrm>
              <a:off x="7962900" y="1912044"/>
              <a:ext cx="68263" cy="1587"/>
            </a:xfrm>
            <a:prstGeom prst="line">
              <a:avLst/>
            </a:prstGeom>
            <a:noFill/>
            <a:ln w="0">
              <a:solidFill>
                <a:srgbClr val="000000"/>
              </a:solidFill>
              <a:round/>
              <a:headEnd/>
              <a:tailEnd/>
            </a:ln>
          </p:spPr>
          <p:txBody>
            <a:bodyPr/>
            <a:lstStyle/>
            <a:p>
              <a:endParaRPr lang="en-US"/>
            </a:p>
          </p:txBody>
        </p:sp>
        <p:sp>
          <p:nvSpPr>
            <p:cNvPr id="15" name="Line 22"/>
            <p:cNvSpPr>
              <a:spLocks noChangeShapeType="1"/>
            </p:cNvSpPr>
            <p:nvPr/>
          </p:nvSpPr>
          <p:spPr bwMode="auto">
            <a:xfrm>
              <a:off x="858838" y="5974456"/>
              <a:ext cx="7104062" cy="1588"/>
            </a:xfrm>
            <a:prstGeom prst="line">
              <a:avLst/>
            </a:prstGeom>
            <a:noFill/>
            <a:ln w="0">
              <a:solidFill>
                <a:srgbClr val="000000"/>
              </a:solidFill>
              <a:round/>
              <a:headEnd/>
              <a:tailEnd/>
            </a:ln>
          </p:spPr>
          <p:txBody>
            <a:bodyPr/>
            <a:lstStyle/>
            <a:p>
              <a:endParaRPr lang="en-US"/>
            </a:p>
          </p:txBody>
        </p:sp>
        <p:sp>
          <p:nvSpPr>
            <p:cNvPr id="16" name="Line 23"/>
            <p:cNvSpPr>
              <a:spLocks noChangeShapeType="1"/>
            </p:cNvSpPr>
            <p:nvPr/>
          </p:nvSpPr>
          <p:spPr bwMode="auto">
            <a:xfrm flipV="1">
              <a:off x="7962900" y="5974456"/>
              <a:ext cx="1588" cy="68263"/>
            </a:xfrm>
            <a:prstGeom prst="line">
              <a:avLst/>
            </a:prstGeom>
            <a:noFill/>
            <a:ln w="0">
              <a:solidFill>
                <a:srgbClr val="000000"/>
              </a:solidFill>
              <a:round/>
              <a:headEnd/>
              <a:tailEnd/>
            </a:ln>
          </p:spPr>
          <p:txBody>
            <a:bodyPr/>
            <a:lstStyle/>
            <a:p>
              <a:endParaRPr lang="en-US"/>
            </a:p>
          </p:txBody>
        </p:sp>
        <p:sp>
          <p:nvSpPr>
            <p:cNvPr id="17" name="Line 24"/>
            <p:cNvSpPr>
              <a:spLocks noChangeShapeType="1"/>
            </p:cNvSpPr>
            <p:nvPr/>
          </p:nvSpPr>
          <p:spPr bwMode="auto">
            <a:xfrm flipV="1">
              <a:off x="6781800" y="5974456"/>
              <a:ext cx="1588" cy="68263"/>
            </a:xfrm>
            <a:prstGeom prst="line">
              <a:avLst/>
            </a:prstGeom>
            <a:noFill/>
            <a:ln w="0">
              <a:solidFill>
                <a:srgbClr val="000000"/>
              </a:solidFill>
              <a:round/>
              <a:headEnd/>
              <a:tailEnd/>
            </a:ln>
          </p:spPr>
          <p:txBody>
            <a:bodyPr/>
            <a:lstStyle/>
            <a:p>
              <a:endParaRPr lang="en-US"/>
            </a:p>
          </p:txBody>
        </p:sp>
        <p:sp>
          <p:nvSpPr>
            <p:cNvPr id="18" name="Line 25"/>
            <p:cNvSpPr>
              <a:spLocks noChangeShapeType="1"/>
            </p:cNvSpPr>
            <p:nvPr/>
          </p:nvSpPr>
          <p:spPr bwMode="auto">
            <a:xfrm flipV="1">
              <a:off x="5592763" y="5974456"/>
              <a:ext cx="1587" cy="68263"/>
            </a:xfrm>
            <a:prstGeom prst="line">
              <a:avLst/>
            </a:prstGeom>
            <a:noFill/>
            <a:ln w="0">
              <a:solidFill>
                <a:srgbClr val="000000"/>
              </a:solidFill>
              <a:round/>
              <a:headEnd/>
              <a:tailEnd/>
            </a:ln>
          </p:spPr>
          <p:txBody>
            <a:bodyPr/>
            <a:lstStyle/>
            <a:p>
              <a:endParaRPr lang="en-US"/>
            </a:p>
          </p:txBody>
        </p:sp>
        <p:sp>
          <p:nvSpPr>
            <p:cNvPr id="19" name="Line 26"/>
            <p:cNvSpPr>
              <a:spLocks noChangeShapeType="1"/>
            </p:cNvSpPr>
            <p:nvPr/>
          </p:nvSpPr>
          <p:spPr bwMode="auto">
            <a:xfrm flipV="1">
              <a:off x="4410075" y="5974456"/>
              <a:ext cx="1588" cy="68263"/>
            </a:xfrm>
            <a:prstGeom prst="line">
              <a:avLst/>
            </a:prstGeom>
            <a:noFill/>
            <a:ln w="0">
              <a:solidFill>
                <a:srgbClr val="000000"/>
              </a:solidFill>
              <a:round/>
              <a:headEnd/>
              <a:tailEnd/>
            </a:ln>
          </p:spPr>
          <p:txBody>
            <a:bodyPr/>
            <a:lstStyle/>
            <a:p>
              <a:endParaRPr lang="en-US"/>
            </a:p>
          </p:txBody>
        </p:sp>
        <p:sp>
          <p:nvSpPr>
            <p:cNvPr id="20" name="Line 27"/>
            <p:cNvSpPr>
              <a:spLocks noChangeShapeType="1"/>
            </p:cNvSpPr>
            <p:nvPr/>
          </p:nvSpPr>
          <p:spPr bwMode="auto">
            <a:xfrm flipV="1">
              <a:off x="3228975" y="5974456"/>
              <a:ext cx="1588" cy="68263"/>
            </a:xfrm>
            <a:prstGeom prst="line">
              <a:avLst/>
            </a:prstGeom>
            <a:noFill/>
            <a:ln w="0">
              <a:solidFill>
                <a:srgbClr val="000000"/>
              </a:solidFill>
              <a:round/>
              <a:headEnd/>
              <a:tailEnd/>
            </a:ln>
          </p:spPr>
          <p:txBody>
            <a:bodyPr/>
            <a:lstStyle/>
            <a:p>
              <a:endParaRPr lang="en-US"/>
            </a:p>
          </p:txBody>
        </p:sp>
        <p:sp>
          <p:nvSpPr>
            <p:cNvPr id="21" name="Line 28"/>
            <p:cNvSpPr>
              <a:spLocks noChangeShapeType="1"/>
            </p:cNvSpPr>
            <p:nvPr/>
          </p:nvSpPr>
          <p:spPr bwMode="auto">
            <a:xfrm flipV="1">
              <a:off x="2039938" y="5974456"/>
              <a:ext cx="1587" cy="68263"/>
            </a:xfrm>
            <a:prstGeom prst="line">
              <a:avLst/>
            </a:prstGeom>
            <a:noFill/>
            <a:ln w="0">
              <a:solidFill>
                <a:srgbClr val="000000"/>
              </a:solidFill>
              <a:round/>
              <a:headEnd/>
              <a:tailEnd/>
            </a:ln>
          </p:spPr>
          <p:txBody>
            <a:bodyPr/>
            <a:lstStyle/>
            <a:p>
              <a:endParaRPr lang="en-US"/>
            </a:p>
          </p:txBody>
        </p:sp>
        <p:sp>
          <p:nvSpPr>
            <p:cNvPr id="22" name="Line 29"/>
            <p:cNvSpPr>
              <a:spLocks noChangeShapeType="1"/>
            </p:cNvSpPr>
            <p:nvPr/>
          </p:nvSpPr>
          <p:spPr bwMode="auto">
            <a:xfrm flipV="1">
              <a:off x="858838" y="5974456"/>
              <a:ext cx="1587" cy="68263"/>
            </a:xfrm>
            <a:prstGeom prst="line">
              <a:avLst/>
            </a:prstGeom>
            <a:noFill/>
            <a:ln w="0">
              <a:solidFill>
                <a:srgbClr val="000000"/>
              </a:solidFill>
              <a:round/>
              <a:headEnd/>
              <a:tailEnd/>
            </a:ln>
          </p:spPr>
          <p:txBody>
            <a:bodyPr/>
            <a:lstStyle/>
            <a:p>
              <a:endParaRPr lang="en-US"/>
            </a:p>
          </p:txBody>
        </p:sp>
        <p:sp>
          <p:nvSpPr>
            <p:cNvPr id="23" name="Freeform 30"/>
            <p:cNvSpPr>
              <a:spLocks/>
            </p:cNvSpPr>
            <p:nvPr/>
          </p:nvSpPr>
          <p:spPr bwMode="auto">
            <a:xfrm>
              <a:off x="7704138" y="50140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4" name="Freeform 31"/>
            <p:cNvSpPr>
              <a:spLocks/>
            </p:cNvSpPr>
            <p:nvPr/>
          </p:nvSpPr>
          <p:spPr bwMode="auto">
            <a:xfrm>
              <a:off x="7642225" y="5142606"/>
              <a:ext cx="61913" cy="61913"/>
            </a:xfrm>
            <a:custGeom>
              <a:avLst/>
              <a:gdLst/>
              <a:ahLst/>
              <a:cxnLst>
                <a:cxn ang="0">
                  <a:pos x="19" y="0"/>
                </a:cxn>
                <a:cxn ang="0">
                  <a:pos x="39" y="20"/>
                </a:cxn>
                <a:cxn ang="0">
                  <a:pos x="19" y="39"/>
                </a:cxn>
                <a:cxn ang="0">
                  <a:pos x="0" y="20"/>
                </a:cxn>
                <a:cxn ang="0">
                  <a:pos x="19" y="0"/>
                </a:cxn>
              </a:cxnLst>
              <a:rect l="0" t="0" r="r" b="b"/>
              <a:pathLst>
                <a:path w="39" h="39">
                  <a:moveTo>
                    <a:pt x="19" y="0"/>
                  </a:moveTo>
                  <a:lnTo>
                    <a:pt x="39"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5" name="Freeform 32"/>
            <p:cNvSpPr>
              <a:spLocks/>
            </p:cNvSpPr>
            <p:nvPr/>
          </p:nvSpPr>
          <p:spPr bwMode="auto">
            <a:xfrm>
              <a:off x="7589838" y="5288656"/>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6" name="Freeform 33"/>
            <p:cNvSpPr>
              <a:spLocks/>
            </p:cNvSpPr>
            <p:nvPr/>
          </p:nvSpPr>
          <p:spPr bwMode="auto">
            <a:xfrm>
              <a:off x="7535863" y="52346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7" name="Freeform 34"/>
            <p:cNvSpPr>
              <a:spLocks/>
            </p:cNvSpPr>
            <p:nvPr/>
          </p:nvSpPr>
          <p:spPr bwMode="auto">
            <a:xfrm>
              <a:off x="7489825" y="5104506"/>
              <a:ext cx="61913" cy="61913"/>
            </a:xfrm>
            <a:custGeom>
              <a:avLst/>
              <a:gdLst/>
              <a:ahLst/>
              <a:cxnLst>
                <a:cxn ang="0">
                  <a:pos x="19" y="0"/>
                </a:cxn>
                <a:cxn ang="0">
                  <a:pos x="39" y="20"/>
                </a:cxn>
                <a:cxn ang="0">
                  <a:pos x="19" y="39"/>
                </a:cxn>
                <a:cxn ang="0">
                  <a:pos x="0" y="20"/>
                </a:cxn>
                <a:cxn ang="0">
                  <a:pos x="19" y="0"/>
                </a:cxn>
              </a:cxnLst>
              <a:rect l="0" t="0" r="r" b="b"/>
              <a:pathLst>
                <a:path w="39" h="39">
                  <a:moveTo>
                    <a:pt x="19" y="0"/>
                  </a:moveTo>
                  <a:lnTo>
                    <a:pt x="39"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8" name="Freeform 35"/>
            <p:cNvSpPr>
              <a:spLocks/>
            </p:cNvSpPr>
            <p:nvPr/>
          </p:nvSpPr>
          <p:spPr bwMode="auto">
            <a:xfrm>
              <a:off x="7443788" y="5098156"/>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29" name="Freeform 36"/>
            <p:cNvSpPr>
              <a:spLocks/>
            </p:cNvSpPr>
            <p:nvPr/>
          </p:nvSpPr>
          <p:spPr bwMode="auto">
            <a:xfrm>
              <a:off x="7383463" y="50441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0" name="Freeform 37"/>
            <p:cNvSpPr>
              <a:spLocks/>
            </p:cNvSpPr>
            <p:nvPr/>
          </p:nvSpPr>
          <p:spPr bwMode="auto">
            <a:xfrm>
              <a:off x="7329488" y="4983856"/>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1" name="Freeform 38"/>
            <p:cNvSpPr>
              <a:spLocks/>
            </p:cNvSpPr>
            <p:nvPr/>
          </p:nvSpPr>
          <p:spPr bwMode="auto">
            <a:xfrm>
              <a:off x="7269163" y="4990206"/>
              <a:ext cx="60325" cy="61913"/>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2" name="Freeform 39"/>
            <p:cNvSpPr>
              <a:spLocks/>
            </p:cNvSpPr>
            <p:nvPr/>
          </p:nvSpPr>
          <p:spPr bwMode="auto">
            <a:xfrm>
              <a:off x="7207250" y="4929881"/>
              <a:ext cx="61913" cy="60325"/>
            </a:xfrm>
            <a:custGeom>
              <a:avLst/>
              <a:gdLst/>
              <a:ahLst/>
              <a:cxnLst>
                <a:cxn ang="0">
                  <a:pos x="20" y="0"/>
                </a:cxn>
                <a:cxn ang="0">
                  <a:pos x="39" y="19"/>
                </a:cxn>
                <a:cxn ang="0">
                  <a:pos x="20" y="38"/>
                </a:cxn>
                <a:cxn ang="0">
                  <a:pos x="0" y="19"/>
                </a:cxn>
                <a:cxn ang="0">
                  <a:pos x="20" y="0"/>
                </a:cxn>
              </a:cxnLst>
              <a:rect l="0" t="0" r="r" b="b"/>
              <a:pathLst>
                <a:path w="39" h="38">
                  <a:moveTo>
                    <a:pt x="20" y="0"/>
                  </a:moveTo>
                  <a:lnTo>
                    <a:pt x="39" y="19"/>
                  </a:lnTo>
                  <a:lnTo>
                    <a:pt x="20" y="38"/>
                  </a:lnTo>
                  <a:lnTo>
                    <a:pt x="0" y="19"/>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33" name="Freeform 40"/>
            <p:cNvSpPr>
              <a:spLocks/>
            </p:cNvSpPr>
            <p:nvPr/>
          </p:nvSpPr>
          <p:spPr bwMode="auto">
            <a:xfrm>
              <a:off x="7154863" y="49679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4" name="Freeform 41"/>
            <p:cNvSpPr>
              <a:spLocks/>
            </p:cNvSpPr>
            <p:nvPr/>
          </p:nvSpPr>
          <p:spPr bwMode="auto">
            <a:xfrm>
              <a:off x="7100888" y="5158481"/>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5" name="Freeform 42"/>
            <p:cNvSpPr>
              <a:spLocks/>
            </p:cNvSpPr>
            <p:nvPr/>
          </p:nvSpPr>
          <p:spPr bwMode="auto">
            <a:xfrm>
              <a:off x="7032625" y="51965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6" name="Freeform 43"/>
            <p:cNvSpPr>
              <a:spLocks/>
            </p:cNvSpPr>
            <p:nvPr/>
          </p:nvSpPr>
          <p:spPr bwMode="auto">
            <a:xfrm>
              <a:off x="6972300" y="51965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7" name="Freeform 44"/>
            <p:cNvSpPr>
              <a:spLocks/>
            </p:cNvSpPr>
            <p:nvPr/>
          </p:nvSpPr>
          <p:spPr bwMode="auto">
            <a:xfrm>
              <a:off x="6896100" y="50140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8" name="Freeform 45"/>
            <p:cNvSpPr>
              <a:spLocks/>
            </p:cNvSpPr>
            <p:nvPr/>
          </p:nvSpPr>
          <p:spPr bwMode="auto">
            <a:xfrm>
              <a:off x="6834188" y="5188644"/>
              <a:ext cx="61912" cy="61912"/>
            </a:xfrm>
            <a:custGeom>
              <a:avLst/>
              <a:gdLst/>
              <a:ahLst/>
              <a:cxnLst>
                <a:cxn ang="0">
                  <a:pos x="19" y="0"/>
                </a:cxn>
                <a:cxn ang="0">
                  <a:pos x="39" y="19"/>
                </a:cxn>
                <a:cxn ang="0">
                  <a:pos x="19" y="39"/>
                </a:cxn>
                <a:cxn ang="0">
                  <a:pos x="0" y="19"/>
                </a:cxn>
                <a:cxn ang="0">
                  <a:pos x="19" y="0"/>
                </a:cxn>
              </a:cxnLst>
              <a:rect l="0" t="0" r="r" b="b"/>
              <a:pathLst>
                <a:path w="39" h="39">
                  <a:moveTo>
                    <a:pt x="19" y="0"/>
                  </a:moveTo>
                  <a:lnTo>
                    <a:pt x="39"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39" name="Freeform 46"/>
            <p:cNvSpPr>
              <a:spLocks/>
            </p:cNvSpPr>
            <p:nvPr/>
          </p:nvSpPr>
          <p:spPr bwMode="auto">
            <a:xfrm>
              <a:off x="6765925" y="51584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0" name="Freeform 47"/>
            <p:cNvSpPr>
              <a:spLocks/>
            </p:cNvSpPr>
            <p:nvPr/>
          </p:nvSpPr>
          <p:spPr bwMode="auto">
            <a:xfrm>
              <a:off x="6697663" y="51584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1" name="Freeform 48"/>
            <p:cNvSpPr>
              <a:spLocks/>
            </p:cNvSpPr>
            <p:nvPr/>
          </p:nvSpPr>
          <p:spPr bwMode="auto">
            <a:xfrm>
              <a:off x="6629400" y="52045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2" name="Freeform 49"/>
            <p:cNvSpPr>
              <a:spLocks/>
            </p:cNvSpPr>
            <p:nvPr/>
          </p:nvSpPr>
          <p:spPr bwMode="auto">
            <a:xfrm>
              <a:off x="6567488" y="5074344"/>
              <a:ext cx="61912" cy="61912"/>
            </a:xfrm>
            <a:custGeom>
              <a:avLst/>
              <a:gdLst/>
              <a:ahLst/>
              <a:cxnLst>
                <a:cxn ang="0">
                  <a:pos x="19" y="0"/>
                </a:cxn>
                <a:cxn ang="0">
                  <a:pos x="39" y="19"/>
                </a:cxn>
                <a:cxn ang="0">
                  <a:pos x="19" y="39"/>
                </a:cxn>
                <a:cxn ang="0">
                  <a:pos x="0" y="19"/>
                </a:cxn>
                <a:cxn ang="0">
                  <a:pos x="19" y="0"/>
                </a:cxn>
              </a:cxnLst>
              <a:rect l="0" t="0" r="r" b="b"/>
              <a:pathLst>
                <a:path w="39" h="39">
                  <a:moveTo>
                    <a:pt x="19" y="0"/>
                  </a:moveTo>
                  <a:lnTo>
                    <a:pt x="39"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3" name="Freeform 50"/>
            <p:cNvSpPr>
              <a:spLocks/>
            </p:cNvSpPr>
            <p:nvPr/>
          </p:nvSpPr>
          <p:spPr bwMode="auto">
            <a:xfrm>
              <a:off x="6477000" y="51584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4" name="Freeform 51"/>
            <p:cNvSpPr>
              <a:spLocks/>
            </p:cNvSpPr>
            <p:nvPr/>
          </p:nvSpPr>
          <p:spPr bwMode="auto">
            <a:xfrm>
              <a:off x="6407150" y="5264844"/>
              <a:ext cx="61913" cy="61912"/>
            </a:xfrm>
            <a:custGeom>
              <a:avLst/>
              <a:gdLst/>
              <a:ahLst/>
              <a:cxnLst>
                <a:cxn ang="0">
                  <a:pos x="20" y="0"/>
                </a:cxn>
                <a:cxn ang="0">
                  <a:pos x="39" y="19"/>
                </a:cxn>
                <a:cxn ang="0">
                  <a:pos x="20" y="39"/>
                </a:cxn>
                <a:cxn ang="0">
                  <a:pos x="0" y="19"/>
                </a:cxn>
                <a:cxn ang="0">
                  <a:pos x="20" y="0"/>
                </a:cxn>
              </a:cxnLst>
              <a:rect l="0" t="0" r="r" b="b"/>
              <a:pathLst>
                <a:path w="39" h="39">
                  <a:moveTo>
                    <a:pt x="20" y="0"/>
                  </a:moveTo>
                  <a:lnTo>
                    <a:pt x="39" y="19"/>
                  </a:lnTo>
                  <a:lnTo>
                    <a:pt x="20" y="39"/>
                  </a:lnTo>
                  <a:lnTo>
                    <a:pt x="0" y="19"/>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45" name="Freeform 52"/>
            <p:cNvSpPr>
              <a:spLocks/>
            </p:cNvSpPr>
            <p:nvPr/>
          </p:nvSpPr>
          <p:spPr bwMode="auto">
            <a:xfrm>
              <a:off x="6308725" y="52045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6" name="Freeform 53"/>
            <p:cNvSpPr>
              <a:spLocks/>
            </p:cNvSpPr>
            <p:nvPr/>
          </p:nvSpPr>
          <p:spPr bwMode="auto">
            <a:xfrm>
              <a:off x="6246813" y="5295006"/>
              <a:ext cx="61912" cy="61913"/>
            </a:xfrm>
            <a:custGeom>
              <a:avLst/>
              <a:gdLst/>
              <a:ahLst/>
              <a:cxnLst>
                <a:cxn ang="0">
                  <a:pos x="20" y="0"/>
                </a:cxn>
                <a:cxn ang="0">
                  <a:pos x="39" y="20"/>
                </a:cxn>
                <a:cxn ang="0">
                  <a:pos x="20" y="39"/>
                </a:cxn>
                <a:cxn ang="0">
                  <a:pos x="0" y="20"/>
                </a:cxn>
                <a:cxn ang="0">
                  <a:pos x="20" y="0"/>
                </a:cxn>
              </a:cxnLst>
              <a:rect l="0" t="0" r="r" b="b"/>
              <a:pathLst>
                <a:path w="39" h="39">
                  <a:moveTo>
                    <a:pt x="20" y="0"/>
                  </a:moveTo>
                  <a:lnTo>
                    <a:pt x="39" y="20"/>
                  </a:lnTo>
                  <a:lnTo>
                    <a:pt x="20" y="39"/>
                  </a:lnTo>
                  <a:lnTo>
                    <a:pt x="0" y="20"/>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47" name="Freeform 54"/>
            <p:cNvSpPr>
              <a:spLocks/>
            </p:cNvSpPr>
            <p:nvPr/>
          </p:nvSpPr>
          <p:spPr bwMode="auto">
            <a:xfrm>
              <a:off x="6208713" y="5256906"/>
              <a:ext cx="61912" cy="61913"/>
            </a:xfrm>
            <a:custGeom>
              <a:avLst/>
              <a:gdLst/>
              <a:ahLst/>
              <a:cxnLst>
                <a:cxn ang="0">
                  <a:pos x="20" y="0"/>
                </a:cxn>
                <a:cxn ang="0">
                  <a:pos x="39" y="20"/>
                </a:cxn>
                <a:cxn ang="0">
                  <a:pos x="20" y="39"/>
                </a:cxn>
                <a:cxn ang="0">
                  <a:pos x="0" y="20"/>
                </a:cxn>
                <a:cxn ang="0">
                  <a:pos x="20" y="0"/>
                </a:cxn>
              </a:cxnLst>
              <a:rect l="0" t="0" r="r" b="b"/>
              <a:pathLst>
                <a:path w="39" h="39">
                  <a:moveTo>
                    <a:pt x="20" y="0"/>
                  </a:moveTo>
                  <a:lnTo>
                    <a:pt x="39" y="20"/>
                  </a:lnTo>
                  <a:lnTo>
                    <a:pt x="20" y="39"/>
                  </a:lnTo>
                  <a:lnTo>
                    <a:pt x="0" y="20"/>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48" name="Freeform 55"/>
            <p:cNvSpPr>
              <a:spLocks/>
            </p:cNvSpPr>
            <p:nvPr/>
          </p:nvSpPr>
          <p:spPr bwMode="auto">
            <a:xfrm>
              <a:off x="6140450" y="5242619"/>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49" name="Freeform 56"/>
            <p:cNvSpPr>
              <a:spLocks/>
            </p:cNvSpPr>
            <p:nvPr/>
          </p:nvSpPr>
          <p:spPr bwMode="auto">
            <a:xfrm>
              <a:off x="6088063" y="52426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0" name="Freeform 57"/>
            <p:cNvSpPr>
              <a:spLocks/>
            </p:cNvSpPr>
            <p:nvPr/>
          </p:nvSpPr>
          <p:spPr bwMode="auto">
            <a:xfrm>
              <a:off x="6026150" y="5371206"/>
              <a:ext cx="61913" cy="61913"/>
            </a:xfrm>
            <a:custGeom>
              <a:avLst/>
              <a:gdLst/>
              <a:ahLst/>
              <a:cxnLst>
                <a:cxn ang="0">
                  <a:pos x="19" y="0"/>
                </a:cxn>
                <a:cxn ang="0">
                  <a:pos x="39" y="20"/>
                </a:cxn>
                <a:cxn ang="0">
                  <a:pos x="19" y="39"/>
                </a:cxn>
                <a:cxn ang="0">
                  <a:pos x="0" y="20"/>
                </a:cxn>
                <a:cxn ang="0">
                  <a:pos x="19" y="0"/>
                </a:cxn>
              </a:cxnLst>
              <a:rect l="0" t="0" r="r" b="b"/>
              <a:pathLst>
                <a:path w="39" h="39">
                  <a:moveTo>
                    <a:pt x="19" y="0"/>
                  </a:moveTo>
                  <a:lnTo>
                    <a:pt x="39"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1" name="Freeform 58"/>
            <p:cNvSpPr>
              <a:spLocks/>
            </p:cNvSpPr>
            <p:nvPr/>
          </p:nvSpPr>
          <p:spPr bwMode="auto">
            <a:xfrm>
              <a:off x="5965825" y="53188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2" name="Freeform 59"/>
            <p:cNvSpPr>
              <a:spLocks/>
            </p:cNvSpPr>
            <p:nvPr/>
          </p:nvSpPr>
          <p:spPr bwMode="auto">
            <a:xfrm>
              <a:off x="5897563" y="53569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3" name="Freeform 60"/>
            <p:cNvSpPr>
              <a:spLocks/>
            </p:cNvSpPr>
            <p:nvPr/>
          </p:nvSpPr>
          <p:spPr bwMode="auto">
            <a:xfrm>
              <a:off x="5843588" y="5288656"/>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4" name="Freeform 61"/>
            <p:cNvSpPr>
              <a:spLocks/>
            </p:cNvSpPr>
            <p:nvPr/>
          </p:nvSpPr>
          <p:spPr bwMode="auto">
            <a:xfrm>
              <a:off x="5767388" y="5302944"/>
              <a:ext cx="60325" cy="61912"/>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5" name="Freeform 62"/>
            <p:cNvSpPr>
              <a:spLocks/>
            </p:cNvSpPr>
            <p:nvPr/>
          </p:nvSpPr>
          <p:spPr bwMode="auto">
            <a:xfrm>
              <a:off x="5707063" y="5256906"/>
              <a:ext cx="60325" cy="61913"/>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6" name="Freeform 63"/>
            <p:cNvSpPr>
              <a:spLocks/>
            </p:cNvSpPr>
            <p:nvPr/>
          </p:nvSpPr>
          <p:spPr bwMode="auto">
            <a:xfrm>
              <a:off x="5630863" y="53489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7" name="Freeform 64"/>
            <p:cNvSpPr>
              <a:spLocks/>
            </p:cNvSpPr>
            <p:nvPr/>
          </p:nvSpPr>
          <p:spPr bwMode="auto">
            <a:xfrm>
              <a:off x="5568950" y="5402956"/>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8" name="Freeform 65"/>
            <p:cNvSpPr>
              <a:spLocks/>
            </p:cNvSpPr>
            <p:nvPr/>
          </p:nvSpPr>
          <p:spPr bwMode="auto">
            <a:xfrm>
              <a:off x="5492750" y="5348981"/>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59" name="Freeform 66"/>
            <p:cNvSpPr>
              <a:spLocks/>
            </p:cNvSpPr>
            <p:nvPr/>
          </p:nvSpPr>
          <p:spPr bwMode="auto">
            <a:xfrm>
              <a:off x="5416550" y="5371206"/>
              <a:ext cx="61913" cy="61913"/>
            </a:xfrm>
            <a:custGeom>
              <a:avLst/>
              <a:gdLst/>
              <a:ahLst/>
              <a:cxnLst>
                <a:cxn ang="0">
                  <a:pos x="19" y="0"/>
                </a:cxn>
                <a:cxn ang="0">
                  <a:pos x="39" y="20"/>
                </a:cxn>
                <a:cxn ang="0">
                  <a:pos x="19" y="39"/>
                </a:cxn>
                <a:cxn ang="0">
                  <a:pos x="0" y="20"/>
                </a:cxn>
                <a:cxn ang="0">
                  <a:pos x="19" y="0"/>
                </a:cxn>
              </a:cxnLst>
              <a:rect l="0" t="0" r="r" b="b"/>
              <a:pathLst>
                <a:path w="39" h="39">
                  <a:moveTo>
                    <a:pt x="19" y="0"/>
                  </a:moveTo>
                  <a:lnTo>
                    <a:pt x="39"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0" name="Freeform 67"/>
            <p:cNvSpPr>
              <a:spLocks/>
            </p:cNvSpPr>
            <p:nvPr/>
          </p:nvSpPr>
          <p:spPr bwMode="auto">
            <a:xfrm>
              <a:off x="5348288" y="54712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1" name="Freeform 68"/>
            <p:cNvSpPr>
              <a:spLocks/>
            </p:cNvSpPr>
            <p:nvPr/>
          </p:nvSpPr>
          <p:spPr bwMode="auto">
            <a:xfrm>
              <a:off x="5280025" y="5409306"/>
              <a:ext cx="60325" cy="61913"/>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2" name="Freeform 69"/>
            <p:cNvSpPr>
              <a:spLocks/>
            </p:cNvSpPr>
            <p:nvPr/>
          </p:nvSpPr>
          <p:spPr bwMode="auto">
            <a:xfrm>
              <a:off x="5218113" y="5485506"/>
              <a:ext cx="61912" cy="61913"/>
            </a:xfrm>
            <a:custGeom>
              <a:avLst/>
              <a:gdLst/>
              <a:ahLst/>
              <a:cxnLst>
                <a:cxn ang="0">
                  <a:pos x="20" y="0"/>
                </a:cxn>
                <a:cxn ang="0">
                  <a:pos x="39" y="20"/>
                </a:cxn>
                <a:cxn ang="0">
                  <a:pos x="20" y="39"/>
                </a:cxn>
                <a:cxn ang="0">
                  <a:pos x="0" y="20"/>
                </a:cxn>
                <a:cxn ang="0">
                  <a:pos x="20" y="0"/>
                </a:cxn>
              </a:cxnLst>
              <a:rect l="0" t="0" r="r" b="b"/>
              <a:pathLst>
                <a:path w="39" h="39">
                  <a:moveTo>
                    <a:pt x="20" y="0"/>
                  </a:moveTo>
                  <a:lnTo>
                    <a:pt x="39" y="20"/>
                  </a:lnTo>
                  <a:lnTo>
                    <a:pt x="20" y="39"/>
                  </a:lnTo>
                  <a:lnTo>
                    <a:pt x="0" y="20"/>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63" name="Freeform 70"/>
            <p:cNvSpPr>
              <a:spLocks/>
            </p:cNvSpPr>
            <p:nvPr/>
          </p:nvSpPr>
          <p:spPr bwMode="auto">
            <a:xfrm>
              <a:off x="5119688" y="5417244"/>
              <a:ext cx="60325" cy="61912"/>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4" name="Freeform 71"/>
            <p:cNvSpPr>
              <a:spLocks/>
            </p:cNvSpPr>
            <p:nvPr/>
          </p:nvSpPr>
          <p:spPr bwMode="auto">
            <a:xfrm>
              <a:off x="5027613" y="5531544"/>
              <a:ext cx="61912" cy="61912"/>
            </a:xfrm>
            <a:custGeom>
              <a:avLst/>
              <a:gdLst/>
              <a:ahLst/>
              <a:cxnLst>
                <a:cxn ang="0">
                  <a:pos x="19" y="0"/>
                </a:cxn>
                <a:cxn ang="0">
                  <a:pos x="39" y="19"/>
                </a:cxn>
                <a:cxn ang="0">
                  <a:pos x="19" y="39"/>
                </a:cxn>
                <a:cxn ang="0">
                  <a:pos x="0" y="19"/>
                </a:cxn>
                <a:cxn ang="0">
                  <a:pos x="19" y="0"/>
                </a:cxn>
              </a:cxnLst>
              <a:rect l="0" t="0" r="r" b="b"/>
              <a:pathLst>
                <a:path w="39" h="39">
                  <a:moveTo>
                    <a:pt x="19" y="0"/>
                  </a:moveTo>
                  <a:lnTo>
                    <a:pt x="39"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5" name="Freeform 72"/>
            <p:cNvSpPr>
              <a:spLocks/>
            </p:cNvSpPr>
            <p:nvPr/>
          </p:nvSpPr>
          <p:spPr bwMode="auto">
            <a:xfrm>
              <a:off x="4951413" y="5395019"/>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6" name="Freeform 73"/>
            <p:cNvSpPr>
              <a:spLocks/>
            </p:cNvSpPr>
            <p:nvPr/>
          </p:nvSpPr>
          <p:spPr bwMode="auto">
            <a:xfrm>
              <a:off x="4860925" y="54712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7" name="Freeform 74"/>
            <p:cNvSpPr>
              <a:spLocks/>
            </p:cNvSpPr>
            <p:nvPr/>
          </p:nvSpPr>
          <p:spPr bwMode="auto">
            <a:xfrm>
              <a:off x="4776788" y="54632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8" name="Freeform 75"/>
            <p:cNvSpPr>
              <a:spLocks/>
            </p:cNvSpPr>
            <p:nvPr/>
          </p:nvSpPr>
          <p:spPr bwMode="auto">
            <a:xfrm>
              <a:off x="4684713" y="5441056"/>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69" name="Freeform 76"/>
            <p:cNvSpPr>
              <a:spLocks/>
            </p:cNvSpPr>
            <p:nvPr/>
          </p:nvSpPr>
          <p:spPr bwMode="auto">
            <a:xfrm>
              <a:off x="4608513" y="5523606"/>
              <a:ext cx="61912" cy="61913"/>
            </a:xfrm>
            <a:custGeom>
              <a:avLst/>
              <a:gdLst/>
              <a:ahLst/>
              <a:cxnLst>
                <a:cxn ang="0">
                  <a:pos x="19" y="0"/>
                </a:cxn>
                <a:cxn ang="0">
                  <a:pos x="39" y="20"/>
                </a:cxn>
                <a:cxn ang="0">
                  <a:pos x="19" y="39"/>
                </a:cxn>
                <a:cxn ang="0">
                  <a:pos x="0" y="20"/>
                </a:cxn>
                <a:cxn ang="0">
                  <a:pos x="19" y="0"/>
                </a:cxn>
              </a:cxnLst>
              <a:rect l="0" t="0" r="r" b="b"/>
              <a:pathLst>
                <a:path w="39" h="39">
                  <a:moveTo>
                    <a:pt x="19" y="0"/>
                  </a:moveTo>
                  <a:lnTo>
                    <a:pt x="39"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0" name="Freeform 77"/>
            <p:cNvSpPr>
              <a:spLocks/>
            </p:cNvSpPr>
            <p:nvPr/>
          </p:nvSpPr>
          <p:spPr bwMode="auto">
            <a:xfrm>
              <a:off x="4518025" y="5501381"/>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1" name="Freeform 78"/>
            <p:cNvSpPr>
              <a:spLocks/>
            </p:cNvSpPr>
            <p:nvPr/>
          </p:nvSpPr>
          <p:spPr bwMode="auto">
            <a:xfrm>
              <a:off x="4410075" y="5539481"/>
              <a:ext cx="61913" cy="60325"/>
            </a:xfrm>
            <a:custGeom>
              <a:avLst/>
              <a:gdLst/>
              <a:ahLst/>
              <a:cxnLst>
                <a:cxn ang="0">
                  <a:pos x="20" y="0"/>
                </a:cxn>
                <a:cxn ang="0">
                  <a:pos x="39" y="19"/>
                </a:cxn>
                <a:cxn ang="0">
                  <a:pos x="20" y="38"/>
                </a:cxn>
                <a:cxn ang="0">
                  <a:pos x="0" y="19"/>
                </a:cxn>
                <a:cxn ang="0">
                  <a:pos x="20" y="0"/>
                </a:cxn>
              </a:cxnLst>
              <a:rect l="0" t="0" r="r" b="b"/>
              <a:pathLst>
                <a:path w="39" h="38">
                  <a:moveTo>
                    <a:pt x="20" y="0"/>
                  </a:moveTo>
                  <a:lnTo>
                    <a:pt x="39" y="19"/>
                  </a:lnTo>
                  <a:lnTo>
                    <a:pt x="20" y="38"/>
                  </a:lnTo>
                  <a:lnTo>
                    <a:pt x="0" y="19"/>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72" name="Freeform 79"/>
            <p:cNvSpPr>
              <a:spLocks/>
            </p:cNvSpPr>
            <p:nvPr/>
          </p:nvSpPr>
          <p:spPr bwMode="auto">
            <a:xfrm>
              <a:off x="4319588" y="5607744"/>
              <a:ext cx="60325" cy="61912"/>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3" name="Freeform 80"/>
            <p:cNvSpPr>
              <a:spLocks/>
            </p:cNvSpPr>
            <p:nvPr/>
          </p:nvSpPr>
          <p:spPr bwMode="auto">
            <a:xfrm>
              <a:off x="4219575" y="5699819"/>
              <a:ext cx="61913" cy="60325"/>
            </a:xfrm>
            <a:custGeom>
              <a:avLst/>
              <a:gdLst/>
              <a:ahLst/>
              <a:cxnLst>
                <a:cxn ang="0">
                  <a:pos x="20" y="0"/>
                </a:cxn>
                <a:cxn ang="0">
                  <a:pos x="39" y="19"/>
                </a:cxn>
                <a:cxn ang="0">
                  <a:pos x="20" y="38"/>
                </a:cxn>
                <a:cxn ang="0">
                  <a:pos x="0" y="19"/>
                </a:cxn>
                <a:cxn ang="0">
                  <a:pos x="20" y="0"/>
                </a:cxn>
              </a:cxnLst>
              <a:rect l="0" t="0" r="r" b="b"/>
              <a:pathLst>
                <a:path w="39" h="38">
                  <a:moveTo>
                    <a:pt x="20" y="0"/>
                  </a:moveTo>
                  <a:lnTo>
                    <a:pt x="39" y="19"/>
                  </a:lnTo>
                  <a:lnTo>
                    <a:pt x="20" y="38"/>
                  </a:lnTo>
                  <a:lnTo>
                    <a:pt x="0" y="19"/>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74" name="Freeform 81"/>
            <p:cNvSpPr>
              <a:spLocks/>
            </p:cNvSpPr>
            <p:nvPr/>
          </p:nvSpPr>
          <p:spPr bwMode="auto">
            <a:xfrm>
              <a:off x="4121150" y="5676006"/>
              <a:ext cx="60325" cy="61913"/>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5" name="Freeform 82"/>
            <p:cNvSpPr>
              <a:spLocks/>
            </p:cNvSpPr>
            <p:nvPr/>
          </p:nvSpPr>
          <p:spPr bwMode="auto">
            <a:xfrm>
              <a:off x="4029075" y="5691881"/>
              <a:ext cx="61913" cy="61913"/>
            </a:xfrm>
            <a:custGeom>
              <a:avLst/>
              <a:gdLst/>
              <a:ahLst/>
              <a:cxnLst>
                <a:cxn ang="0">
                  <a:pos x="19" y="0"/>
                </a:cxn>
                <a:cxn ang="0">
                  <a:pos x="39" y="19"/>
                </a:cxn>
                <a:cxn ang="0">
                  <a:pos x="19" y="39"/>
                </a:cxn>
                <a:cxn ang="0">
                  <a:pos x="0" y="19"/>
                </a:cxn>
                <a:cxn ang="0">
                  <a:pos x="19" y="0"/>
                </a:cxn>
              </a:cxnLst>
              <a:rect l="0" t="0" r="r" b="b"/>
              <a:pathLst>
                <a:path w="39" h="39">
                  <a:moveTo>
                    <a:pt x="19" y="0"/>
                  </a:moveTo>
                  <a:lnTo>
                    <a:pt x="39"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6" name="Freeform 83"/>
            <p:cNvSpPr>
              <a:spLocks/>
            </p:cNvSpPr>
            <p:nvPr/>
          </p:nvSpPr>
          <p:spPr bwMode="auto">
            <a:xfrm>
              <a:off x="3938588" y="5683944"/>
              <a:ext cx="60325" cy="61912"/>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7" name="Freeform 84"/>
            <p:cNvSpPr>
              <a:spLocks/>
            </p:cNvSpPr>
            <p:nvPr/>
          </p:nvSpPr>
          <p:spPr bwMode="auto">
            <a:xfrm>
              <a:off x="3838575" y="5737919"/>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8" name="Freeform 85"/>
            <p:cNvSpPr>
              <a:spLocks/>
            </p:cNvSpPr>
            <p:nvPr/>
          </p:nvSpPr>
          <p:spPr bwMode="auto">
            <a:xfrm>
              <a:off x="3748088" y="5753794"/>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79" name="Freeform 86"/>
            <p:cNvSpPr>
              <a:spLocks/>
            </p:cNvSpPr>
            <p:nvPr/>
          </p:nvSpPr>
          <p:spPr bwMode="auto">
            <a:xfrm>
              <a:off x="3648075" y="5822056"/>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0" name="Freeform 87"/>
            <p:cNvSpPr>
              <a:spLocks/>
            </p:cNvSpPr>
            <p:nvPr/>
          </p:nvSpPr>
          <p:spPr bwMode="auto">
            <a:xfrm>
              <a:off x="3587750" y="5860156"/>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1" name="Freeform 88"/>
            <p:cNvSpPr>
              <a:spLocks/>
            </p:cNvSpPr>
            <p:nvPr/>
          </p:nvSpPr>
          <p:spPr bwMode="auto">
            <a:xfrm>
              <a:off x="3519488" y="5906194"/>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2" name="Freeform 89"/>
            <p:cNvSpPr>
              <a:spLocks/>
            </p:cNvSpPr>
            <p:nvPr/>
          </p:nvSpPr>
          <p:spPr bwMode="auto">
            <a:xfrm>
              <a:off x="3427413" y="5890319"/>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3" name="Freeform 90"/>
            <p:cNvSpPr>
              <a:spLocks/>
            </p:cNvSpPr>
            <p:nvPr/>
          </p:nvSpPr>
          <p:spPr bwMode="auto">
            <a:xfrm>
              <a:off x="3267075" y="5928419"/>
              <a:ext cx="61913"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4" name="Freeform 91"/>
            <p:cNvSpPr>
              <a:spLocks/>
            </p:cNvSpPr>
            <p:nvPr/>
          </p:nvSpPr>
          <p:spPr bwMode="auto">
            <a:xfrm>
              <a:off x="2894013" y="5906194"/>
              <a:ext cx="60325" cy="60325"/>
            </a:xfrm>
            <a:custGeom>
              <a:avLst/>
              <a:gdLst/>
              <a:ahLst/>
              <a:cxnLst>
                <a:cxn ang="0">
                  <a:pos x="19" y="0"/>
                </a:cxn>
                <a:cxn ang="0">
                  <a:pos x="38" y="19"/>
                </a:cxn>
                <a:cxn ang="0">
                  <a:pos x="19" y="38"/>
                </a:cxn>
                <a:cxn ang="0">
                  <a:pos x="0" y="19"/>
                </a:cxn>
                <a:cxn ang="0">
                  <a:pos x="19" y="0"/>
                </a:cxn>
              </a:cxnLst>
              <a:rect l="0" t="0" r="r" b="b"/>
              <a:pathLst>
                <a:path w="38" h="38">
                  <a:moveTo>
                    <a:pt x="19" y="0"/>
                  </a:moveTo>
                  <a:lnTo>
                    <a:pt x="38"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5" name="Freeform 92"/>
            <p:cNvSpPr>
              <a:spLocks/>
            </p:cNvSpPr>
            <p:nvPr/>
          </p:nvSpPr>
          <p:spPr bwMode="auto">
            <a:xfrm>
              <a:off x="2725738" y="5898256"/>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6" name="Freeform 93"/>
            <p:cNvSpPr>
              <a:spLocks/>
            </p:cNvSpPr>
            <p:nvPr/>
          </p:nvSpPr>
          <p:spPr bwMode="auto">
            <a:xfrm>
              <a:off x="2611438" y="5776019"/>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7" name="Freeform 94"/>
            <p:cNvSpPr>
              <a:spLocks/>
            </p:cNvSpPr>
            <p:nvPr/>
          </p:nvSpPr>
          <p:spPr bwMode="auto">
            <a:xfrm>
              <a:off x="2268538" y="5860156"/>
              <a:ext cx="61912" cy="60325"/>
            </a:xfrm>
            <a:custGeom>
              <a:avLst/>
              <a:gdLst/>
              <a:ahLst/>
              <a:cxnLst>
                <a:cxn ang="0">
                  <a:pos x="19" y="0"/>
                </a:cxn>
                <a:cxn ang="0">
                  <a:pos x="39" y="19"/>
                </a:cxn>
                <a:cxn ang="0">
                  <a:pos x="19" y="38"/>
                </a:cxn>
                <a:cxn ang="0">
                  <a:pos x="0" y="19"/>
                </a:cxn>
                <a:cxn ang="0">
                  <a:pos x="19" y="0"/>
                </a:cxn>
              </a:cxnLst>
              <a:rect l="0" t="0" r="r" b="b"/>
              <a:pathLst>
                <a:path w="39" h="38">
                  <a:moveTo>
                    <a:pt x="19" y="0"/>
                  </a:moveTo>
                  <a:lnTo>
                    <a:pt x="39" y="19"/>
                  </a:lnTo>
                  <a:lnTo>
                    <a:pt x="19" y="38"/>
                  </a:lnTo>
                  <a:lnTo>
                    <a:pt x="0" y="19"/>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88" name="Freeform 95"/>
            <p:cNvSpPr>
              <a:spLocks/>
            </p:cNvSpPr>
            <p:nvPr/>
          </p:nvSpPr>
          <p:spPr bwMode="auto">
            <a:xfrm>
              <a:off x="1917700" y="5707756"/>
              <a:ext cx="61913" cy="60325"/>
            </a:xfrm>
            <a:custGeom>
              <a:avLst/>
              <a:gdLst/>
              <a:ahLst/>
              <a:cxnLst>
                <a:cxn ang="0">
                  <a:pos x="20" y="0"/>
                </a:cxn>
                <a:cxn ang="0">
                  <a:pos x="39" y="19"/>
                </a:cxn>
                <a:cxn ang="0">
                  <a:pos x="20" y="38"/>
                </a:cxn>
                <a:cxn ang="0">
                  <a:pos x="0" y="19"/>
                </a:cxn>
                <a:cxn ang="0">
                  <a:pos x="20" y="0"/>
                </a:cxn>
              </a:cxnLst>
              <a:rect l="0" t="0" r="r" b="b"/>
              <a:pathLst>
                <a:path w="39" h="38">
                  <a:moveTo>
                    <a:pt x="20" y="0"/>
                  </a:moveTo>
                  <a:lnTo>
                    <a:pt x="39" y="19"/>
                  </a:lnTo>
                  <a:lnTo>
                    <a:pt x="20" y="38"/>
                  </a:lnTo>
                  <a:lnTo>
                    <a:pt x="0" y="19"/>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89" name="Freeform 96"/>
            <p:cNvSpPr>
              <a:spLocks/>
            </p:cNvSpPr>
            <p:nvPr/>
          </p:nvSpPr>
          <p:spPr bwMode="auto">
            <a:xfrm>
              <a:off x="1604963" y="5676006"/>
              <a:ext cx="61912" cy="61913"/>
            </a:xfrm>
            <a:custGeom>
              <a:avLst/>
              <a:gdLst/>
              <a:ahLst/>
              <a:cxnLst>
                <a:cxn ang="0">
                  <a:pos x="20" y="0"/>
                </a:cxn>
                <a:cxn ang="0">
                  <a:pos x="39" y="20"/>
                </a:cxn>
                <a:cxn ang="0">
                  <a:pos x="20" y="39"/>
                </a:cxn>
                <a:cxn ang="0">
                  <a:pos x="0" y="20"/>
                </a:cxn>
                <a:cxn ang="0">
                  <a:pos x="20" y="0"/>
                </a:cxn>
              </a:cxnLst>
              <a:rect l="0" t="0" r="r" b="b"/>
              <a:pathLst>
                <a:path w="39" h="39">
                  <a:moveTo>
                    <a:pt x="20" y="0"/>
                  </a:moveTo>
                  <a:lnTo>
                    <a:pt x="39" y="20"/>
                  </a:lnTo>
                  <a:lnTo>
                    <a:pt x="20" y="39"/>
                  </a:lnTo>
                  <a:lnTo>
                    <a:pt x="0" y="20"/>
                  </a:lnTo>
                  <a:lnTo>
                    <a:pt x="20" y="0"/>
                  </a:lnTo>
                  <a:close/>
                </a:path>
              </a:pathLst>
            </a:custGeom>
            <a:solidFill>
              <a:srgbClr val="000080"/>
            </a:solidFill>
            <a:ln w="7938">
              <a:solidFill>
                <a:srgbClr val="000080"/>
              </a:solidFill>
              <a:prstDash val="solid"/>
              <a:round/>
              <a:headEnd/>
              <a:tailEnd/>
            </a:ln>
          </p:spPr>
          <p:txBody>
            <a:bodyPr/>
            <a:lstStyle/>
            <a:p>
              <a:endParaRPr lang="en-US"/>
            </a:p>
          </p:txBody>
        </p:sp>
        <p:sp>
          <p:nvSpPr>
            <p:cNvPr id="90" name="Freeform 97"/>
            <p:cNvSpPr>
              <a:spLocks/>
            </p:cNvSpPr>
            <p:nvPr/>
          </p:nvSpPr>
          <p:spPr bwMode="auto">
            <a:xfrm>
              <a:off x="1362075" y="5722044"/>
              <a:ext cx="60325" cy="61912"/>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7938">
              <a:solidFill>
                <a:srgbClr val="000080"/>
              </a:solidFill>
              <a:prstDash val="solid"/>
              <a:round/>
              <a:headEnd/>
              <a:tailEnd/>
            </a:ln>
          </p:spPr>
          <p:txBody>
            <a:bodyPr/>
            <a:lstStyle/>
            <a:p>
              <a:endParaRPr lang="en-US"/>
            </a:p>
          </p:txBody>
        </p:sp>
        <p:sp>
          <p:nvSpPr>
            <p:cNvPr id="91" name="Line 98"/>
            <p:cNvSpPr>
              <a:spLocks noChangeShapeType="1"/>
            </p:cNvSpPr>
            <p:nvPr/>
          </p:nvSpPr>
          <p:spPr bwMode="auto">
            <a:xfrm flipH="1">
              <a:off x="7620000" y="5104506"/>
              <a:ext cx="52388" cy="146050"/>
            </a:xfrm>
            <a:prstGeom prst="line">
              <a:avLst/>
            </a:prstGeom>
            <a:noFill/>
            <a:ln w="15875">
              <a:solidFill>
                <a:srgbClr val="000000"/>
              </a:solidFill>
              <a:round/>
              <a:headEnd/>
              <a:tailEnd/>
            </a:ln>
          </p:spPr>
          <p:txBody>
            <a:bodyPr/>
            <a:lstStyle/>
            <a:p>
              <a:endParaRPr lang="en-US"/>
            </a:p>
          </p:txBody>
        </p:sp>
        <p:sp>
          <p:nvSpPr>
            <p:cNvPr id="92" name="Line 99"/>
            <p:cNvSpPr>
              <a:spLocks noChangeShapeType="1"/>
            </p:cNvSpPr>
            <p:nvPr/>
          </p:nvSpPr>
          <p:spPr bwMode="auto">
            <a:xfrm flipH="1">
              <a:off x="7566025" y="5250556"/>
              <a:ext cx="53975" cy="44450"/>
            </a:xfrm>
            <a:prstGeom prst="line">
              <a:avLst/>
            </a:prstGeom>
            <a:noFill/>
            <a:ln w="15875">
              <a:solidFill>
                <a:srgbClr val="000000"/>
              </a:solidFill>
              <a:round/>
              <a:headEnd/>
              <a:tailEnd/>
            </a:ln>
          </p:spPr>
          <p:txBody>
            <a:bodyPr/>
            <a:lstStyle/>
            <a:p>
              <a:endParaRPr lang="en-US"/>
            </a:p>
          </p:txBody>
        </p:sp>
        <p:sp>
          <p:nvSpPr>
            <p:cNvPr id="93" name="Line 100"/>
            <p:cNvSpPr>
              <a:spLocks noChangeShapeType="1"/>
            </p:cNvSpPr>
            <p:nvPr/>
          </p:nvSpPr>
          <p:spPr bwMode="auto">
            <a:xfrm flipH="1" flipV="1">
              <a:off x="7519988" y="5196581"/>
              <a:ext cx="46037" cy="98425"/>
            </a:xfrm>
            <a:prstGeom prst="line">
              <a:avLst/>
            </a:prstGeom>
            <a:noFill/>
            <a:ln w="15875">
              <a:solidFill>
                <a:srgbClr val="000000"/>
              </a:solidFill>
              <a:round/>
              <a:headEnd/>
              <a:tailEnd/>
            </a:ln>
          </p:spPr>
          <p:txBody>
            <a:bodyPr/>
            <a:lstStyle/>
            <a:p>
              <a:endParaRPr lang="en-US"/>
            </a:p>
          </p:txBody>
        </p:sp>
        <p:sp>
          <p:nvSpPr>
            <p:cNvPr id="94" name="Line 101"/>
            <p:cNvSpPr>
              <a:spLocks noChangeShapeType="1"/>
            </p:cNvSpPr>
            <p:nvPr/>
          </p:nvSpPr>
          <p:spPr bwMode="auto">
            <a:xfrm flipH="1" flipV="1">
              <a:off x="7473950" y="5128319"/>
              <a:ext cx="46038" cy="68262"/>
            </a:xfrm>
            <a:prstGeom prst="line">
              <a:avLst/>
            </a:prstGeom>
            <a:noFill/>
            <a:ln w="15875">
              <a:solidFill>
                <a:srgbClr val="000000"/>
              </a:solidFill>
              <a:round/>
              <a:headEnd/>
              <a:tailEnd/>
            </a:ln>
          </p:spPr>
          <p:txBody>
            <a:bodyPr/>
            <a:lstStyle/>
            <a:p>
              <a:endParaRPr lang="en-US"/>
            </a:p>
          </p:txBody>
        </p:sp>
        <p:sp>
          <p:nvSpPr>
            <p:cNvPr id="95" name="Line 102"/>
            <p:cNvSpPr>
              <a:spLocks noChangeShapeType="1"/>
            </p:cNvSpPr>
            <p:nvPr/>
          </p:nvSpPr>
          <p:spPr bwMode="auto">
            <a:xfrm flipH="1" flipV="1">
              <a:off x="7413625" y="5098156"/>
              <a:ext cx="60325" cy="30163"/>
            </a:xfrm>
            <a:prstGeom prst="line">
              <a:avLst/>
            </a:prstGeom>
            <a:noFill/>
            <a:ln w="15875">
              <a:solidFill>
                <a:srgbClr val="000000"/>
              </a:solidFill>
              <a:round/>
              <a:headEnd/>
              <a:tailEnd/>
            </a:ln>
          </p:spPr>
          <p:txBody>
            <a:bodyPr/>
            <a:lstStyle/>
            <a:p>
              <a:endParaRPr lang="en-US"/>
            </a:p>
          </p:txBody>
        </p:sp>
        <p:sp>
          <p:nvSpPr>
            <p:cNvPr id="96" name="Line 103"/>
            <p:cNvSpPr>
              <a:spLocks noChangeShapeType="1"/>
            </p:cNvSpPr>
            <p:nvPr/>
          </p:nvSpPr>
          <p:spPr bwMode="auto">
            <a:xfrm flipH="1" flipV="1">
              <a:off x="7359650" y="5044181"/>
              <a:ext cx="53975" cy="53975"/>
            </a:xfrm>
            <a:prstGeom prst="line">
              <a:avLst/>
            </a:prstGeom>
            <a:noFill/>
            <a:ln w="15875">
              <a:solidFill>
                <a:srgbClr val="000000"/>
              </a:solidFill>
              <a:round/>
              <a:headEnd/>
              <a:tailEnd/>
            </a:ln>
          </p:spPr>
          <p:txBody>
            <a:bodyPr/>
            <a:lstStyle/>
            <a:p>
              <a:endParaRPr lang="en-US"/>
            </a:p>
          </p:txBody>
        </p:sp>
        <p:sp>
          <p:nvSpPr>
            <p:cNvPr id="97" name="Line 104"/>
            <p:cNvSpPr>
              <a:spLocks noChangeShapeType="1"/>
            </p:cNvSpPr>
            <p:nvPr/>
          </p:nvSpPr>
          <p:spPr bwMode="auto">
            <a:xfrm flipH="1" flipV="1">
              <a:off x="7299325" y="5014019"/>
              <a:ext cx="60325" cy="30162"/>
            </a:xfrm>
            <a:prstGeom prst="line">
              <a:avLst/>
            </a:prstGeom>
            <a:noFill/>
            <a:ln w="15875">
              <a:solidFill>
                <a:srgbClr val="000000"/>
              </a:solidFill>
              <a:round/>
              <a:headEnd/>
              <a:tailEnd/>
            </a:ln>
          </p:spPr>
          <p:txBody>
            <a:bodyPr/>
            <a:lstStyle/>
            <a:p>
              <a:endParaRPr lang="en-US"/>
            </a:p>
          </p:txBody>
        </p:sp>
        <p:sp>
          <p:nvSpPr>
            <p:cNvPr id="98" name="Line 105"/>
            <p:cNvSpPr>
              <a:spLocks noChangeShapeType="1"/>
            </p:cNvSpPr>
            <p:nvPr/>
          </p:nvSpPr>
          <p:spPr bwMode="auto">
            <a:xfrm flipH="1" flipV="1">
              <a:off x="7239000" y="4990206"/>
              <a:ext cx="60325" cy="23813"/>
            </a:xfrm>
            <a:prstGeom prst="line">
              <a:avLst/>
            </a:prstGeom>
            <a:noFill/>
            <a:ln w="15875">
              <a:solidFill>
                <a:srgbClr val="000000"/>
              </a:solidFill>
              <a:round/>
              <a:headEnd/>
              <a:tailEnd/>
            </a:ln>
          </p:spPr>
          <p:txBody>
            <a:bodyPr/>
            <a:lstStyle/>
            <a:p>
              <a:endParaRPr lang="en-US"/>
            </a:p>
          </p:txBody>
        </p:sp>
        <p:sp>
          <p:nvSpPr>
            <p:cNvPr id="99" name="Line 106"/>
            <p:cNvSpPr>
              <a:spLocks noChangeShapeType="1"/>
            </p:cNvSpPr>
            <p:nvPr/>
          </p:nvSpPr>
          <p:spPr bwMode="auto">
            <a:xfrm flipH="1" flipV="1">
              <a:off x="7185025" y="4975919"/>
              <a:ext cx="53975" cy="14287"/>
            </a:xfrm>
            <a:prstGeom prst="line">
              <a:avLst/>
            </a:prstGeom>
            <a:noFill/>
            <a:ln w="15875">
              <a:solidFill>
                <a:srgbClr val="000000"/>
              </a:solidFill>
              <a:round/>
              <a:headEnd/>
              <a:tailEnd/>
            </a:ln>
          </p:spPr>
          <p:txBody>
            <a:bodyPr/>
            <a:lstStyle/>
            <a:p>
              <a:endParaRPr lang="en-US"/>
            </a:p>
          </p:txBody>
        </p:sp>
        <p:sp>
          <p:nvSpPr>
            <p:cNvPr id="100" name="Line 107"/>
            <p:cNvSpPr>
              <a:spLocks noChangeShapeType="1"/>
            </p:cNvSpPr>
            <p:nvPr/>
          </p:nvSpPr>
          <p:spPr bwMode="auto">
            <a:xfrm flipH="1">
              <a:off x="7131050" y="4975919"/>
              <a:ext cx="53975" cy="114300"/>
            </a:xfrm>
            <a:prstGeom prst="line">
              <a:avLst/>
            </a:prstGeom>
            <a:noFill/>
            <a:ln w="15875">
              <a:solidFill>
                <a:srgbClr val="000000"/>
              </a:solidFill>
              <a:round/>
              <a:headEnd/>
              <a:tailEnd/>
            </a:ln>
          </p:spPr>
          <p:txBody>
            <a:bodyPr/>
            <a:lstStyle/>
            <a:p>
              <a:endParaRPr lang="en-US"/>
            </a:p>
          </p:txBody>
        </p:sp>
        <p:sp>
          <p:nvSpPr>
            <p:cNvPr id="101" name="Line 108"/>
            <p:cNvSpPr>
              <a:spLocks noChangeShapeType="1"/>
            </p:cNvSpPr>
            <p:nvPr/>
          </p:nvSpPr>
          <p:spPr bwMode="auto">
            <a:xfrm flipH="1">
              <a:off x="7062788" y="5090219"/>
              <a:ext cx="68262" cy="114300"/>
            </a:xfrm>
            <a:prstGeom prst="line">
              <a:avLst/>
            </a:prstGeom>
            <a:noFill/>
            <a:ln w="15875">
              <a:solidFill>
                <a:srgbClr val="000000"/>
              </a:solidFill>
              <a:round/>
              <a:headEnd/>
              <a:tailEnd/>
            </a:ln>
          </p:spPr>
          <p:txBody>
            <a:bodyPr/>
            <a:lstStyle/>
            <a:p>
              <a:endParaRPr lang="en-US"/>
            </a:p>
          </p:txBody>
        </p:sp>
        <p:sp>
          <p:nvSpPr>
            <p:cNvPr id="102" name="Line 109"/>
            <p:cNvSpPr>
              <a:spLocks noChangeShapeType="1"/>
            </p:cNvSpPr>
            <p:nvPr/>
          </p:nvSpPr>
          <p:spPr bwMode="auto">
            <a:xfrm flipH="1">
              <a:off x="7002463" y="5204519"/>
              <a:ext cx="60325" cy="22225"/>
            </a:xfrm>
            <a:prstGeom prst="line">
              <a:avLst/>
            </a:prstGeom>
            <a:noFill/>
            <a:ln w="15875">
              <a:solidFill>
                <a:srgbClr val="000000"/>
              </a:solidFill>
              <a:round/>
              <a:headEnd/>
              <a:tailEnd/>
            </a:ln>
          </p:spPr>
          <p:txBody>
            <a:bodyPr/>
            <a:lstStyle/>
            <a:p>
              <a:endParaRPr lang="en-US"/>
            </a:p>
          </p:txBody>
        </p:sp>
        <p:sp>
          <p:nvSpPr>
            <p:cNvPr id="103" name="Line 110"/>
            <p:cNvSpPr>
              <a:spLocks noChangeShapeType="1"/>
            </p:cNvSpPr>
            <p:nvPr/>
          </p:nvSpPr>
          <p:spPr bwMode="auto">
            <a:xfrm flipH="1" flipV="1">
              <a:off x="6926263" y="5136256"/>
              <a:ext cx="76200" cy="90488"/>
            </a:xfrm>
            <a:prstGeom prst="line">
              <a:avLst/>
            </a:prstGeom>
            <a:noFill/>
            <a:ln w="15875">
              <a:solidFill>
                <a:srgbClr val="000000"/>
              </a:solidFill>
              <a:round/>
              <a:headEnd/>
              <a:tailEnd/>
            </a:ln>
          </p:spPr>
          <p:txBody>
            <a:bodyPr/>
            <a:lstStyle/>
            <a:p>
              <a:endParaRPr lang="en-US"/>
            </a:p>
          </p:txBody>
        </p:sp>
        <p:sp>
          <p:nvSpPr>
            <p:cNvPr id="104" name="Line 111"/>
            <p:cNvSpPr>
              <a:spLocks noChangeShapeType="1"/>
            </p:cNvSpPr>
            <p:nvPr/>
          </p:nvSpPr>
          <p:spPr bwMode="auto">
            <a:xfrm flipH="1">
              <a:off x="6864350" y="5136256"/>
              <a:ext cx="61913" cy="1588"/>
            </a:xfrm>
            <a:prstGeom prst="line">
              <a:avLst/>
            </a:prstGeom>
            <a:noFill/>
            <a:ln w="15875">
              <a:solidFill>
                <a:srgbClr val="000000"/>
              </a:solidFill>
              <a:round/>
              <a:headEnd/>
              <a:tailEnd/>
            </a:ln>
          </p:spPr>
          <p:txBody>
            <a:bodyPr/>
            <a:lstStyle/>
            <a:p>
              <a:endParaRPr lang="en-US"/>
            </a:p>
          </p:txBody>
        </p:sp>
        <p:sp>
          <p:nvSpPr>
            <p:cNvPr id="105" name="Line 112"/>
            <p:cNvSpPr>
              <a:spLocks noChangeShapeType="1"/>
            </p:cNvSpPr>
            <p:nvPr/>
          </p:nvSpPr>
          <p:spPr bwMode="auto">
            <a:xfrm flipH="1">
              <a:off x="6796088" y="5136256"/>
              <a:ext cx="68262" cy="68263"/>
            </a:xfrm>
            <a:prstGeom prst="line">
              <a:avLst/>
            </a:prstGeom>
            <a:noFill/>
            <a:ln w="15875">
              <a:solidFill>
                <a:srgbClr val="000000"/>
              </a:solidFill>
              <a:round/>
              <a:headEnd/>
              <a:tailEnd/>
            </a:ln>
          </p:spPr>
          <p:txBody>
            <a:bodyPr/>
            <a:lstStyle/>
            <a:p>
              <a:endParaRPr lang="en-US"/>
            </a:p>
          </p:txBody>
        </p:sp>
        <p:sp>
          <p:nvSpPr>
            <p:cNvPr id="106" name="Line 113"/>
            <p:cNvSpPr>
              <a:spLocks noChangeShapeType="1"/>
            </p:cNvSpPr>
            <p:nvPr/>
          </p:nvSpPr>
          <p:spPr bwMode="auto">
            <a:xfrm flipH="1" flipV="1">
              <a:off x="6727825" y="5188644"/>
              <a:ext cx="68263" cy="15875"/>
            </a:xfrm>
            <a:prstGeom prst="line">
              <a:avLst/>
            </a:prstGeom>
            <a:noFill/>
            <a:ln w="15875">
              <a:solidFill>
                <a:srgbClr val="000000"/>
              </a:solidFill>
              <a:round/>
              <a:headEnd/>
              <a:tailEnd/>
            </a:ln>
          </p:spPr>
          <p:txBody>
            <a:bodyPr/>
            <a:lstStyle/>
            <a:p>
              <a:endParaRPr lang="en-US"/>
            </a:p>
          </p:txBody>
        </p:sp>
        <p:sp>
          <p:nvSpPr>
            <p:cNvPr id="107" name="Line 114"/>
            <p:cNvSpPr>
              <a:spLocks noChangeShapeType="1"/>
            </p:cNvSpPr>
            <p:nvPr/>
          </p:nvSpPr>
          <p:spPr bwMode="auto">
            <a:xfrm flipH="1">
              <a:off x="6659563" y="5188644"/>
              <a:ext cx="68262" cy="23812"/>
            </a:xfrm>
            <a:prstGeom prst="line">
              <a:avLst/>
            </a:prstGeom>
            <a:noFill/>
            <a:ln w="15875">
              <a:solidFill>
                <a:srgbClr val="000000"/>
              </a:solidFill>
              <a:round/>
              <a:headEnd/>
              <a:tailEnd/>
            </a:ln>
          </p:spPr>
          <p:txBody>
            <a:bodyPr/>
            <a:lstStyle/>
            <a:p>
              <a:endParaRPr lang="en-US"/>
            </a:p>
          </p:txBody>
        </p:sp>
        <p:sp>
          <p:nvSpPr>
            <p:cNvPr id="108" name="Line 115"/>
            <p:cNvSpPr>
              <a:spLocks noChangeShapeType="1"/>
            </p:cNvSpPr>
            <p:nvPr/>
          </p:nvSpPr>
          <p:spPr bwMode="auto">
            <a:xfrm flipH="1" flipV="1">
              <a:off x="6597650" y="5166419"/>
              <a:ext cx="61913" cy="46037"/>
            </a:xfrm>
            <a:prstGeom prst="line">
              <a:avLst/>
            </a:prstGeom>
            <a:noFill/>
            <a:ln w="15875">
              <a:solidFill>
                <a:srgbClr val="000000"/>
              </a:solidFill>
              <a:round/>
              <a:headEnd/>
              <a:tailEnd/>
            </a:ln>
          </p:spPr>
          <p:txBody>
            <a:bodyPr/>
            <a:lstStyle/>
            <a:p>
              <a:endParaRPr lang="en-US"/>
            </a:p>
          </p:txBody>
        </p:sp>
        <p:sp>
          <p:nvSpPr>
            <p:cNvPr id="109" name="Line 116"/>
            <p:cNvSpPr>
              <a:spLocks noChangeShapeType="1"/>
            </p:cNvSpPr>
            <p:nvPr/>
          </p:nvSpPr>
          <p:spPr bwMode="auto">
            <a:xfrm flipH="1" flipV="1">
              <a:off x="6507163" y="5142606"/>
              <a:ext cx="90487" cy="23813"/>
            </a:xfrm>
            <a:prstGeom prst="line">
              <a:avLst/>
            </a:prstGeom>
            <a:noFill/>
            <a:ln w="15875">
              <a:solidFill>
                <a:srgbClr val="000000"/>
              </a:solidFill>
              <a:round/>
              <a:headEnd/>
              <a:tailEnd/>
            </a:ln>
          </p:spPr>
          <p:txBody>
            <a:bodyPr/>
            <a:lstStyle/>
            <a:p>
              <a:endParaRPr lang="en-US"/>
            </a:p>
          </p:txBody>
        </p:sp>
        <p:sp>
          <p:nvSpPr>
            <p:cNvPr id="110" name="Line 117"/>
            <p:cNvSpPr>
              <a:spLocks noChangeShapeType="1"/>
            </p:cNvSpPr>
            <p:nvPr/>
          </p:nvSpPr>
          <p:spPr bwMode="auto">
            <a:xfrm flipH="1">
              <a:off x="6438900" y="5142606"/>
              <a:ext cx="68263" cy="100013"/>
            </a:xfrm>
            <a:prstGeom prst="line">
              <a:avLst/>
            </a:prstGeom>
            <a:noFill/>
            <a:ln w="15875">
              <a:solidFill>
                <a:srgbClr val="000000"/>
              </a:solidFill>
              <a:round/>
              <a:headEnd/>
              <a:tailEnd/>
            </a:ln>
          </p:spPr>
          <p:txBody>
            <a:bodyPr/>
            <a:lstStyle/>
            <a:p>
              <a:endParaRPr lang="en-US"/>
            </a:p>
          </p:txBody>
        </p:sp>
        <p:sp>
          <p:nvSpPr>
            <p:cNvPr id="111" name="Line 118"/>
            <p:cNvSpPr>
              <a:spLocks noChangeShapeType="1"/>
            </p:cNvSpPr>
            <p:nvPr/>
          </p:nvSpPr>
          <p:spPr bwMode="auto">
            <a:xfrm flipH="1">
              <a:off x="6338888" y="5242619"/>
              <a:ext cx="100012" cy="22225"/>
            </a:xfrm>
            <a:prstGeom prst="line">
              <a:avLst/>
            </a:prstGeom>
            <a:noFill/>
            <a:ln w="15875">
              <a:solidFill>
                <a:srgbClr val="000000"/>
              </a:solidFill>
              <a:round/>
              <a:headEnd/>
              <a:tailEnd/>
            </a:ln>
          </p:spPr>
          <p:txBody>
            <a:bodyPr/>
            <a:lstStyle/>
            <a:p>
              <a:endParaRPr lang="en-US"/>
            </a:p>
          </p:txBody>
        </p:sp>
        <p:sp>
          <p:nvSpPr>
            <p:cNvPr id="112" name="Line 119"/>
            <p:cNvSpPr>
              <a:spLocks noChangeShapeType="1"/>
            </p:cNvSpPr>
            <p:nvPr/>
          </p:nvSpPr>
          <p:spPr bwMode="auto">
            <a:xfrm flipH="1">
              <a:off x="6278563" y="5264844"/>
              <a:ext cx="60325" cy="15875"/>
            </a:xfrm>
            <a:prstGeom prst="line">
              <a:avLst/>
            </a:prstGeom>
            <a:noFill/>
            <a:ln w="15875">
              <a:solidFill>
                <a:srgbClr val="000000"/>
              </a:solidFill>
              <a:round/>
              <a:headEnd/>
              <a:tailEnd/>
            </a:ln>
          </p:spPr>
          <p:txBody>
            <a:bodyPr/>
            <a:lstStyle/>
            <a:p>
              <a:endParaRPr lang="en-US"/>
            </a:p>
          </p:txBody>
        </p:sp>
        <p:sp>
          <p:nvSpPr>
            <p:cNvPr id="113" name="Line 120"/>
            <p:cNvSpPr>
              <a:spLocks noChangeShapeType="1"/>
            </p:cNvSpPr>
            <p:nvPr/>
          </p:nvSpPr>
          <p:spPr bwMode="auto">
            <a:xfrm flipH="1">
              <a:off x="6240463" y="5280719"/>
              <a:ext cx="38100" cy="30162"/>
            </a:xfrm>
            <a:prstGeom prst="line">
              <a:avLst/>
            </a:prstGeom>
            <a:noFill/>
            <a:ln w="15875">
              <a:solidFill>
                <a:srgbClr val="000000"/>
              </a:solidFill>
              <a:round/>
              <a:headEnd/>
              <a:tailEnd/>
            </a:ln>
          </p:spPr>
          <p:txBody>
            <a:bodyPr/>
            <a:lstStyle/>
            <a:p>
              <a:endParaRPr lang="en-US"/>
            </a:p>
          </p:txBody>
        </p:sp>
        <p:sp>
          <p:nvSpPr>
            <p:cNvPr id="114" name="Line 121"/>
            <p:cNvSpPr>
              <a:spLocks noChangeShapeType="1"/>
            </p:cNvSpPr>
            <p:nvPr/>
          </p:nvSpPr>
          <p:spPr bwMode="auto">
            <a:xfrm flipH="1" flipV="1">
              <a:off x="6170613" y="5280719"/>
              <a:ext cx="69850" cy="30162"/>
            </a:xfrm>
            <a:prstGeom prst="line">
              <a:avLst/>
            </a:prstGeom>
            <a:noFill/>
            <a:ln w="15875">
              <a:solidFill>
                <a:srgbClr val="000000"/>
              </a:solidFill>
              <a:round/>
              <a:headEnd/>
              <a:tailEnd/>
            </a:ln>
          </p:spPr>
          <p:txBody>
            <a:bodyPr/>
            <a:lstStyle/>
            <a:p>
              <a:endParaRPr lang="en-US"/>
            </a:p>
          </p:txBody>
        </p:sp>
        <p:sp>
          <p:nvSpPr>
            <p:cNvPr id="115" name="Line 122"/>
            <p:cNvSpPr>
              <a:spLocks noChangeShapeType="1"/>
            </p:cNvSpPr>
            <p:nvPr/>
          </p:nvSpPr>
          <p:spPr bwMode="auto">
            <a:xfrm flipH="1" flipV="1">
              <a:off x="6118225" y="5272781"/>
              <a:ext cx="52388" cy="7938"/>
            </a:xfrm>
            <a:prstGeom prst="line">
              <a:avLst/>
            </a:prstGeom>
            <a:noFill/>
            <a:ln w="15875">
              <a:solidFill>
                <a:srgbClr val="000000"/>
              </a:solidFill>
              <a:round/>
              <a:headEnd/>
              <a:tailEnd/>
            </a:ln>
          </p:spPr>
          <p:txBody>
            <a:bodyPr/>
            <a:lstStyle/>
            <a:p>
              <a:endParaRPr lang="en-US"/>
            </a:p>
          </p:txBody>
        </p:sp>
        <p:sp>
          <p:nvSpPr>
            <p:cNvPr id="116" name="Line 123"/>
            <p:cNvSpPr>
              <a:spLocks noChangeShapeType="1"/>
            </p:cNvSpPr>
            <p:nvPr/>
          </p:nvSpPr>
          <p:spPr bwMode="auto">
            <a:xfrm flipH="1">
              <a:off x="6056313" y="5272781"/>
              <a:ext cx="61912" cy="60325"/>
            </a:xfrm>
            <a:prstGeom prst="line">
              <a:avLst/>
            </a:prstGeom>
            <a:noFill/>
            <a:ln w="15875">
              <a:solidFill>
                <a:srgbClr val="000000"/>
              </a:solidFill>
              <a:round/>
              <a:headEnd/>
              <a:tailEnd/>
            </a:ln>
          </p:spPr>
          <p:txBody>
            <a:bodyPr/>
            <a:lstStyle/>
            <a:p>
              <a:endParaRPr lang="en-US"/>
            </a:p>
          </p:txBody>
        </p:sp>
        <p:sp>
          <p:nvSpPr>
            <p:cNvPr id="117" name="Line 124"/>
            <p:cNvSpPr>
              <a:spLocks noChangeShapeType="1"/>
            </p:cNvSpPr>
            <p:nvPr/>
          </p:nvSpPr>
          <p:spPr bwMode="auto">
            <a:xfrm flipH="1">
              <a:off x="5995988" y="5333106"/>
              <a:ext cx="60325" cy="38100"/>
            </a:xfrm>
            <a:prstGeom prst="line">
              <a:avLst/>
            </a:prstGeom>
            <a:noFill/>
            <a:ln w="15875">
              <a:solidFill>
                <a:srgbClr val="000000"/>
              </a:solidFill>
              <a:round/>
              <a:headEnd/>
              <a:tailEnd/>
            </a:ln>
          </p:spPr>
          <p:txBody>
            <a:bodyPr/>
            <a:lstStyle/>
            <a:p>
              <a:endParaRPr lang="en-US"/>
            </a:p>
          </p:txBody>
        </p:sp>
        <p:sp>
          <p:nvSpPr>
            <p:cNvPr id="118" name="Line 125"/>
            <p:cNvSpPr>
              <a:spLocks noChangeShapeType="1"/>
            </p:cNvSpPr>
            <p:nvPr/>
          </p:nvSpPr>
          <p:spPr bwMode="auto">
            <a:xfrm flipH="1">
              <a:off x="5927725" y="5371206"/>
              <a:ext cx="68263" cy="1588"/>
            </a:xfrm>
            <a:prstGeom prst="line">
              <a:avLst/>
            </a:prstGeom>
            <a:noFill/>
            <a:ln w="15875">
              <a:solidFill>
                <a:srgbClr val="000000"/>
              </a:solidFill>
              <a:round/>
              <a:headEnd/>
              <a:tailEnd/>
            </a:ln>
          </p:spPr>
          <p:txBody>
            <a:bodyPr/>
            <a:lstStyle/>
            <a:p>
              <a:endParaRPr lang="en-US"/>
            </a:p>
          </p:txBody>
        </p:sp>
        <p:sp>
          <p:nvSpPr>
            <p:cNvPr id="119" name="Line 126"/>
            <p:cNvSpPr>
              <a:spLocks noChangeShapeType="1"/>
            </p:cNvSpPr>
            <p:nvPr/>
          </p:nvSpPr>
          <p:spPr bwMode="auto">
            <a:xfrm flipH="1" flipV="1">
              <a:off x="5873750" y="5356919"/>
              <a:ext cx="53975" cy="14287"/>
            </a:xfrm>
            <a:prstGeom prst="line">
              <a:avLst/>
            </a:prstGeom>
            <a:noFill/>
            <a:ln w="15875">
              <a:solidFill>
                <a:srgbClr val="000000"/>
              </a:solidFill>
              <a:round/>
              <a:headEnd/>
              <a:tailEnd/>
            </a:ln>
          </p:spPr>
          <p:txBody>
            <a:bodyPr/>
            <a:lstStyle/>
            <a:p>
              <a:endParaRPr lang="en-US"/>
            </a:p>
          </p:txBody>
        </p:sp>
        <p:sp>
          <p:nvSpPr>
            <p:cNvPr id="120" name="Line 127"/>
            <p:cNvSpPr>
              <a:spLocks noChangeShapeType="1"/>
            </p:cNvSpPr>
            <p:nvPr/>
          </p:nvSpPr>
          <p:spPr bwMode="auto">
            <a:xfrm flipH="1" flipV="1">
              <a:off x="5797550" y="5326756"/>
              <a:ext cx="76200" cy="30163"/>
            </a:xfrm>
            <a:prstGeom prst="line">
              <a:avLst/>
            </a:prstGeom>
            <a:noFill/>
            <a:ln w="15875">
              <a:solidFill>
                <a:srgbClr val="000000"/>
              </a:solidFill>
              <a:round/>
              <a:headEnd/>
              <a:tailEnd/>
            </a:ln>
          </p:spPr>
          <p:txBody>
            <a:bodyPr/>
            <a:lstStyle/>
            <a:p>
              <a:endParaRPr lang="en-US"/>
            </a:p>
          </p:txBody>
        </p:sp>
        <p:sp>
          <p:nvSpPr>
            <p:cNvPr id="121" name="Line 128"/>
            <p:cNvSpPr>
              <a:spLocks noChangeShapeType="1"/>
            </p:cNvSpPr>
            <p:nvPr/>
          </p:nvSpPr>
          <p:spPr bwMode="auto">
            <a:xfrm flipH="1" flipV="1">
              <a:off x="5737225" y="5310881"/>
              <a:ext cx="60325" cy="15875"/>
            </a:xfrm>
            <a:prstGeom prst="line">
              <a:avLst/>
            </a:prstGeom>
            <a:noFill/>
            <a:ln w="15875">
              <a:solidFill>
                <a:srgbClr val="000000"/>
              </a:solidFill>
              <a:round/>
              <a:headEnd/>
              <a:tailEnd/>
            </a:ln>
          </p:spPr>
          <p:txBody>
            <a:bodyPr/>
            <a:lstStyle/>
            <a:p>
              <a:endParaRPr lang="en-US"/>
            </a:p>
          </p:txBody>
        </p:sp>
        <p:sp>
          <p:nvSpPr>
            <p:cNvPr id="122" name="Line 129"/>
            <p:cNvSpPr>
              <a:spLocks noChangeShapeType="1"/>
            </p:cNvSpPr>
            <p:nvPr/>
          </p:nvSpPr>
          <p:spPr bwMode="auto">
            <a:xfrm flipH="1">
              <a:off x="5661025" y="5310881"/>
              <a:ext cx="76200" cy="22225"/>
            </a:xfrm>
            <a:prstGeom prst="line">
              <a:avLst/>
            </a:prstGeom>
            <a:noFill/>
            <a:ln w="15875">
              <a:solidFill>
                <a:srgbClr val="000000"/>
              </a:solidFill>
              <a:round/>
              <a:headEnd/>
              <a:tailEnd/>
            </a:ln>
          </p:spPr>
          <p:txBody>
            <a:bodyPr/>
            <a:lstStyle/>
            <a:p>
              <a:endParaRPr lang="en-US"/>
            </a:p>
          </p:txBody>
        </p:sp>
        <p:sp>
          <p:nvSpPr>
            <p:cNvPr id="123" name="Line 130"/>
            <p:cNvSpPr>
              <a:spLocks noChangeShapeType="1"/>
            </p:cNvSpPr>
            <p:nvPr/>
          </p:nvSpPr>
          <p:spPr bwMode="auto">
            <a:xfrm flipH="1">
              <a:off x="5599113" y="5333106"/>
              <a:ext cx="61912" cy="69850"/>
            </a:xfrm>
            <a:prstGeom prst="line">
              <a:avLst/>
            </a:prstGeom>
            <a:noFill/>
            <a:ln w="15875">
              <a:solidFill>
                <a:srgbClr val="000000"/>
              </a:solidFill>
              <a:round/>
              <a:headEnd/>
              <a:tailEnd/>
            </a:ln>
          </p:spPr>
          <p:txBody>
            <a:bodyPr/>
            <a:lstStyle/>
            <a:p>
              <a:endParaRPr lang="en-US"/>
            </a:p>
          </p:txBody>
        </p:sp>
        <p:sp>
          <p:nvSpPr>
            <p:cNvPr id="124" name="Line 131"/>
            <p:cNvSpPr>
              <a:spLocks noChangeShapeType="1"/>
            </p:cNvSpPr>
            <p:nvPr/>
          </p:nvSpPr>
          <p:spPr bwMode="auto">
            <a:xfrm flipH="1">
              <a:off x="5522913" y="5402956"/>
              <a:ext cx="76200" cy="1588"/>
            </a:xfrm>
            <a:prstGeom prst="line">
              <a:avLst/>
            </a:prstGeom>
            <a:noFill/>
            <a:ln w="15875">
              <a:solidFill>
                <a:srgbClr val="000000"/>
              </a:solidFill>
              <a:round/>
              <a:headEnd/>
              <a:tailEnd/>
            </a:ln>
          </p:spPr>
          <p:txBody>
            <a:bodyPr/>
            <a:lstStyle/>
            <a:p>
              <a:endParaRPr lang="en-US"/>
            </a:p>
          </p:txBody>
        </p:sp>
        <p:sp>
          <p:nvSpPr>
            <p:cNvPr id="125" name="Line 132"/>
            <p:cNvSpPr>
              <a:spLocks noChangeShapeType="1"/>
            </p:cNvSpPr>
            <p:nvPr/>
          </p:nvSpPr>
          <p:spPr bwMode="auto">
            <a:xfrm flipH="1" flipV="1">
              <a:off x="5446713" y="5395019"/>
              <a:ext cx="76200" cy="7937"/>
            </a:xfrm>
            <a:prstGeom prst="line">
              <a:avLst/>
            </a:prstGeom>
            <a:noFill/>
            <a:ln w="15875">
              <a:solidFill>
                <a:srgbClr val="000000"/>
              </a:solidFill>
              <a:round/>
              <a:headEnd/>
              <a:tailEnd/>
            </a:ln>
          </p:spPr>
          <p:txBody>
            <a:bodyPr/>
            <a:lstStyle/>
            <a:p>
              <a:endParaRPr lang="en-US"/>
            </a:p>
          </p:txBody>
        </p:sp>
        <p:sp>
          <p:nvSpPr>
            <p:cNvPr id="126" name="Line 133"/>
            <p:cNvSpPr>
              <a:spLocks noChangeShapeType="1"/>
            </p:cNvSpPr>
            <p:nvPr/>
          </p:nvSpPr>
          <p:spPr bwMode="auto">
            <a:xfrm flipH="1">
              <a:off x="5378450" y="5395019"/>
              <a:ext cx="68263" cy="60325"/>
            </a:xfrm>
            <a:prstGeom prst="line">
              <a:avLst/>
            </a:prstGeom>
            <a:noFill/>
            <a:ln w="15875">
              <a:solidFill>
                <a:srgbClr val="000000"/>
              </a:solidFill>
              <a:round/>
              <a:headEnd/>
              <a:tailEnd/>
            </a:ln>
          </p:spPr>
          <p:txBody>
            <a:bodyPr/>
            <a:lstStyle/>
            <a:p>
              <a:endParaRPr lang="en-US"/>
            </a:p>
          </p:txBody>
        </p:sp>
        <p:sp>
          <p:nvSpPr>
            <p:cNvPr id="127" name="Line 134"/>
            <p:cNvSpPr>
              <a:spLocks noChangeShapeType="1"/>
            </p:cNvSpPr>
            <p:nvPr/>
          </p:nvSpPr>
          <p:spPr bwMode="auto">
            <a:xfrm flipH="1">
              <a:off x="5310188" y="5455344"/>
              <a:ext cx="68262" cy="15875"/>
            </a:xfrm>
            <a:prstGeom prst="line">
              <a:avLst/>
            </a:prstGeom>
            <a:noFill/>
            <a:ln w="15875">
              <a:solidFill>
                <a:srgbClr val="000000"/>
              </a:solidFill>
              <a:round/>
              <a:headEnd/>
              <a:tailEnd/>
            </a:ln>
          </p:spPr>
          <p:txBody>
            <a:bodyPr/>
            <a:lstStyle/>
            <a:p>
              <a:endParaRPr lang="en-US"/>
            </a:p>
          </p:txBody>
        </p:sp>
        <p:sp>
          <p:nvSpPr>
            <p:cNvPr id="128" name="Line 135"/>
            <p:cNvSpPr>
              <a:spLocks noChangeShapeType="1"/>
            </p:cNvSpPr>
            <p:nvPr/>
          </p:nvSpPr>
          <p:spPr bwMode="auto">
            <a:xfrm flipH="1">
              <a:off x="5249863" y="5471219"/>
              <a:ext cx="60325" cy="7937"/>
            </a:xfrm>
            <a:prstGeom prst="line">
              <a:avLst/>
            </a:prstGeom>
            <a:noFill/>
            <a:ln w="15875">
              <a:solidFill>
                <a:srgbClr val="000000"/>
              </a:solidFill>
              <a:round/>
              <a:headEnd/>
              <a:tailEnd/>
            </a:ln>
          </p:spPr>
          <p:txBody>
            <a:bodyPr/>
            <a:lstStyle/>
            <a:p>
              <a:endParaRPr lang="en-US"/>
            </a:p>
          </p:txBody>
        </p:sp>
        <p:sp>
          <p:nvSpPr>
            <p:cNvPr id="129" name="Line 136"/>
            <p:cNvSpPr>
              <a:spLocks noChangeShapeType="1"/>
            </p:cNvSpPr>
            <p:nvPr/>
          </p:nvSpPr>
          <p:spPr bwMode="auto">
            <a:xfrm flipH="1">
              <a:off x="5149850" y="5479156"/>
              <a:ext cx="100013" cy="6350"/>
            </a:xfrm>
            <a:prstGeom prst="line">
              <a:avLst/>
            </a:prstGeom>
            <a:noFill/>
            <a:ln w="15875">
              <a:solidFill>
                <a:srgbClr val="000000"/>
              </a:solidFill>
              <a:round/>
              <a:headEnd/>
              <a:tailEnd/>
            </a:ln>
          </p:spPr>
          <p:txBody>
            <a:bodyPr/>
            <a:lstStyle/>
            <a:p>
              <a:endParaRPr lang="en-US"/>
            </a:p>
          </p:txBody>
        </p:sp>
        <p:sp>
          <p:nvSpPr>
            <p:cNvPr id="130" name="Line 137"/>
            <p:cNvSpPr>
              <a:spLocks noChangeShapeType="1"/>
            </p:cNvSpPr>
            <p:nvPr/>
          </p:nvSpPr>
          <p:spPr bwMode="auto">
            <a:xfrm flipH="1">
              <a:off x="5057775" y="5485506"/>
              <a:ext cx="92075" cy="15875"/>
            </a:xfrm>
            <a:prstGeom prst="line">
              <a:avLst/>
            </a:prstGeom>
            <a:noFill/>
            <a:ln w="15875">
              <a:solidFill>
                <a:srgbClr val="000000"/>
              </a:solidFill>
              <a:round/>
              <a:headEnd/>
              <a:tailEnd/>
            </a:ln>
          </p:spPr>
          <p:txBody>
            <a:bodyPr/>
            <a:lstStyle/>
            <a:p>
              <a:endParaRPr lang="en-US"/>
            </a:p>
          </p:txBody>
        </p:sp>
        <p:sp>
          <p:nvSpPr>
            <p:cNvPr id="131" name="Line 138"/>
            <p:cNvSpPr>
              <a:spLocks noChangeShapeType="1"/>
            </p:cNvSpPr>
            <p:nvPr/>
          </p:nvSpPr>
          <p:spPr bwMode="auto">
            <a:xfrm flipH="1" flipV="1">
              <a:off x="4981575" y="5493444"/>
              <a:ext cx="76200" cy="7937"/>
            </a:xfrm>
            <a:prstGeom prst="line">
              <a:avLst/>
            </a:prstGeom>
            <a:noFill/>
            <a:ln w="15875">
              <a:solidFill>
                <a:srgbClr val="000000"/>
              </a:solidFill>
              <a:round/>
              <a:headEnd/>
              <a:tailEnd/>
            </a:ln>
          </p:spPr>
          <p:txBody>
            <a:bodyPr/>
            <a:lstStyle/>
            <a:p>
              <a:endParaRPr lang="en-US"/>
            </a:p>
          </p:txBody>
        </p:sp>
        <p:sp>
          <p:nvSpPr>
            <p:cNvPr id="132" name="Line 139"/>
            <p:cNvSpPr>
              <a:spLocks noChangeShapeType="1"/>
            </p:cNvSpPr>
            <p:nvPr/>
          </p:nvSpPr>
          <p:spPr bwMode="auto">
            <a:xfrm flipH="1" flipV="1">
              <a:off x="4891088" y="5463281"/>
              <a:ext cx="90487" cy="30163"/>
            </a:xfrm>
            <a:prstGeom prst="line">
              <a:avLst/>
            </a:prstGeom>
            <a:noFill/>
            <a:ln w="15875">
              <a:solidFill>
                <a:srgbClr val="000000"/>
              </a:solidFill>
              <a:round/>
              <a:headEnd/>
              <a:tailEnd/>
            </a:ln>
          </p:spPr>
          <p:txBody>
            <a:bodyPr/>
            <a:lstStyle/>
            <a:p>
              <a:endParaRPr lang="en-US"/>
            </a:p>
          </p:txBody>
        </p:sp>
        <p:sp>
          <p:nvSpPr>
            <p:cNvPr id="133" name="Line 140"/>
            <p:cNvSpPr>
              <a:spLocks noChangeShapeType="1"/>
            </p:cNvSpPr>
            <p:nvPr/>
          </p:nvSpPr>
          <p:spPr bwMode="auto">
            <a:xfrm flipH="1">
              <a:off x="4806950" y="5463281"/>
              <a:ext cx="84138" cy="30163"/>
            </a:xfrm>
            <a:prstGeom prst="line">
              <a:avLst/>
            </a:prstGeom>
            <a:noFill/>
            <a:ln w="15875">
              <a:solidFill>
                <a:srgbClr val="000000"/>
              </a:solidFill>
              <a:round/>
              <a:headEnd/>
              <a:tailEnd/>
            </a:ln>
          </p:spPr>
          <p:txBody>
            <a:bodyPr/>
            <a:lstStyle/>
            <a:p>
              <a:endParaRPr lang="en-US"/>
            </a:p>
          </p:txBody>
        </p:sp>
        <p:sp>
          <p:nvSpPr>
            <p:cNvPr id="134" name="Line 141"/>
            <p:cNvSpPr>
              <a:spLocks noChangeShapeType="1"/>
            </p:cNvSpPr>
            <p:nvPr/>
          </p:nvSpPr>
          <p:spPr bwMode="auto">
            <a:xfrm flipH="1" flipV="1">
              <a:off x="4714875" y="5479156"/>
              <a:ext cx="92075" cy="14288"/>
            </a:xfrm>
            <a:prstGeom prst="line">
              <a:avLst/>
            </a:prstGeom>
            <a:noFill/>
            <a:ln w="15875">
              <a:solidFill>
                <a:srgbClr val="000000"/>
              </a:solidFill>
              <a:round/>
              <a:headEnd/>
              <a:tailEnd/>
            </a:ln>
          </p:spPr>
          <p:txBody>
            <a:bodyPr/>
            <a:lstStyle/>
            <a:p>
              <a:endParaRPr lang="en-US"/>
            </a:p>
          </p:txBody>
        </p:sp>
        <p:sp>
          <p:nvSpPr>
            <p:cNvPr id="135" name="Line 142"/>
            <p:cNvSpPr>
              <a:spLocks noChangeShapeType="1"/>
            </p:cNvSpPr>
            <p:nvPr/>
          </p:nvSpPr>
          <p:spPr bwMode="auto">
            <a:xfrm flipH="1">
              <a:off x="4638675" y="5479156"/>
              <a:ext cx="76200" cy="30163"/>
            </a:xfrm>
            <a:prstGeom prst="line">
              <a:avLst/>
            </a:prstGeom>
            <a:noFill/>
            <a:ln w="15875">
              <a:solidFill>
                <a:srgbClr val="000000"/>
              </a:solidFill>
              <a:round/>
              <a:headEnd/>
              <a:tailEnd/>
            </a:ln>
          </p:spPr>
          <p:txBody>
            <a:bodyPr/>
            <a:lstStyle/>
            <a:p>
              <a:endParaRPr lang="en-US"/>
            </a:p>
          </p:txBody>
        </p:sp>
        <p:sp>
          <p:nvSpPr>
            <p:cNvPr id="136" name="Line 143"/>
            <p:cNvSpPr>
              <a:spLocks noChangeShapeType="1"/>
            </p:cNvSpPr>
            <p:nvPr/>
          </p:nvSpPr>
          <p:spPr bwMode="auto">
            <a:xfrm flipH="1">
              <a:off x="4548188" y="5509319"/>
              <a:ext cx="90487" cy="30162"/>
            </a:xfrm>
            <a:prstGeom prst="line">
              <a:avLst/>
            </a:prstGeom>
            <a:noFill/>
            <a:ln w="15875">
              <a:solidFill>
                <a:srgbClr val="000000"/>
              </a:solidFill>
              <a:round/>
              <a:headEnd/>
              <a:tailEnd/>
            </a:ln>
          </p:spPr>
          <p:txBody>
            <a:bodyPr/>
            <a:lstStyle/>
            <a:p>
              <a:endParaRPr lang="en-US"/>
            </a:p>
          </p:txBody>
        </p:sp>
        <p:sp>
          <p:nvSpPr>
            <p:cNvPr id="137" name="Line 144"/>
            <p:cNvSpPr>
              <a:spLocks noChangeShapeType="1"/>
            </p:cNvSpPr>
            <p:nvPr/>
          </p:nvSpPr>
          <p:spPr bwMode="auto">
            <a:xfrm flipH="1">
              <a:off x="4441825" y="5539481"/>
              <a:ext cx="106363" cy="15875"/>
            </a:xfrm>
            <a:prstGeom prst="line">
              <a:avLst/>
            </a:prstGeom>
            <a:noFill/>
            <a:ln w="15875">
              <a:solidFill>
                <a:srgbClr val="000000"/>
              </a:solidFill>
              <a:round/>
              <a:headEnd/>
              <a:tailEnd/>
            </a:ln>
          </p:spPr>
          <p:txBody>
            <a:bodyPr/>
            <a:lstStyle/>
            <a:p>
              <a:endParaRPr lang="en-US"/>
            </a:p>
          </p:txBody>
        </p:sp>
        <p:sp>
          <p:nvSpPr>
            <p:cNvPr id="138" name="Line 145"/>
            <p:cNvSpPr>
              <a:spLocks noChangeShapeType="1"/>
            </p:cNvSpPr>
            <p:nvPr/>
          </p:nvSpPr>
          <p:spPr bwMode="auto">
            <a:xfrm flipH="1">
              <a:off x="4349750" y="5555356"/>
              <a:ext cx="92075" cy="44450"/>
            </a:xfrm>
            <a:prstGeom prst="line">
              <a:avLst/>
            </a:prstGeom>
            <a:noFill/>
            <a:ln w="15875">
              <a:solidFill>
                <a:srgbClr val="000000"/>
              </a:solidFill>
              <a:round/>
              <a:headEnd/>
              <a:tailEnd/>
            </a:ln>
          </p:spPr>
          <p:txBody>
            <a:bodyPr/>
            <a:lstStyle/>
            <a:p>
              <a:endParaRPr lang="en-US"/>
            </a:p>
          </p:txBody>
        </p:sp>
        <p:sp>
          <p:nvSpPr>
            <p:cNvPr id="139" name="Line 146"/>
            <p:cNvSpPr>
              <a:spLocks noChangeShapeType="1"/>
            </p:cNvSpPr>
            <p:nvPr/>
          </p:nvSpPr>
          <p:spPr bwMode="auto">
            <a:xfrm flipH="1">
              <a:off x="4251325" y="5599806"/>
              <a:ext cx="98425" cy="84138"/>
            </a:xfrm>
            <a:prstGeom prst="line">
              <a:avLst/>
            </a:prstGeom>
            <a:noFill/>
            <a:ln w="15875">
              <a:solidFill>
                <a:srgbClr val="000000"/>
              </a:solidFill>
              <a:round/>
              <a:headEnd/>
              <a:tailEnd/>
            </a:ln>
          </p:spPr>
          <p:txBody>
            <a:bodyPr/>
            <a:lstStyle/>
            <a:p>
              <a:endParaRPr lang="en-US"/>
            </a:p>
          </p:txBody>
        </p:sp>
        <p:sp>
          <p:nvSpPr>
            <p:cNvPr id="140" name="Line 147"/>
            <p:cNvSpPr>
              <a:spLocks noChangeShapeType="1"/>
            </p:cNvSpPr>
            <p:nvPr/>
          </p:nvSpPr>
          <p:spPr bwMode="auto">
            <a:xfrm flipH="1">
              <a:off x="4151313" y="5683944"/>
              <a:ext cx="100012" cy="38100"/>
            </a:xfrm>
            <a:prstGeom prst="line">
              <a:avLst/>
            </a:prstGeom>
            <a:noFill/>
            <a:ln w="15875">
              <a:solidFill>
                <a:srgbClr val="000000"/>
              </a:solidFill>
              <a:round/>
              <a:headEnd/>
              <a:tailEnd/>
            </a:ln>
          </p:spPr>
          <p:txBody>
            <a:bodyPr/>
            <a:lstStyle/>
            <a:p>
              <a:endParaRPr lang="en-US"/>
            </a:p>
          </p:txBody>
        </p:sp>
        <p:sp>
          <p:nvSpPr>
            <p:cNvPr id="141" name="Line 148"/>
            <p:cNvSpPr>
              <a:spLocks noChangeShapeType="1"/>
            </p:cNvSpPr>
            <p:nvPr/>
          </p:nvSpPr>
          <p:spPr bwMode="auto">
            <a:xfrm flipH="1" flipV="1">
              <a:off x="4059238" y="5714106"/>
              <a:ext cx="92075" cy="7938"/>
            </a:xfrm>
            <a:prstGeom prst="line">
              <a:avLst/>
            </a:prstGeom>
            <a:noFill/>
            <a:ln w="15875">
              <a:solidFill>
                <a:srgbClr val="000000"/>
              </a:solidFill>
              <a:round/>
              <a:headEnd/>
              <a:tailEnd/>
            </a:ln>
          </p:spPr>
          <p:txBody>
            <a:bodyPr/>
            <a:lstStyle/>
            <a:p>
              <a:endParaRPr lang="en-US"/>
            </a:p>
          </p:txBody>
        </p:sp>
        <p:sp>
          <p:nvSpPr>
            <p:cNvPr id="142" name="Line 149"/>
            <p:cNvSpPr>
              <a:spLocks noChangeShapeType="1"/>
            </p:cNvSpPr>
            <p:nvPr/>
          </p:nvSpPr>
          <p:spPr bwMode="auto">
            <a:xfrm flipH="1">
              <a:off x="3968750" y="5714106"/>
              <a:ext cx="90488" cy="1588"/>
            </a:xfrm>
            <a:prstGeom prst="line">
              <a:avLst/>
            </a:prstGeom>
            <a:noFill/>
            <a:ln w="15875">
              <a:solidFill>
                <a:srgbClr val="000000"/>
              </a:solidFill>
              <a:round/>
              <a:headEnd/>
              <a:tailEnd/>
            </a:ln>
          </p:spPr>
          <p:txBody>
            <a:bodyPr/>
            <a:lstStyle/>
            <a:p>
              <a:endParaRPr lang="en-US"/>
            </a:p>
          </p:txBody>
        </p:sp>
        <p:sp>
          <p:nvSpPr>
            <p:cNvPr id="143" name="Line 150"/>
            <p:cNvSpPr>
              <a:spLocks noChangeShapeType="1"/>
            </p:cNvSpPr>
            <p:nvPr/>
          </p:nvSpPr>
          <p:spPr bwMode="auto">
            <a:xfrm flipH="1">
              <a:off x="3868738" y="5714106"/>
              <a:ext cx="100012" cy="23813"/>
            </a:xfrm>
            <a:prstGeom prst="line">
              <a:avLst/>
            </a:prstGeom>
            <a:noFill/>
            <a:ln w="15875">
              <a:solidFill>
                <a:srgbClr val="000000"/>
              </a:solidFill>
              <a:round/>
              <a:headEnd/>
              <a:tailEnd/>
            </a:ln>
          </p:spPr>
          <p:txBody>
            <a:bodyPr/>
            <a:lstStyle/>
            <a:p>
              <a:endParaRPr lang="en-US"/>
            </a:p>
          </p:txBody>
        </p:sp>
        <p:sp>
          <p:nvSpPr>
            <p:cNvPr id="144" name="Line 151"/>
            <p:cNvSpPr>
              <a:spLocks noChangeShapeType="1"/>
            </p:cNvSpPr>
            <p:nvPr/>
          </p:nvSpPr>
          <p:spPr bwMode="auto">
            <a:xfrm flipH="1">
              <a:off x="3778250" y="5737919"/>
              <a:ext cx="90488" cy="38100"/>
            </a:xfrm>
            <a:prstGeom prst="line">
              <a:avLst/>
            </a:prstGeom>
            <a:noFill/>
            <a:ln w="15875">
              <a:solidFill>
                <a:srgbClr val="000000"/>
              </a:solidFill>
              <a:round/>
              <a:headEnd/>
              <a:tailEnd/>
            </a:ln>
          </p:spPr>
          <p:txBody>
            <a:bodyPr/>
            <a:lstStyle/>
            <a:p>
              <a:endParaRPr lang="en-US"/>
            </a:p>
          </p:txBody>
        </p:sp>
        <p:sp>
          <p:nvSpPr>
            <p:cNvPr id="145" name="Line 152"/>
            <p:cNvSpPr>
              <a:spLocks noChangeShapeType="1"/>
            </p:cNvSpPr>
            <p:nvPr/>
          </p:nvSpPr>
          <p:spPr bwMode="auto">
            <a:xfrm flipH="1">
              <a:off x="3678238" y="5776019"/>
              <a:ext cx="100012" cy="46037"/>
            </a:xfrm>
            <a:prstGeom prst="line">
              <a:avLst/>
            </a:prstGeom>
            <a:noFill/>
            <a:ln w="15875">
              <a:solidFill>
                <a:srgbClr val="000000"/>
              </a:solidFill>
              <a:round/>
              <a:headEnd/>
              <a:tailEnd/>
            </a:ln>
          </p:spPr>
          <p:txBody>
            <a:bodyPr/>
            <a:lstStyle/>
            <a:p>
              <a:endParaRPr lang="en-US"/>
            </a:p>
          </p:txBody>
        </p:sp>
        <p:sp>
          <p:nvSpPr>
            <p:cNvPr id="146" name="Line 153"/>
            <p:cNvSpPr>
              <a:spLocks noChangeShapeType="1"/>
            </p:cNvSpPr>
            <p:nvPr/>
          </p:nvSpPr>
          <p:spPr bwMode="auto">
            <a:xfrm flipH="1">
              <a:off x="3617913" y="5822056"/>
              <a:ext cx="60325" cy="46038"/>
            </a:xfrm>
            <a:prstGeom prst="line">
              <a:avLst/>
            </a:prstGeom>
            <a:noFill/>
            <a:ln w="15875">
              <a:solidFill>
                <a:srgbClr val="000000"/>
              </a:solidFill>
              <a:round/>
              <a:headEnd/>
              <a:tailEnd/>
            </a:ln>
          </p:spPr>
          <p:txBody>
            <a:bodyPr/>
            <a:lstStyle/>
            <a:p>
              <a:endParaRPr lang="en-US"/>
            </a:p>
          </p:txBody>
        </p:sp>
        <p:sp>
          <p:nvSpPr>
            <p:cNvPr id="147" name="Line 154"/>
            <p:cNvSpPr>
              <a:spLocks noChangeShapeType="1"/>
            </p:cNvSpPr>
            <p:nvPr/>
          </p:nvSpPr>
          <p:spPr bwMode="auto">
            <a:xfrm flipH="1">
              <a:off x="3549650" y="5868094"/>
              <a:ext cx="68263" cy="44450"/>
            </a:xfrm>
            <a:prstGeom prst="line">
              <a:avLst/>
            </a:prstGeom>
            <a:noFill/>
            <a:ln w="15875">
              <a:solidFill>
                <a:srgbClr val="000000"/>
              </a:solidFill>
              <a:round/>
              <a:headEnd/>
              <a:tailEnd/>
            </a:ln>
          </p:spPr>
          <p:txBody>
            <a:bodyPr/>
            <a:lstStyle/>
            <a:p>
              <a:endParaRPr lang="en-US"/>
            </a:p>
          </p:txBody>
        </p:sp>
        <p:sp>
          <p:nvSpPr>
            <p:cNvPr id="148" name="Line 155"/>
            <p:cNvSpPr>
              <a:spLocks noChangeShapeType="1"/>
            </p:cNvSpPr>
            <p:nvPr/>
          </p:nvSpPr>
          <p:spPr bwMode="auto">
            <a:xfrm flipH="1">
              <a:off x="3457575" y="5912544"/>
              <a:ext cx="92075" cy="15875"/>
            </a:xfrm>
            <a:prstGeom prst="line">
              <a:avLst/>
            </a:prstGeom>
            <a:noFill/>
            <a:ln w="15875">
              <a:solidFill>
                <a:srgbClr val="000000"/>
              </a:solidFill>
              <a:round/>
              <a:headEnd/>
              <a:tailEnd/>
            </a:ln>
          </p:spPr>
          <p:txBody>
            <a:bodyPr/>
            <a:lstStyle/>
            <a:p>
              <a:endParaRPr lang="en-US"/>
            </a:p>
          </p:txBody>
        </p:sp>
        <p:sp>
          <p:nvSpPr>
            <p:cNvPr id="149" name="Line 156"/>
            <p:cNvSpPr>
              <a:spLocks noChangeShapeType="1"/>
            </p:cNvSpPr>
            <p:nvPr/>
          </p:nvSpPr>
          <p:spPr bwMode="auto">
            <a:xfrm flipH="1">
              <a:off x="3297238" y="5928419"/>
              <a:ext cx="160337" cy="15875"/>
            </a:xfrm>
            <a:prstGeom prst="line">
              <a:avLst/>
            </a:prstGeom>
            <a:noFill/>
            <a:ln w="15875">
              <a:solidFill>
                <a:srgbClr val="000000"/>
              </a:solidFill>
              <a:round/>
              <a:headEnd/>
              <a:tailEnd/>
            </a:ln>
          </p:spPr>
          <p:txBody>
            <a:bodyPr/>
            <a:lstStyle/>
            <a:p>
              <a:endParaRPr lang="en-US"/>
            </a:p>
          </p:txBody>
        </p:sp>
        <p:sp>
          <p:nvSpPr>
            <p:cNvPr id="150" name="Line 157"/>
            <p:cNvSpPr>
              <a:spLocks noChangeShapeType="1"/>
            </p:cNvSpPr>
            <p:nvPr/>
          </p:nvSpPr>
          <p:spPr bwMode="auto">
            <a:xfrm flipH="1">
              <a:off x="3138488" y="5944294"/>
              <a:ext cx="158750" cy="22225"/>
            </a:xfrm>
            <a:prstGeom prst="line">
              <a:avLst/>
            </a:prstGeom>
            <a:noFill/>
            <a:ln w="15875">
              <a:solidFill>
                <a:srgbClr val="000000"/>
              </a:solidFill>
              <a:round/>
              <a:headEnd/>
              <a:tailEnd/>
            </a:ln>
          </p:spPr>
          <p:txBody>
            <a:bodyPr/>
            <a:lstStyle/>
            <a:p>
              <a:endParaRPr lang="en-US"/>
            </a:p>
          </p:txBody>
        </p:sp>
        <p:sp>
          <p:nvSpPr>
            <p:cNvPr id="151" name="Line 158"/>
            <p:cNvSpPr>
              <a:spLocks noChangeShapeType="1"/>
            </p:cNvSpPr>
            <p:nvPr/>
          </p:nvSpPr>
          <p:spPr bwMode="auto">
            <a:xfrm flipH="1" flipV="1">
              <a:off x="2924175" y="5958581"/>
              <a:ext cx="214313" cy="7938"/>
            </a:xfrm>
            <a:prstGeom prst="line">
              <a:avLst/>
            </a:prstGeom>
            <a:noFill/>
            <a:ln w="15875">
              <a:solidFill>
                <a:srgbClr val="000000"/>
              </a:solidFill>
              <a:round/>
              <a:headEnd/>
              <a:tailEnd/>
            </a:ln>
          </p:spPr>
          <p:txBody>
            <a:bodyPr/>
            <a:lstStyle/>
            <a:p>
              <a:endParaRPr lang="en-US"/>
            </a:p>
          </p:txBody>
        </p:sp>
        <p:sp>
          <p:nvSpPr>
            <p:cNvPr id="152" name="Line 159"/>
            <p:cNvSpPr>
              <a:spLocks noChangeShapeType="1"/>
            </p:cNvSpPr>
            <p:nvPr/>
          </p:nvSpPr>
          <p:spPr bwMode="auto">
            <a:xfrm flipH="1" flipV="1">
              <a:off x="2755900" y="5928419"/>
              <a:ext cx="168275" cy="30162"/>
            </a:xfrm>
            <a:prstGeom prst="line">
              <a:avLst/>
            </a:prstGeom>
            <a:noFill/>
            <a:ln w="15875">
              <a:solidFill>
                <a:srgbClr val="000000"/>
              </a:solidFill>
              <a:round/>
              <a:headEnd/>
              <a:tailEnd/>
            </a:ln>
          </p:spPr>
          <p:txBody>
            <a:bodyPr/>
            <a:lstStyle/>
            <a:p>
              <a:endParaRPr lang="en-US"/>
            </a:p>
          </p:txBody>
        </p:sp>
        <p:sp>
          <p:nvSpPr>
            <p:cNvPr id="153" name="Line 160"/>
            <p:cNvSpPr>
              <a:spLocks noChangeShapeType="1"/>
            </p:cNvSpPr>
            <p:nvPr/>
          </p:nvSpPr>
          <p:spPr bwMode="auto">
            <a:xfrm flipH="1" flipV="1">
              <a:off x="2641600" y="5868094"/>
              <a:ext cx="114300" cy="60325"/>
            </a:xfrm>
            <a:prstGeom prst="line">
              <a:avLst/>
            </a:prstGeom>
            <a:noFill/>
            <a:ln w="15875">
              <a:solidFill>
                <a:srgbClr val="000000"/>
              </a:solidFill>
              <a:round/>
              <a:headEnd/>
              <a:tailEnd/>
            </a:ln>
          </p:spPr>
          <p:txBody>
            <a:bodyPr/>
            <a:lstStyle/>
            <a:p>
              <a:endParaRPr lang="en-US"/>
            </a:p>
          </p:txBody>
        </p:sp>
        <p:sp>
          <p:nvSpPr>
            <p:cNvPr id="154" name="Line 161"/>
            <p:cNvSpPr>
              <a:spLocks noChangeShapeType="1"/>
            </p:cNvSpPr>
            <p:nvPr/>
          </p:nvSpPr>
          <p:spPr bwMode="auto">
            <a:xfrm flipH="1" flipV="1">
              <a:off x="2298700" y="5852219"/>
              <a:ext cx="342900" cy="15875"/>
            </a:xfrm>
            <a:prstGeom prst="line">
              <a:avLst/>
            </a:prstGeom>
            <a:noFill/>
            <a:ln w="15875">
              <a:solidFill>
                <a:srgbClr val="000000"/>
              </a:solidFill>
              <a:round/>
              <a:headEnd/>
              <a:tailEnd/>
            </a:ln>
          </p:spPr>
          <p:txBody>
            <a:bodyPr/>
            <a:lstStyle/>
            <a:p>
              <a:endParaRPr lang="en-US"/>
            </a:p>
          </p:txBody>
        </p:sp>
        <p:sp>
          <p:nvSpPr>
            <p:cNvPr id="155" name="Line 162"/>
            <p:cNvSpPr>
              <a:spLocks noChangeShapeType="1"/>
            </p:cNvSpPr>
            <p:nvPr/>
          </p:nvSpPr>
          <p:spPr bwMode="auto">
            <a:xfrm flipH="1" flipV="1">
              <a:off x="1949450" y="5814119"/>
              <a:ext cx="349250" cy="38100"/>
            </a:xfrm>
            <a:prstGeom prst="line">
              <a:avLst/>
            </a:prstGeom>
            <a:noFill/>
            <a:ln w="15875">
              <a:solidFill>
                <a:srgbClr val="000000"/>
              </a:solidFill>
              <a:round/>
              <a:headEnd/>
              <a:tailEnd/>
            </a:ln>
          </p:spPr>
          <p:txBody>
            <a:bodyPr/>
            <a:lstStyle/>
            <a:p>
              <a:endParaRPr lang="en-US"/>
            </a:p>
          </p:txBody>
        </p:sp>
        <p:sp>
          <p:nvSpPr>
            <p:cNvPr id="156" name="Line 163"/>
            <p:cNvSpPr>
              <a:spLocks noChangeShapeType="1"/>
            </p:cNvSpPr>
            <p:nvPr/>
          </p:nvSpPr>
          <p:spPr bwMode="auto">
            <a:xfrm flipH="1" flipV="1">
              <a:off x="1636713" y="5722044"/>
              <a:ext cx="312737" cy="92075"/>
            </a:xfrm>
            <a:prstGeom prst="line">
              <a:avLst/>
            </a:prstGeom>
            <a:noFill/>
            <a:ln w="15875">
              <a:solidFill>
                <a:srgbClr val="000000"/>
              </a:solidFill>
              <a:round/>
              <a:headEnd/>
              <a:tailEnd/>
            </a:ln>
          </p:spPr>
          <p:txBody>
            <a:bodyPr/>
            <a:lstStyle/>
            <a:p>
              <a:endParaRPr lang="en-US"/>
            </a:p>
          </p:txBody>
        </p:sp>
        <p:sp>
          <p:nvSpPr>
            <p:cNvPr id="157" name="Line 164"/>
            <p:cNvSpPr>
              <a:spLocks noChangeShapeType="1"/>
            </p:cNvSpPr>
            <p:nvPr/>
          </p:nvSpPr>
          <p:spPr bwMode="auto">
            <a:xfrm flipH="1">
              <a:off x="1392238" y="5722044"/>
              <a:ext cx="244475" cy="7937"/>
            </a:xfrm>
            <a:prstGeom prst="line">
              <a:avLst/>
            </a:prstGeom>
            <a:noFill/>
            <a:ln w="15875">
              <a:solidFill>
                <a:srgbClr val="000000"/>
              </a:solidFill>
              <a:round/>
              <a:headEnd/>
              <a:tailEnd/>
            </a:ln>
          </p:spPr>
          <p:txBody>
            <a:bodyPr/>
            <a:lstStyle/>
            <a:p>
              <a:endParaRPr lang="en-US"/>
            </a:p>
          </p:txBody>
        </p:sp>
        <p:sp>
          <p:nvSpPr>
            <p:cNvPr id="158" name="Rectangle 167"/>
            <p:cNvSpPr>
              <a:spLocks noChangeArrowheads="1"/>
            </p:cNvSpPr>
            <p:nvPr/>
          </p:nvSpPr>
          <p:spPr bwMode="auto">
            <a:xfrm>
              <a:off x="8129588" y="5860156"/>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260</a:t>
              </a:r>
              <a:endParaRPr lang="en-US"/>
            </a:p>
          </p:txBody>
        </p:sp>
        <p:sp>
          <p:nvSpPr>
            <p:cNvPr id="159" name="Rectangle 169"/>
            <p:cNvSpPr>
              <a:spLocks noChangeArrowheads="1"/>
            </p:cNvSpPr>
            <p:nvPr/>
          </p:nvSpPr>
          <p:spPr bwMode="auto">
            <a:xfrm>
              <a:off x="8129588" y="5044181"/>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280</a:t>
              </a:r>
              <a:endParaRPr lang="en-US"/>
            </a:p>
          </p:txBody>
        </p:sp>
        <p:sp>
          <p:nvSpPr>
            <p:cNvPr id="160" name="Rectangle 171"/>
            <p:cNvSpPr>
              <a:spLocks noChangeArrowheads="1"/>
            </p:cNvSpPr>
            <p:nvPr/>
          </p:nvSpPr>
          <p:spPr bwMode="auto">
            <a:xfrm>
              <a:off x="8129588" y="4236144"/>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300</a:t>
              </a:r>
              <a:endParaRPr lang="en-US"/>
            </a:p>
          </p:txBody>
        </p:sp>
        <p:sp>
          <p:nvSpPr>
            <p:cNvPr id="161" name="Rectangle 173"/>
            <p:cNvSpPr>
              <a:spLocks noChangeArrowheads="1"/>
            </p:cNvSpPr>
            <p:nvPr/>
          </p:nvSpPr>
          <p:spPr bwMode="auto">
            <a:xfrm>
              <a:off x="8129588" y="3420169"/>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320</a:t>
              </a:r>
              <a:endParaRPr lang="en-US"/>
            </a:p>
          </p:txBody>
        </p:sp>
        <p:sp>
          <p:nvSpPr>
            <p:cNvPr id="162" name="Rectangle 175"/>
            <p:cNvSpPr>
              <a:spLocks noChangeArrowheads="1"/>
            </p:cNvSpPr>
            <p:nvPr/>
          </p:nvSpPr>
          <p:spPr bwMode="auto">
            <a:xfrm>
              <a:off x="8129588" y="2613719"/>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340</a:t>
              </a:r>
              <a:endParaRPr lang="en-US"/>
            </a:p>
          </p:txBody>
        </p:sp>
        <p:sp>
          <p:nvSpPr>
            <p:cNvPr id="163" name="Rectangle 177"/>
            <p:cNvSpPr>
              <a:spLocks noChangeArrowheads="1"/>
            </p:cNvSpPr>
            <p:nvPr/>
          </p:nvSpPr>
          <p:spPr bwMode="auto">
            <a:xfrm>
              <a:off x="8129588" y="1797744"/>
              <a:ext cx="338137"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360</a:t>
              </a:r>
              <a:endParaRPr lang="en-US" dirty="0"/>
            </a:p>
          </p:txBody>
        </p:sp>
        <p:sp>
          <p:nvSpPr>
            <p:cNvPr id="164" name="Rectangle 178"/>
            <p:cNvSpPr>
              <a:spLocks noChangeArrowheads="1"/>
            </p:cNvSpPr>
            <p:nvPr/>
          </p:nvSpPr>
          <p:spPr bwMode="auto">
            <a:xfrm>
              <a:off x="7908925" y="6179244"/>
              <a:ext cx="112713" cy="244475"/>
            </a:xfrm>
            <a:prstGeom prst="rect">
              <a:avLst/>
            </a:prstGeom>
            <a:noFill/>
            <a:ln w="9525">
              <a:noFill/>
              <a:miter lim="800000"/>
              <a:headEnd/>
              <a:tailEnd/>
            </a:ln>
          </p:spPr>
          <p:txBody>
            <a:bodyPr wrap="none" lIns="0" tIns="0" rIns="0" bIns="0">
              <a:spAutoFit/>
            </a:bodyPr>
            <a:lstStyle/>
            <a:p>
              <a:r>
                <a:rPr lang="en-US" sz="1600" b="1">
                  <a:solidFill>
                    <a:srgbClr val="000000"/>
                  </a:solidFill>
                </a:rPr>
                <a:t>0</a:t>
              </a:r>
              <a:endParaRPr lang="en-US"/>
            </a:p>
          </p:txBody>
        </p:sp>
        <p:sp>
          <p:nvSpPr>
            <p:cNvPr id="165" name="Rectangle 179"/>
            <p:cNvSpPr>
              <a:spLocks noChangeArrowheads="1"/>
            </p:cNvSpPr>
            <p:nvPr/>
          </p:nvSpPr>
          <p:spPr bwMode="auto">
            <a:xfrm>
              <a:off x="6553200" y="6179244"/>
              <a:ext cx="450850"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2000</a:t>
              </a:r>
              <a:endParaRPr lang="en-US"/>
            </a:p>
          </p:txBody>
        </p:sp>
        <p:sp>
          <p:nvSpPr>
            <p:cNvPr id="166" name="Rectangle 180"/>
            <p:cNvSpPr>
              <a:spLocks noChangeArrowheads="1"/>
            </p:cNvSpPr>
            <p:nvPr/>
          </p:nvSpPr>
          <p:spPr bwMode="auto">
            <a:xfrm>
              <a:off x="5364163" y="6179244"/>
              <a:ext cx="450850" cy="244475"/>
            </a:xfrm>
            <a:prstGeom prst="rect">
              <a:avLst/>
            </a:prstGeom>
            <a:noFill/>
            <a:ln w="9525">
              <a:noFill/>
              <a:miter lim="800000"/>
              <a:headEnd/>
              <a:tailEnd/>
            </a:ln>
          </p:spPr>
          <p:txBody>
            <a:bodyPr wrap="none" lIns="0" tIns="0" rIns="0" bIns="0">
              <a:spAutoFit/>
            </a:bodyPr>
            <a:lstStyle/>
            <a:p>
              <a:r>
                <a:rPr lang="en-US" sz="1600" b="1">
                  <a:solidFill>
                    <a:srgbClr val="000000"/>
                  </a:solidFill>
                </a:rPr>
                <a:t>4000</a:t>
              </a:r>
              <a:endParaRPr lang="en-US"/>
            </a:p>
          </p:txBody>
        </p:sp>
        <p:sp>
          <p:nvSpPr>
            <p:cNvPr id="167" name="Rectangle 181"/>
            <p:cNvSpPr>
              <a:spLocks noChangeArrowheads="1"/>
            </p:cNvSpPr>
            <p:nvPr/>
          </p:nvSpPr>
          <p:spPr bwMode="auto">
            <a:xfrm>
              <a:off x="4181475" y="6179244"/>
              <a:ext cx="450850" cy="244475"/>
            </a:xfrm>
            <a:prstGeom prst="rect">
              <a:avLst/>
            </a:prstGeom>
            <a:noFill/>
            <a:ln w="9525">
              <a:noFill/>
              <a:miter lim="800000"/>
              <a:headEnd/>
              <a:tailEnd/>
            </a:ln>
          </p:spPr>
          <p:txBody>
            <a:bodyPr wrap="none" lIns="0" tIns="0" rIns="0" bIns="0">
              <a:spAutoFit/>
            </a:bodyPr>
            <a:lstStyle/>
            <a:p>
              <a:r>
                <a:rPr lang="en-US" sz="1600" b="1">
                  <a:solidFill>
                    <a:srgbClr val="000000"/>
                  </a:solidFill>
                </a:rPr>
                <a:t>6000</a:t>
              </a:r>
              <a:endParaRPr lang="en-US"/>
            </a:p>
          </p:txBody>
        </p:sp>
        <p:sp>
          <p:nvSpPr>
            <p:cNvPr id="168" name="Rectangle 182"/>
            <p:cNvSpPr>
              <a:spLocks noChangeArrowheads="1"/>
            </p:cNvSpPr>
            <p:nvPr/>
          </p:nvSpPr>
          <p:spPr bwMode="auto">
            <a:xfrm>
              <a:off x="3000375" y="6179244"/>
              <a:ext cx="450850" cy="244475"/>
            </a:xfrm>
            <a:prstGeom prst="rect">
              <a:avLst/>
            </a:prstGeom>
            <a:noFill/>
            <a:ln w="9525">
              <a:noFill/>
              <a:miter lim="800000"/>
              <a:headEnd/>
              <a:tailEnd/>
            </a:ln>
          </p:spPr>
          <p:txBody>
            <a:bodyPr wrap="none" lIns="0" tIns="0" rIns="0" bIns="0">
              <a:spAutoFit/>
            </a:bodyPr>
            <a:lstStyle/>
            <a:p>
              <a:r>
                <a:rPr lang="en-US" sz="1600" b="1">
                  <a:solidFill>
                    <a:srgbClr val="000000"/>
                  </a:solidFill>
                </a:rPr>
                <a:t>8000</a:t>
              </a:r>
              <a:endParaRPr lang="en-US"/>
            </a:p>
          </p:txBody>
        </p:sp>
        <p:sp>
          <p:nvSpPr>
            <p:cNvPr id="169" name="Rectangle 183"/>
            <p:cNvSpPr>
              <a:spLocks noChangeArrowheads="1"/>
            </p:cNvSpPr>
            <p:nvPr/>
          </p:nvSpPr>
          <p:spPr bwMode="auto">
            <a:xfrm>
              <a:off x="1757363" y="6179244"/>
              <a:ext cx="563562"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10000</a:t>
              </a:r>
              <a:endParaRPr lang="en-US"/>
            </a:p>
          </p:txBody>
        </p:sp>
        <p:sp>
          <p:nvSpPr>
            <p:cNvPr id="170" name="Rectangle 184"/>
            <p:cNvSpPr>
              <a:spLocks noChangeArrowheads="1"/>
            </p:cNvSpPr>
            <p:nvPr/>
          </p:nvSpPr>
          <p:spPr bwMode="auto">
            <a:xfrm>
              <a:off x="576263" y="6179244"/>
              <a:ext cx="563562"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12000</a:t>
              </a:r>
              <a:endParaRPr lang="en-US"/>
            </a:p>
          </p:txBody>
        </p:sp>
        <p:sp>
          <p:nvSpPr>
            <p:cNvPr id="171" name="Rectangle 185"/>
            <p:cNvSpPr>
              <a:spLocks noChangeArrowheads="1"/>
            </p:cNvSpPr>
            <p:nvPr/>
          </p:nvSpPr>
          <p:spPr bwMode="auto">
            <a:xfrm>
              <a:off x="2739075" y="6553894"/>
              <a:ext cx="3355277" cy="307777"/>
            </a:xfrm>
            <a:prstGeom prst="rect">
              <a:avLst/>
            </a:prstGeom>
            <a:noFill/>
            <a:ln w="9525">
              <a:noFill/>
              <a:miter lim="800000"/>
              <a:headEnd/>
              <a:tailEnd/>
            </a:ln>
          </p:spPr>
          <p:txBody>
            <a:bodyPr wrap="none" lIns="0" tIns="0" rIns="0" bIns="0">
              <a:spAutoFit/>
            </a:bodyPr>
            <a:lstStyle/>
            <a:p>
              <a:r>
                <a:rPr lang="en-US" sz="2000" b="1" dirty="0">
                  <a:solidFill>
                    <a:srgbClr val="000000"/>
                  </a:solidFill>
                </a:rPr>
                <a:t>Time (years before present)</a:t>
              </a:r>
              <a:endParaRPr lang="en-US" sz="2400" dirty="0"/>
            </a:p>
          </p:txBody>
        </p:sp>
        <p:sp>
          <p:nvSpPr>
            <p:cNvPr id="172" name="Rectangle 186"/>
            <p:cNvSpPr>
              <a:spLocks noChangeArrowheads="1"/>
            </p:cNvSpPr>
            <p:nvPr/>
          </p:nvSpPr>
          <p:spPr bwMode="auto">
            <a:xfrm rot="16200000">
              <a:off x="7740251" y="3157731"/>
              <a:ext cx="2093522" cy="307777"/>
            </a:xfrm>
            <a:prstGeom prst="rect">
              <a:avLst/>
            </a:prstGeom>
            <a:noFill/>
            <a:ln w="9525">
              <a:noFill/>
              <a:miter lim="800000"/>
              <a:headEnd/>
              <a:tailEnd/>
            </a:ln>
          </p:spPr>
          <p:txBody>
            <a:bodyPr wrap="none" lIns="0" tIns="0" rIns="0" bIns="0">
              <a:spAutoFit/>
            </a:bodyPr>
            <a:lstStyle/>
            <a:p>
              <a:r>
                <a:rPr lang="en-US" sz="2000" b="1" dirty="0">
                  <a:solidFill>
                    <a:srgbClr val="000000"/>
                  </a:solidFill>
                </a:rPr>
                <a:t>CO2 Conc. (</a:t>
              </a:r>
              <a:r>
                <a:rPr lang="en-US" sz="2000" b="1" dirty="0" err="1">
                  <a:solidFill>
                    <a:srgbClr val="000000"/>
                  </a:solidFill>
                </a:rPr>
                <a:t>ppm</a:t>
              </a:r>
              <a:r>
                <a:rPr lang="en-US" sz="2000" b="1" dirty="0">
                  <a:solidFill>
                    <a:srgbClr val="000000"/>
                  </a:solidFill>
                </a:rPr>
                <a:t>)</a:t>
              </a:r>
              <a:endParaRPr lang="en-US" sz="2400" dirty="0"/>
            </a:p>
          </p:txBody>
        </p:sp>
        <p:sp>
          <p:nvSpPr>
            <p:cNvPr id="173" name="Line 21"/>
            <p:cNvSpPr>
              <a:spLocks noChangeShapeType="1"/>
            </p:cNvSpPr>
            <p:nvPr/>
          </p:nvSpPr>
          <p:spPr bwMode="auto">
            <a:xfrm>
              <a:off x="7959763" y="1084348"/>
              <a:ext cx="68263" cy="1587"/>
            </a:xfrm>
            <a:prstGeom prst="line">
              <a:avLst/>
            </a:prstGeom>
            <a:noFill/>
            <a:ln w="0">
              <a:solidFill>
                <a:srgbClr val="000000"/>
              </a:solidFill>
              <a:round/>
              <a:headEnd/>
              <a:tailEnd/>
            </a:ln>
          </p:spPr>
          <p:txBody>
            <a:bodyPr/>
            <a:lstStyle/>
            <a:p>
              <a:endParaRPr lang="en-US"/>
            </a:p>
          </p:txBody>
        </p:sp>
        <p:sp>
          <p:nvSpPr>
            <p:cNvPr id="174" name="Rectangle 177"/>
            <p:cNvSpPr>
              <a:spLocks noChangeArrowheads="1"/>
            </p:cNvSpPr>
            <p:nvPr/>
          </p:nvSpPr>
          <p:spPr bwMode="auto">
            <a:xfrm>
              <a:off x="8126451" y="970048"/>
              <a:ext cx="341440" cy="246221"/>
            </a:xfrm>
            <a:prstGeom prst="rect">
              <a:avLst/>
            </a:prstGeom>
            <a:noFill/>
            <a:ln w="9525">
              <a:noFill/>
              <a:miter lim="800000"/>
              <a:headEnd/>
              <a:tailEnd/>
            </a:ln>
          </p:spPr>
          <p:txBody>
            <a:bodyPr wrap="none" lIns="0" tIns="0" rIns="0" bIns="0">
              <a:spAutoFit/>
            </a:bodyPr>
            <a:lstStyle/>
            <a:p>
              <a:r>
                <a:rPr lang="en-US" sz="1600" b="1" dirty="0" smtClean="0">
                  <a:solidFill>
                    <a:srgbClr val="000000"/>
                  </a:solidFill>
                </a:rPr>
                <a:t>380</a:t>
              </a:r>
              <a:endParaRPr lang="en-US" dirty="0"/>
            </a:p>
          </p:txBody>
        </p:sp>
        <p:sp>
          <p:nvSpPr>
            <p:cNvPr id="175" name="Line 21"/>
            <p:cNvSpPr>
              <a:spLocks noChangeShapeType="1"/>
            </p:cNvSpPr>
            <p:nvPr/>
          </p:nvSpPr>
          <p:spPr bwMode="auto">
            <a:xfrm>
              <a:off x="7945438" y="236269"/>
              <a:ext cx="68263" cy="1587"/>
            </a:xfrm>
            <a:prstGeom prst="line">
              <a:avLst/>
            </a:prstGeom>
            <a:noFill/>
            <a:ln w="0">
              <a:solidFill>
                <a:srgbClr val="000000"/>
              </a:solidFill>
              <a:round/>
              <a:headEnd/>
              <a:tailEnd/>
            </a:ln>
          </p:spPr>
          <p:txBody>
            <a:bodyPr/>
            <a:lstStyle/>
            <a:p>
              <a:endParaRPr lang="en-US"/>
            </a:p>
          </p:txBody>
        </p:sp>
        <p:sp>
          <p:nvSpPr>
            <p:cNvPr id="176" name="Rectangle 177"/>
            <p:cNvSpPr>
              <a:spLocks noChangeArrowheads="1"/>
            </p:cNvSpPr>
            <p:nvPr/>
          </p:nvSpPr>
          <p:spPr bwMode="auto">
            <a:xfrm>
              <a:off x="8112126" y="121969"/>
              <a:ext cx="341440" cy="246221"/>
            </a:xfrm>
            <a:prstGeom prst="rect">
              <a:avLst/>
            </a:prstGeom>
            <a:noFill/>
            <a:ln w="9525">
              <a:noFill/>
              <a:miter lim="800000"/>
              <a:headEnd/>
              <a:tailEnd/>
            </a:ln>
          </p:spPr>
          <p:txBody>
            <a:bodyPr wrap="none" lIns="0" tIns="0" rIns="0" bIns="0">
              <a:spAutoFit/>
            </a:bodyPr>
            <a:lstStyle/>
            <a:p>
              <a:r>
                <a:rPr lang="en-US" sz="1600" b="1" dirty="0" smtClean="0">
                  <a:solidFill>
                    <a:srgbClr val="000000"/>
                  </a:solidFill>
                </a:rPr>
                <a:t>400</a:t>
              </a:r>
              <a:endParaRPr lang="en-US" dirty="0"/>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421</Words>
  <Application>Microsoft Macintosh PowerPoint</Application>
  <PresentationFormat>On-screen Show (4:3)</PresentationFormat>
  <Paragraphs>78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Climate change </vt:lpstr>
      <vt:lpstr>The starting point: the global mean surface temperature has increased since humans began directly observing it with thermometers. </vt:lpstr>
      <vt:lpstr>Causes</vt:lpstr>
      <vt:lpstr>Observation #1</vt:lpstr>
      <vt:lpstr>Observation #1, cont.</vt:lpstr>
      <vt:lpstr>Observation #2</vt:lpstr>
      <vt:lpstr>Observation #2</vt:lpstr>
      <vt:lpstr>Observation #2</vt:lpstr>
      <vt:lpstr>Observation #2</vt:lpstr>
      <vt:lpstr>Observation #2</vt:lpstr>
      <vt:lpstr>Observation #3</vt:lpstr>
      <vt:lpstr>Observation #4</vt:lpstr>
      <vt:lpstr>Other consequences besides higher  temperatures…. </vt:lpstr>
      <vt:lpstr>Rising sea levels</vt:lpstr>
      <vt:lpstr>PowerPoint Presentation</vt:lpstr>
      <vt:lpstr>PowerPoint Presentation</vt:lpstr>
      <vt:lpstr>Retreating glaciers</vt:lpstr>
      <vt:lpstr>PowerPoint Presentation</vt:lpstr>
      <vt:lpstr>Retreating  glaciers</vt:lpstr>
      <vt:lpstr>PowerPoint Presentation</vt:lpstr>
      <vt:lpstr>Retreating sea ice</vt:lpstr>
      <vt:lpstr>Ocean acidification</vt:lpstr>
      <vt:lpstr>Ocean acidification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BIOB 160, September 22, 2015: Climate change</dc:title>
  <dc:creator>Art Woods</dc:creator>
  <cp:lastModifiedBy>Creagh Breuner</cp:lastModifiedBy>
  <cp:revision>54</cp:revision>
  <dcterms:created xsi:type="dcterms:W3CDTF">2015-09-22T15:06:00Z</dcterms:created>
  <dcterms:modified xsi:type="dcterms:W3CDTF">2017-11-03T13:12:27Z</dcterms:modified>
</cp:coreProperties>
</file>